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306" r:id="rId4"/>
    <p:sldId id="297" r:id="rId5"/>
    <p:sldId id="298" r:id="rId6"/>
    <p:sldId id="267" r:id="rId7"/>
    <p:sldId id="272" r:id="rId8"/>
    <p:sldId id="270" r:id="rId9"/>
    <p:sldId id="300" r:id="rId10"/>
    <p:sldId id="275" r:id="rId11"/>
    <p:sldId id="302" r:id="rId12"/>
    <p:sldId id="274" r:id="rId13"/>
    <p:sldId id="305" r:id="rId14"/>
    <p:sldId id="290" r:id="rId15"/>
    <p:sldId id="291" r:id="rId16"/>
    <p:sldId id="295" r:id="rId17"/>
    <p:sldId id="296" r:id="rId18"/>
    <p:sldId id="282" r:id="rId19"/>
    <p:sldId id="301" r:id="rId20"/>
    <p:sldId id="277" r:id="rId21"/>
    <p:sldId id="304" r:id="rId22"/>
    <p:sldId id="278" r:id="rId23"/>
    <p:sldId id="280" r:id="rId24"/>
    <p:sldId id="281" r:id="rId25"/>
    <p:sldId id="303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101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875322-00D9-4650-87B4-E2C20938989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0464CA0A-8395-464F-AB18-1FD4D30AFD9D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 lIns="252000" tIns="0" rIns="252000" bIns="0"/>
        <a:lstStyle/>
        <a:p>
          <a:pPr algn="ctr"/>
          <a:r>
            <a:rPr lang="en-US" sz="28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WFLO</a:t>
          </a:r>
        </a:p>
        <a:p>
          <a:pPr algn="just"/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 is the problem of how to design a wind farm so that desirable quantity (</a:t>
          </a:r>
          <a:r>
            <a:rPr lang="en-US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CF</a:t>
          </a:r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etc.) is maximized and/or undesirable quantity (cost, noise, etc.) is minimized.</a:t>
          </a:r>
          <a:endParaRPr lang="en-CA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224415-833A-4EFE-98C9-5BE48522696E}" type="parTrans" cxnId="{DA09456A-8A58-420D-AC14-CEE56B674123}">
      <dgm:prSet/>
      <dgm:spPr/>
      <dgm:t>
        <a:bodyPr/>
        <a:lstStyle/>
        <a:p>
          <a:endParaRPr lang="en-CA"/>
        </a:p>
      </dgm:t>
    </dgm:pt>
    <dgm:pt modelId="{98B8BE3B-50D9-45BB-A145-B9D5FBE7B003}" type="sibTrans" cxnId="{DA09456A-8A58-420D-AC14-CEE56B674123}">
      <dgm:prSet/>
      <dgm:spPr/>
      <dgm:t>
        <a:bodyPr/>
        <a:lstStyle/>
        <a:p>
          <a:endParaRPr lang="en-CA"/>
        </a:p>
      </dgm:t>
    </dgm:pt>
    <dgm:pt modelId="{C898D529-DD04-419D-9646-C96F9C9E3C9B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Design Variables</a:t>
          </a:r>
          <a:endParaRPr lang="en-CA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BCC9DB-4E61-4CE0-85A4-7C613323103F}" type="parTrans" cxnId="{2AD316AE-588A-46F2-BC09-FE61B630CFE5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endParaRPr lang="en-CA"/>
        </a:p>
      </dgm:t>
    </dgm:pt>
    <dgm:pt modelId="{8CAFEE98-A6AC-488F-BCF5-5F3BE7E70EC4}" type="sibTrans" cxnId="{2AD316AE-588A-46F2-BC09-FE61B630CFE5}">
      <dgm:prSet/>
      <dgm:spPr/>
      <dgm:t>
        <a:bodyPr/>
        <a:lstStyle/>
        <a:p>
          <a:endParaRPr lang="en-CA"/>
        </a:p>
      </dgm:t>
    </dgm:pt>
    <dgm:pt modelId="{FE095A9A-BE70-402F-AD41-8608DA3092E5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Constraints</a:t>
          </a:r>
          <a:endParaRPr lang="en-CA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ED22E9-9C3B-4536-A19F-4FC73332884B}" type="parTrans" cxnId="{07D68A3D-CF5F-4029-8C24-7FD9CC2A7B4E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endParaRPr lang="en-CA"/>
        </a:p>
      </dgm:t>
    </dgm:pt>
    <dgm:pt modelId="{CD4B56EC-3334-42A0-B56E-E8A1451276FE}" type="sibTrans" cxnId="{07D68A3D-CF5F-4029-8C24-7FD9CC2A7B4E}">
      <dgm:prSet/>
      <dgm:spPr/>
      <dgm:t>
        <a:bodyPr/>
        <a:lstStyle/>
        <a:p>
          <a:endParaRPr lang="en-CA"/>
        </a:p>
      </dgm:t>
    </dgm:pt>
    <dgm:pt modelId="{73137A3F-3CCB-4F91-AA90-6FC835555FFC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Optimization Methodology</a:t>
          </a:r>
          <a:endParaRPr lang="en-CA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AE8185-4B6A-4FBE-9A2A-BF395F5AFFAF}" type="parTrans" cxnId="{5877462A-104C-4A7F-8C4B-B757BB572E6F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endParaRPr lang="en-CA"/>
        </a:p>
      </dgm:t>
    </dgm:pt>
    <dgm:pt modelId="{D81D7BAD-2420-4020-A641-E677BB16833A}" type="sibTrans" cxnId="{5877462A-104C-4A7F-8C4B-B757BB572E6F}">
      <dgm:prSet/>
      <dgm:spPr/>
      <dgm:t>
        <a:bodyPr/>
        <a:lstStyle/>
        <a:p>
          <a:endParaRPr lang="en-CA"/>
        </a:p>
      </dgm:t>
    </dgm:pt>
    <dgm:pt modelId="{CB350D86-C4EC-4394-9387-EBDEC5CCFE55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Objective Function(s)</a:t>
          </a:r>
          <a:endParaRPr lang="en-CA" sz="2900" dirty="0"/>
        </a:p>
      </dgm:t>
    </dgm:pt>
    <dgm:pt modelId="{6A2BD166-5560-4D7A-A8E7-D147D5135950}" type="parTrans" cxnId="{0D87D6F1-BA08-4264-A60A-24C7DC236B03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endParaRPr lang="en-CA"/>
        </a:p>
      </dgm:t>
    </dgm:pt>
    <dgm:pt modelId="{B0AF546C-03E9-46A5-8F21-C4EDA6E82953}" type="sibTrans" cxnId="{0D87D6F1-BA08-4264-A60A-24C7DC236B03}">
      <dgm:prSet/>
      <dgm:spPr/>
      <dgm:t>
        <a:bodyPr/>
        <a:lstStyle/>
        <a:p>
          <a:endParaRPr lang="en-CA"/>
        </a:p>
      </dgm:t>
    </dgm:pt>
    <dgm:pt modelId="{8613CC33-D85B-498D-A4AD-76454F192B68}" type="pres">
      <dgm:prSet presAssocID="{93875322-00D9-4650-87B4-E2C20938989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5BD86225-8508-4AD6-9778-6824240A8C2D}" type="pres">
      <dgm:prSet presAssocID="{0464CA0A-8395-464F-AB18-1FD4D30AFD9D}" presName="hierRoot1" presStyleCnt="0">
        <dgm:presLayoutVars>
          <dgm:hierBranch val="init"/>
        </dgm:presLayoutVars>
      </dgm:prSet>
      <dgm:spPr/>
    </dgm:pt>
    <dgm:pt modelId="{9FA74382-CD28-4D27-AEF3-D4E4EF3DD81B}" type="pres">
      <dgm:prSet presAssocID="{0464CA0A-8395-464F-AB18-1FD4D30AFD9D}" presName="rootComposite1" presStyleCnt="0"/>
      <dgm:spPr/>
    </dgm:pt>
    <dgm:pt modelId="{A446F519-E4EB-4500-83EB-11A9F04C4145}" type="pres">
      <dgm:prSet presAssocID="{0464CA0A-8395-464F-AB18-1FD4D30AFD9D}" presName="rootText1" presStyleLbl="node0" presStyleIdx="0" presStyleCnt="1" custScaleX="403155" custScaleY="200976" custLinFactY="-39649" custLinFactNeighborX="-240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63E34C75-E7BC-49E1-867A-59C8A0B17448}" type="pres">
      <dgm:prSet presAssocID="{0464CA0A-8395-464F-AB18-1FD4D30AFD9D}" presName="rootConnector1" presStyleLbl="node1" presStyleIdx="0" presStyleCnt="0"/>
      <dgm:spPr/>
      <dgm:t>
        <a:bodyPr/>
        <a:lstStyle/>
        <a:p>
          <a:endParaRPr lang="en-CA"/>
        </a:p>
      </dgm:t>
    </dgm:pt>
    <dgm:pt modelId="{1B5B5600-0EA2-47A8-92B1-610433EE6E7E}" type="pres">
      <dgm:prSet presAssocID="{0464CA0A-8395-464F-AB18-1FD4D30AFD9D}" presName="hierChild2" presStyleCnt="0"/>
      <dgm:spPr/>
    </dgm:pt>
    <dgm:pt modelId="{7C780836-797F-4D1F-B5A3-B96B0617D8EF}" type="pres">
      <dgm:prSet presAssocID="{6FBCC9DB-4E61-4CE0-85A4-7C613323103F}" presName="Name37" presStyleLbl="parChTrans1D2" presStyleIdx="0" presStyleCnt="4"/>
      <dgm:spPr/>
      <dgm:t>
        <a:bodyPr/>
        <a:lstStyle/>
        <a:p>
          <a:endParaRPr lang="en-CA"/>
        </a:p>
      </dgm:t>
    </dgm:pt>
    <dgm:pt modelId="{D1D66FB5-ACCE-4D05-87B4-53B80EA94B66}" type="pres">
      <dgm:prSet presAssocID="{C898D529-DD04-419D-9646-C96F9C9E3C9B}" presName="hierRoot2" presStyleCnt="0">
        <dgm:presLayoutVars>
          <dgm:hierBranch val="init"/>
        </dgm:presLayoutVars>
      </dgm:prSet>
      <dgm:spPr/>
    </dgm:pt>
    <dgm:pt modelId="{CB60ED09-72B2-4C84-A402-626AFEAFF168}" type="pres">
      <dgm:prSet presAssocID="{C898D529-DD04-419D-9646-C96F9C9E3C9B}" presName="rootComposite" presStyleCnt="0"/>
      <dgm:spPr/>
    </dgm:pt>
    <dgm:pt modelId="{714B7DB2-F4A7-4C0E-A170-DC4A85B8034A}" type="pres">
      <dgm:prSet presAssocID="{C898D529-DD04-419D-9646-C96F9C9E3C9B}" presName="rootText" presStyleLbl="node2" presStyleIdx="0" presStyleCnt="4" custLinFactY="-39649" custLinFactNeighborX="-240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99F34C3-2698-498A-B3D2-B7C56CA26395}" type="pres">
      <dgm:prSet presAssocID="{C898D529-DD04-419D-9646-C96F9C9E3C9B}" presName="rootConnector" presStyleLbl="node2" presStyleIdx="0" presStyleCnt="4"/>
      <dgm:spPr/>
      <dgm:t>
        <a:bodyPr/>
        <a:lstStyle/>
        <a:p>
          <a:endParaRPr lang="en-CA"/>
        </a:p>
      </dgm:t>
    </dgm:pt>
    <dgm:pt modelId="{6A274630-4FBB-42F7-81B4-33FA3CA2A674}" type="pres">
      <dgm:prSet presAssocID="{C898D529-DD04-419D-9646-C96F9C9E3C9B}" presName="hierChild4" presStyleCnt="0"/>
      <dgm:spPr/>
    </dgm:pt>
    <dgm:pt modelId="{387B9B44-C52A-4B81-80A8-C4BD3DF3DDD5}" type="pres">
      <dgm:prSet presAssocID="{C898D529-DD04-419D-9646-C96F9C9E3C9B}" presName="hierChild5" presStyleCnt="0"/>
      <dgm:spPr/>
    </dgm:pt>
    <dgm:pt modelId="{FD64CFA1-017D-41D0-AB29-8B86FC3A95EA}" type="pres">
      <dgm:prSet presAssocID="{ECED22E9-9C3B-4536-A19F-4FC73332884B}" presName="Name37" presStyleLbl="parChTrans1D2" presStyleIdx="1" presStyleCnt="4"/>
      <dgm:spPr/>
      <dgm:t>
        <a:bodyPr/>
        <a:lstStyle/>
        <a:p>
          <a:endParaRPr lang="en-CA"/>
        </a:p>
      </dgm:t>
    </dgm:pt>
    <dgm:pt modelId="{1DE06F52-E3F7-4653-A887-93069DD186F1}" type="pres">
      <dgm:prSet presAssocID="{FE095A9A-BE70-402F-AD41-8608DA3092E5}" presName="hierRoot2" presStyleCnt="0">
        <dgm:presLayoutVars>
          <dgm:hierBranch val="init"/>
        </dgm:presLayoutVars>
      </dgm:prSet>
      <dgm:spPr/>
    </dgm:pt>
    <dgm:pt modelId="{81103FD3-93CE-4EE4-A869-AE50A2A5712A}" type="pres">
      <dgm:prSet presAssocID="{FE095A9A-BE70-402F-AD41-8608DA3092E5}" presName="rootComposite" presStyleCnt="0"/>
      <dgm:spPr/>
    </dgm:pt>
    <dgm:pt modelId="{CC992E2D-DD13-4CD0-9BF3-B1A72482A68E}" type="pres">
      <dgm:prSet presAssocID="{FE095A9A-BE70-402F-AD41-8608DA3092E5}" presName="rootText" presStyleLbl="node2" presStyleIdx="1" presStyleCnt="4" custScaleX="88359" custLinFactY="-39649" custLinFactNeighborX="-240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66E51CFE-D84E-4C77-A2D3-01EB2A339171}" type="pres">
      <dgm:prSet presAssocID="{FE095A9A-BE70-402F-AD41-8608DA3092E5}" presName="rootConnector" presStyleLbl="node2" presStyleIdx="1" presStyleCnt="4"/>
      <dgm:spPr/>
      <dgm:t>
        <a:bodyPr/>
        <a:lstStyle/>
        <a:p>
          <a:endParaRPr lang="en-CA"/>
        </a:p>
      </dgm:t>
    </dgm:pt>
    <dgm:pt modelId="{41CDFF01-C837-43FC-8A7E-25ACF4CAB65A}" type="pres">
      <dgm:prSet presAssocID="{FE095A9A-BE70-402F-AD41-8608DA3092E5}" presName="hierChild4" presStyleCnt="0"/>
      <dgm:spPr/>
    </dgm:pt>
    <dgm:pt modelId="{0C5D5CE1-7B1B-43E2-9C69-D5748B31B3C7}" type="pres">
      <dgm:prSet presAssocID="{FE095A9A-BE70-402F-AD41-8608DA3092E5}" presName="hierChild5" presStyleCnt="0"/>
      <dgm:spPr/>
    </dgm:pt>
    <dgm:pt modelId="{82EEFFAE-1077-4016-B1B0-A784C0130A84}" type="pres">
      <dgm:prSet presAssocID="{20AE8185-4B6A-4FBE-9A2A-BF395F5AFFAF}" presName="Name37" presStyleLbl="parChTrans1D2" presStyleIdx="2" presStyleCnt="4"/>
      <dgm:spPr/>
      <dgm:t>
        <a:bodyPr/>
        <a:lstStyle/>
        <a:p>
          <a:endParaRPr lang="en-CA"/>
        </a:p>
      </dgm:t>
    </dgm:pt>
    <dgm:pt modelId="{643294DB-FA04-4CED-8E03-32A694A5C37C}" type="pres">
      <dgm:prSet presAssocID="{73137A3F-3CCB-4F91-AA90-6FC835555FFC}" presName="hierRoot2" presStyleCnt="0">
        <dgm:presLayoutVars>
          <dgm:hierBranch val="init"/>
        </dgm:presLayoutVars>
      </dgm:prSet>
      <dgm:spPr/>
    </dgm:pt>
    <dgm:pt modelId="{CB1BC61B-6FD7-4048-95B5-4A16D3CBDCB9}" type="pres">
      <dgm:prSet presAssocID="{73137A3F-3CCB-4F91-AA90-6FC835555FFC}" presName="rootComposite" presStyleCnt="0"/>
      <dgm:spPr/>
    </dgm:pt>
    <dgm:pt modelId="{45097B13-244D-4176-8114-37FA5A56F11E}" type="pres">
      <dgm:prSet presAssocID="{73137A3F-3CCB-4F91-AA90-6FC835555FFC}" presName="rootText" presStyleLbl="node2" presStyleIdx="2" presStyleCnt="4" custScaleX="106161" custLinFactY="-39649" custLinFactNeighborX="219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B9815D7-9C16-419E-9AAA-0780500D3711}" type="pres">
      <dgm:prSet presAssocID="{73137A3F-3CCB-4F91-AA90-6FC835555FFC}" presName="rootConnector" presStyleLbl="node2" presStyleIdx="2" presStyleCnt="4"/>
      <dgm:spPr/>
      <dgm:t>
        <a:bodyPr/>
        <a:lstStyle/>
        <a:p>
          <a:endParaRPr lang="en-CA"/>
        </a:p>
      </dgm:t>
    </dgm:pt>
    <dgm:pt modelId="{4F29F5BB-1CE6-4132-9AF0-C8450B8FC7DC}" type="pres">
      <dgm:prSet presAssocID="{73137A3F-3CCB-4F91-AA90-6FC835555FFC}" presName="hierChild4" presStyleCnt="0"/>
      <dgm:spPr/>
    </dgm:pt>
    <dgm:pt modelId="{F2DFF089-29C8-4FB4-827E-0E67A663ED77}" type="pres">
      <dgm:prSet presAssocID="{73137A3F-3CCB-4F91-AA90-6FC835555FFC}" presName="hierChild5" presStyleCnt="0"/>
      <dgm:spPr/>
    </dgm:pt>
    <dgm:pt modelId="{3FA46EF1-9062-4236-AA10-A1020C716AC2}" type="pres">
      <dgm:prSet presAssocID="{6A2BD166-5560-4D7A-A8E7-D147D5135950}" presName="Name37" presStyleLbl="parChTrans1D2" presStyleIdx="3" presStyleCnt="4"/>
      <dgm:spPr/>
      <dgm:t>
        <a:bodyPr/>
        <a:lstStyle/>
        <a:p>
          <a:endParaRPr lang="en-CA"/>
        </a:p>
      </dgm:t>
    </dgm:pt>
    <dgm:pt modelId="{4D89118C-86C8-4CB1-B3C7-2BE5C2FE1C60}" type="pres">
      <dgm:prSet presAssocID="{CB350D86-C4EC-4394-9387-EBDEC5CCFE55}" presName="hierRoot2" presStyleCnt="0">
        <dgm:presLayoutVars>
          <dgm:hierBranch val="init"/>
        </dgm:presLayoutVars>
      </dgm:prSet>
      <dgm:spPr/>
    </dgm:pt>
    <dgm:pt modelId="{CC521FE3-27BC-4C1C-89DC-2CBE423699B9}" type="pres">
      <dgm:prSet presAssocID="{CB350D86-C4EC-4394-9387-EBDEC5CCFE55}" presName="rootComposite" presStyleCnt="0"/>
      <dgm:spPr/>
    </dgm:pt>
    <dgm:pt modelId="{CC9D081C-195B-4096-B041-F6BA9D3F55E6}" type="pres">
      <dgm:prSet presAssocID="{CB350D86-C4EC-4394-9387-EBDEC5CCFE55}" presName="rootText" presStyleLbl="node2" presStyleIdx="3" presStyleCnt="4" custLinFactY="-39649" custLinFactNeighborX="-240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4F922885-A471-4D50-A7B9-AFA8BDE540AA}" type="pres">
      <dgm:prSet presAssocID="{CB350D86-C4EC-4394-9387-EBDEC5CCFE55}" presName="rootConnector" presStyleLbl="node2" presStyleIdx="3" presStyleCnt="4"/>
      <dgm:spPr/>
      <dgm:t>
        <a:bodyPr/>
        <a:lstStyle/>
        <a:p>
          <a:endParaRPr lang="en-CA"/>
        </a:p>
      </dgm:t>
    </dgm:pt>
    <dgm:pt modelId="{445B38E0-6882-4F6F-97DF-7F9444DA5F69}" type="pres">
      <dgm:prSet presAssocID="{CB350D86-C4EC-4394-9387-EBDEC5CCFE55}" presName="hierChild4" presStyleCnt="0"/>
      <dgm:spPr/>
    </dgm:pt>
    <dgm:pt modelId="{39EADB26-CAC0-4CE0-958F-37C354681307}" type="pres">
      <dgm:prSet presAssocID="{CB350D86-C4EC-4394-9387-EBDEC5CCFE55}" presName="hierChild5" presStyleCnt="0"/>
      <dgm:spPr/>
    </dgm:pt>
    <dgm:pt modelId="{4094EF35-F27F-4672-93CB-5AEDD58E84AE}" type="pres">
      <dgm:prSet presAssocID="{0464CA0A-8395-464F-AB18-1FD4D30AFD9D}" presName="hierChild3" presStyleCnt="0"/>
      <dgm:spPr/>
    </dgm:pt>
  </dgm:ptLst>
  <dgm:cxnLst>
    <dgm:cxn modelId="{2AD316AE-588A-46F2-BC09-FE61B630CFE5}" srcId="{0464CA0A-8395-464F-AB18-1FD4D30AFD9D}" destId="{C898D529-DD04-419D-9646-C96F9C9E3C9B}" srcOrd="0" destOrd="0" parTransId="{6FBCC9DB-4E61-4CE0-85A4-7C613323103F}" sibTransId="{8CAFEE98-A6AC-488F-BCF5-5F3BE7E70EC4}"/>
    <dgm:cxn modelId="{7B4D38F0-0252-4EA5-8C88-B272622ED045}" type="presOf" srcId="{ECED22E9-9C3B-4536-A19F-4FC73332884B}" destId="{FD64CFA1-017D-41D0-AB29-8B86FC3A95EA}" srcOrd="0" destOrd="0" presId="urn:microsoft.com/office/officeart/2005/8/layout/orgChart1"/>
    <dgm:cxn modelId="{7505DAA2-6696-422E-A0D1-1335A57F3169}" type="presOf" srcId="{FE095A9A-BE70-402F-AD41-8608DA3092E5}" destId="{CC992E2D-DD13-4CD0-9BF3-B1A72482A68E}" srcOrd="0" destOrd="0" presId="urn:microsoft.com/office/officeart/2005/8/layout/orgChart1"/>
    <dgm:cxn modelId="{C29E83BC-67E3-474A-B5E8-7F649F45C0AA}" type="presOf" srcId="{C898D529-DD04-419D-9646-C96F9C9E3C9B}" destId="{714B7DB2-F4A7-4C0E-A170-DC4A85B8034A}" srcOrd="0" destOrd="0" presId="urn:microsoft.com/office/officeart/2005/8/layout/orgChart1"/>
    <dgm:cxn modelId="{8D486960-9005-4495-89FC-C3D8796B156E}" type="presOf" srcId="{CB350D86-C4EC-4394-9387-EBDEC5CCFE55}" destId="{CC9D081C-195B-4096-B041-F6BA9D3F55E6}" srcOrd="0" destOrd="0" presId="urn:microsoft.com/office/officeart/2005/8/layout/orgChart1"/>
    <dgm:cxn modelId="{C8B38150-3976-4B12-8B83-6A07CE1C61AA}" type="presOf" srcId="{6A2BD166-5560-4D7A-A8E7-D147D5135950}" destId="{3FA46EF1-9062-4236-AA10-A1020C716AC2}" srcOrd="0" destOrd="0" presId="urn:microsoft.com/office/officeart/2005/8/layout/orgChart1"/>
    <dgm:cxn modelId="{07D68A3D-CF5F-4029-8C24-7FD9CC2A7B4E}" srcId="{0464CA0A-8395-464F-AB18-1FD4D30AFD9D}" destId="{FE095A9A-BE70-402F-AD41-8608DA3092E5}" srcOrd="1" destOrd="0" parTransId="{ECED22E9-9C3B-4536-A19F-4FC73332884B}" sibTransId="{CD4B56EC-3334-42A0-B56E-E8A1451276FE}"/>
    <dgm:cxn modelId="{FEA64EAF-60E4-439A-9DCF-CD05A63396E8}" type="presOf" srcId="{6FBCC9DB-4E61-4CE0-85A4-7C613323103F}" destId="{7C780836-797F-4D1F-B5A3-B96B0617D8EF}" srcOrd="0" destOrd="0" presId="urn:microsoft.com/office/officeart/2005/8/layout/orgChart1"/>
    <dgm:cxn modelId="{F2CF2D2B-D2F7-4BD1-939C-D8BC8C471AC6}" type="presOf" srcId="{0464CA0A-8395-464F-AB18-1FD4D30AFD9D}" destId="{63E34C75-E7BC-49E1-867A-59C8A0B17448}" srcOrd="1" destOrd="0" presId="urn:microsoft.com/office/officeart/2005/8/layout/orgChart1"/>
    <dgm:cxn modelId="{0D87D6F1-BA08-4264-A60A-24C7DC236B03}" srcId="{0464CA0A-8395-464F-AB18-1FD4D30AFD9D}" destId="{CB350D86-C4EC-4394-9387-EBDEC5CCFE55}" srcOrd="3" destOrd="0" parTransId="{6A2BD166-5560-4D7A-A8E7-D147D5135950}" sibTransId="{B0AF546C-03E9-46A5-8F21-C4EDA6E82953}"/>
    <dgm:cxn modelId="{A22FF033-C4D0-48D4-81BA-1B79B332BEC7}" type="presOf" srcId="{20AE8185-4B6A-4FBE-9A2A-BF395F5AFFAF}" destId="{82EEFFAE-1077-4016-B1B0-A784C0130A84}" srcOrd="0" destOrd="0" presId="urn:microsoft.com/office/officeart/2005/8/layout/orgChart1"/>
    <dgm:cxn modelId="{811EECC8-504A-4365-B60D-3E32F0245B0D}" type="presOf" srcId="{CB350D86-C4EC-4394-9387-EBDEC5CCFE55}" destId="{4F922885-A471-4D50-A7B9-AFA8BDE540AA}" srcOrd="1" destOrd="0" presId="urn:microsoft.com/office/officeart/2005/8/layout/orgChart1"/>
    <dgm:cxn modelId="{672E6BBE-570E-4ABC-88EE-2F24BA72EBB7}" type="presOf" srcId="{73137A3F-3CCB-4F91-AA90-6FC835555FFC}" destId="{FB9815D7-9C16-419E-9AAA-0780500D3711}" srcOrd="1" destOrd="0" presId="urn:microsoft.com/office/officeart/2005/8/layout/orgChart1"/>
    <dgm:cxn modelId="{23E8B1DB-C05E-4609-953F-690314296FE8}" type="presOf" srcId="{0464CA0A-8395-464F-AB18-1FD4D30AFD9D}" destId="{A446F519-E4EB-4500-83EB-11A9F04C4145}" srcOrd="0" destOrd="0" presId="urn:microsoft.com/office/officeart/2005/8/layout/orgChart1"/>
    <dgm:cxn modelId="{DA09456A-8A58-420D-AC14-CEE56B674123}" srcId="{93875322-00D9-4650-87B4-E2C209389893}" destId="{0464CA0A-8395-464F-AB18-1FD4D30AFD9D}" srcOrd="0" destOrd="0" parTransId="{F0224415-833A-4EFE-98C9-5BE48522696E}" sibTransId="{98B8BE3B-50D9-45BB-A145-B9D5FBE7B003}"/>
    <dgm:cxn modelId="{5877462A-104C-4A7F-8C4B-B757BB572E6F}" srcId="{0464CA0A-8395-464F-AB18-1FD4D30AFD9D}" destId="{73137A3F-3CCB-4F91-AA90-6FC835555FFC}" srcOrd="2" destOrd="0" parTransId="{20AE8185-4B6A-4FBE-9A2A-BF395F5AFFAF}" sibTransId="{D81D7BAD-2420-4020-A641-E677BB16833A}"/>
    <dgm:cxn modelId="{2E5B24BE-C1AC-4F6F-9F8D-40B9078DC99D}" type="presOf" srcId="{93875322-00D9-4650-87B4-E2C209389893}" destId="{8613CC33-D85B-498D-A4AD-76454F192B68}" srcOrd="0" destOrd="0" presId="urn:microsoft.com/office/officeart/2005/8/layout/orgChart1"/>
    <dgm:cxn modelId="{55B3EFE3-B3A2-4757-9950-7828AD71357C}" type="presOf" srcId="{FE095A9A-BE70-402F-AD41-8608DA3092E5}" destId="{66E51CFE-D84E-4C77-A2D3-01EB2A339171}" srcOrd="1" destOrd="0" presId="urn:microsoft.com/office/officeart/2005/8/layout/orgChart1"/>
    <dgm:cxn modelId="{06373602-FBB8-4D50-B776-F6E42314CDFC}" type="presOf" srcId="{73137A3F-3CCB-4F91-AA90-6FC835555FFC}" destId="{45097B13-244D-4176-8114-37FA5A56F11E}" srcOrd="0" destOrd="0" presId="urn:microsoft.com/office/officeart/2005/8/layout/orgChart1"/>
    <dgm:cxn modelId="{2C32E980-2945-421B-9563-E443E2088DB8}" type="presOf" srcId="{C898D529-DD04-419D-9646-C96F9C9E3C9B}" destId="{799F34C3-2698-498A-B3D2-B7C56CA26395}" srcOrd="1" destOrd="0" presId="urn:microsoft.com/office/officeart/2005/8/layout/orgChart1"/>
    <dgm:cxn modelId="{E58039BE-DDC1-4249-B638-3F4132BED5C9}" type="presParOf" srcId="{8613CC33-D85B-498D-A4AD-76454F192B68}" destId="{5BD86225-8508-4AD6-9778-6824240A8C2D}" srcOrd="0" destOrd="0" presId="urn:microsoft.com/office/officeart/2005/8/layout/orgChart1"/>
    <dgm:cxn modelId="{A5E481BD-B7F9-4D55-BD87-452AF7204E16}" type="presParOf" srcId="{5BD86225-8508-4AD6-9778-6824240A8C2D}" destId="{9FA74382-CD28-4D27-AEF3-D4E4EF3DD81B}" srcOrd="0" destOrd="0" presId="urn:microsoft.com/office/officeart/2005/8/layout/orgChart1"/>
    <dgm:cxn modelId="{5AF14683-840B-42C4-B897-8FBE887E813D}" type="presParOf" srcId="{9FA74382-CD28-4D27-AEF3-D4E4EF3DD81B}" destId="{A446F519-E4EB-4500-83EB-11A9F04C4145}" srcOrd="0" destOrd="0" presId="urn:microsoft.com/office/officeart/2005/8/layout/orgChart1"/>
    <dgm:cxn modelId="{AEB082D7-01BD-4E58-AE34-40FDCDE4B79B}" type="presParOf" srcId="{9FA74382-CD28-4D27-AEF3-D4E4EF3DD81B}" destId="{63E34C75-E7BC-49E1-867A-59C8A0B17448}" srcOrd="1" destOrd="0" presId="urn:microsoft.com/office/officeart/2005/8/layout/orgChart1"/>
    <dgm:cxn modelId="{187068C3-365E-4E7E-9101-EC015B359D62}" type="presParOf" srcId="{5BD86225-8508-4AD6-9778-6824240A8C2D}" destId="{1B5B5600-0EA2-47A8-92B1-610433EE6E7E}" srcOrd="1" destOrd="0" presId="urn:microsoft.com/office/officeart/2005/8/layout/orgChart1"/>
    <dgm:cxn modelId="{58A0CBB1-D337-48AF-891E-8645B72F21D1}" type="presParOf" srcId="{1B5B5600-0EA2-47A8-92B1-610433EE6E7E}" destId="{7C780836-797F-4D1F-B5A3-B96B0617D8EF}" srcOrd="0" destOrd="0" presId="urn:microsoft.com/office/officeart/2005/8/layout/orgChart1"/>
    <dgm:cxn modelId="{11C1B4F0-2D9C-4EBE-AAB7-6DA335C9A61C}" type="presParOf" srcId="{1B5B5600-0EA2-47A8-92B1-610433EE6E7E}" destId="{D1D66FB5-ACCE-4D05-87B4-53B80EA94B66}" srcOrd="1" destOrd="0" presId="urn:microsoft.com/office/officeart/2005/8/layout/orgChart1"/>
    <dgm:cxn modelId="{2D378315-3979-4ED5-85DF-172459D7C2D7}" type="presParOf" srcId="{D1D66FB5-ACCE-4D05-87B4-53B80EA94B66}" destId="{CB60ED09-72B2-4C84-A402-626AFEAFF168}" srcOrd="0" destOrd="0" presId="urn:microsoft.com/office/officeart/2005/8/layout/orgChart1"/>
    <dgm:cxn modelId="{AF4CCDA3-ECBD-46D2-9299-F637CFA7BA24}" type="presParOf" srcId="{CB60ED09-72B2-4C84-A402-626AFEAFF168}" destId="{714B7DB2-F4A7-4C0E-A170-DC4A85B8034A}" srcOrd="0" destOrd="0" presId="urn:microsoft.com/office/officeart/2005/8/layout/orgChart1"/>
    <dgm:cxn modelId="{332B2007-4520-497D-99A4-1642E1A2462E}" type="presParOf" srcId="{CB60ED09-72B2-4C84-A402-626AFEAFF168}" destId="{799F34C3-2698-498A-B3D2-B7C56CA26395}" srcOrd="1" destOrd="0" presId="urn:microsoft.com/office/officeart/2005/8/layout/orgChart1"/>
    <dgm:cxn modelId="{C3050D6B-B0AB-4445-91FE-FFE7493BA73B}" type="presParOf" srcId="{D1D66FB5-ACCE-4D05-87B4-53B80EA94B66}" destId="{6A274630-4FBB-42F7-81B4-33FA3CA2A674}" srcOrd="1" destOrd="0" presId="urn:microsoft.com/office/officeart/2005/8/layout/orgChart1"/>
    <dgm:cxn modelId="{B05923B8-56F2-467B-8F23-BFB4363187B4}" type="presParOf" srcId="{D1D66FB5-ACCE-4D05-87B4-53B80EA94B66}" destId="{387B9B44-C52A-4B81-80A8-C4BD3DF3DDD5}" srcOrd="2" destOrd="0" presId="urn:microsoft.com/office/officeart/2005/8/layout/orgChart1"/>
    <dgm:cxn modelId="{FEA399BA-3AD8-497F-9833-3DB2581D44E1}" type="presParOf" srcId="{1B5B5600-0EA2-47A8-92B1-610433EE6E7E}" destId="{FD64CFA1-017D-41D0-AB29-8B86FC3A95EA}" srcOrd="2" destOrd="0" presId="urn:microsoft.com/office/officeart/2005/8/layout/orgChart1"/>
    <dgm:cxn modelId="{B04BEC30-C97C-46DA-8A9A-8AA729AB1584}" type="presParOf" srcId="{1B5B5600-0EA2-47A8-92B1-610433EE6E7E}" destId="{1DE06F52-E3F7-4653-A887-93069DD186F1}" srcOrd="3" destOrd="0" presId="urn:microsoft.com/office/officeart/2005/8/layout/orgChart1"/>
    <dgm:cxn modelId="{537DE540-BBB5-473C-8250-E1E8D04748D7}" type="presParOf" srcId="{1DE06F52-E3F7-4653-A887-93069DD186F1}" destId="{81103FD3-93CE-4EE4-A869-AE50A2A5712A}" srcOrd="0" destOrd="0" presId="urn:microsoft.com/office/officeart/2005/8/layout/orgChart1"/>
    <dgm:cxn modelId="{5601CA64-608D-44F3-8B4C-1A53D61BDF3D}" type="presParOf" srcId="{81103FD3-93CE-4EE4-A869-AE50A2A5712A}" destId="{CC992E2D-DD13-4CD0-9BF3-B1A72482A68E}" srcOrd="0" destOrd="0" presId="urn:microsoft.com/office/officeart/2005/8/layout/orgChart1"/>
    <dgm:cxn modelId="{14B4B6BF-66AB-4DE5-8D35-2DCB9C9792CD}" type="presParOf" srcId="{81103FD3-93CE-4EE4-A869-AE50A2A5712A}" destId="{66E51CFE-D84E-4C77-A2D3-01EB2A339171}" srcOrd="1" destOrd="0" presId="urn:microsoft.com/office/officeart/2005/8/layout/orgChart1"/>
    <dgm:cxn modelId="{3CD77B02-35A8-4944-BA32-EFB8E5E696F0}" type="presParOf" srcId="{1DE06F52-E3F7-4653-A887-93069DD186F1}" destId="{41CDFF01-C837-43FC-8A7E-25ACF4CAB65A}" srcOrd="1" destOrd="0" presId="urn:microsoft.com/office/officeart/2005/8/layout/orgChart1"/>
    <dgm:cxn modelId="{81C4903F-7AB8-4157-B122-5A0DE0F97FFC}" type="presParOf" srcId="{1DE06F52-E3F7-4653-A887-93069DD186F1}" destId="{0C5D5CE1-7B1B-43E2-9C69-D5748B31B3C7}" srcOrd="2" destOrd="0" presId="urn:microsoft.com/office/officeart/2005/8/layout/orgChart1"/>
    <dgm:cxn modelId="{47B9E031-FD37-4327-AAD1-A4CB54B288C0}" type="presParOf" srcId="{1B5B5600-0EA2-47A8-92B1-610433EE6E7E}" destId="{82EEFFAE-1077-4016-B1B0-A784C0130A84}" srcOrd="4" destOrd="0" presId="urn:microsoft.com/office/officeart/2005/8/layout/orgChart1"/>
    <dgm:cxn modelId="{ADAB138A-305A-426D-8371-67F793DB7C7B}" type="presParOf" srcId="{1B5B5600-0EA2-47A8-92B1-610433EE6E7E}" destId="{643294DB-FA04-4CED-8E03-32A694A5C37C}" srcOrd="5" destOrd="0" presId="urn:microsoft.com/office/officeart/2005/8/layout/orgChart1"/>
    <dgm:cxn modelId="{48E3FAD2-B5AA-4C0D-A4EF-F789C7A6C5FE}" type="presParOf" srcId="{643294DB-FA04-4CED-8E03-32A694A5C37C}" destId="{CB1BC61B-6FD7-4048-95B5-4A16D3CBDCB9}" srcOrd="0" destOrd="0" presId="urn:microsoft.com/office/officeart/2005/8/layout/orgChart1"/>
    <dgm:cxn modelId="{B46C73F0-65B8-4802-8D17-DE13E5E8963C}" type="presParOf" srcId="{CB1BC61B-6FD7-4048-95B5-4A16D3CBDCB9}" destId="{45097B13-244D-4176-8114-37FA5A56F11E}" srcOrd="0" destOrd="0" presId="urn:microsoft.com/office/officeart/2005/8/layout/orgChart1"/>
    <dgm:cxn modelId="{868533BF-A018-47F8-B50C-208F767058F0}" type="presParOf" srcId="{CB1BC61B-6FD7-4048-95B5-4A16D3CBDCB9}" destId="{FB9815D7-9C16-419E-9AAA-0780500D3711}" srcOrd="1" destOrd="0" presId="urn:microsoft.com/office/officeart/2005/8/layout/orgChart1"/>
    <dgm:cxn modelId="{E13BA005-AF07-4D51-819D-9C4A2CEB8448}" type="presParOf" srcId="{643294DB-FA04-4CED-8E03-32A694A5C37C}" destId="{4F29F5BB-1CE6-4132-9AF0-C8450B8FC7DC}" srcOrd="1" destOrd="0" presId="urn:microsoft.com/office/officeart/2005/8/layout/orgChart1"/>
    <dgm:cxn modelId="{FFDCB8B5-1B3D-40E0-9035-71BDE99E49AF}" type="presParOf" srcId="{643294DB-FA04-4CED-8E03-32A694A5C37C}" destId="{F2DFF089-29C8-4FB4-827E-0E67A663ED77}" srcOrd="2" destOrd="0" presId="urn:microsoft.com/office/officeart/2005/8/layout/orgChart1"/>
    <dgm:cxn modelId="{B8C1EFA7-7042-4DED-9DB3-712C58000AC0}" type="presParOf" srcId="{1B5B5600-0EA2-47A8-92B1-610433EE6E7E}" destId="{3FA46EF1-9062-4236-AA10-A1020C716AC2}" srcOrd="6" destOrd="0" presId="urn:microsoft.com/office/officeart/2005/8/layout/orgChart1"/>
    <dgm:cxn modelId="{F30C9144-772D-48B0-B689-0BED607FFE8F}" type="presParOf" srcId="{1B5B5600-0EA2-47A8-92B1-610433EE6E7E}" destId="{4D89118C-86C8-4CB1-B3C7-2BE5C2FE1C60}" srcOrd="7" destOrd="0" presId="urn:microsoft.com/office/officeart/2005/8/layout/orgChart1"/>
    <dgm:cxn modelId="{EF8D3D2D-F28C-4C20-B836-29E96E2F02FF}" type="presParOf" srcId="{4D89118C-86C8-4CB1-B3C7-2BE5C2FE1C60}" destId="{CC521FE3-27BC-4C1C-89DC-2CBE423699B9}" srcOrd="0" destOrd="0" presId="urn:microsoft.com/office/officeart/2005/8/layout/orgChart1"/>
    <dgm:cxn modelId="{2FEC3B81-1729-4E22-967B-0BA204A8814D}" type="presParOf" srcId="{CC521FE3-27BC-4C1C-89DC-2CBE423699B9}" destId="{CC9D081C-195B-4096-B041-F6BA9D3F55E6}" srcOrd="0" destOrd="0" presId="urn:microsoft.com/office/officeart/2005/8/layout/orgChart1"/>
    <dgm:cxn modelId="{1F226C22-3AFA-46C5-8ACC-0D0C5ABC631F}" type="presParOf" srcId="{CC521FE3-27BC-4C1C-89DC-2CBE423699B9}" destId="{4F922885-A471-4D50-A7B9-AFA8BDE540AA}" srcOrd="1" destOrd="0" presId="urn:microsoft.com/office/officeart/2005/8/layout/orgChart1"/>
    <dgm:cxn modelId="{4EB6F4BE-8B03-44FE-BDE5-0ED50EB8BA89}" type="presParOf" srcId="{4D89118C-86C8-4CB1-B3C7-2BE5C2FE1C60}" destId="{445B38E0-6882-4F6F-97DF-7F9444DA5F69}" srcOrd="1" destOrd="0" presId="urn:microsoft.com/office/officeart/2005/8/layout/orgChart1"/>
    <dgm:cxn modelId="{C1CEAA4F-9B55-4E0A-868B-B8B4D979CE2A}" type="presParOf" srcId="{4D89118C-86C8-4CB1-B3C7-2BE5C2FE1C60}" destId="{39EADB26-CAC0-4CE0-958F-37C354681307}" srcOrd="2" destOrd="0" presId="urn:microsoft.com/office/officeart/2005/8/layout/orgChart1"/>
    <dgm:cxn modelId="{3E548B20-A169-40A7-A3B4-0126DE0779CD}" type="presParOf" srcId="{5BD86225-8508-4AD6-9778-6824240A8C2D}" destId="{4094EF35-F27F-4672-93CB-5AEDD58E84AE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46EF1-9062-4236-AA10-A1020C716AC2}">
      <dsp:nvSpPr>
        <dsp:cNvPr id="0" name=""/>
        <dsp:cNvSpPr/>
      </dsp:nvSpPr>
      <dsp:spPr>
        <a:xfrm>
          <a:off x="4324014" y="2839149"/>
          <a:ext cx="3381476" cy="397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621"/>
              </a:lnTo>
              <a:lnTo>
                <a:pt x="3381476" y="198621"/>
              </a:lnTo>
              <a:lnTo>
                <a:pt x="3381476" y="397242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EEFFAE-1077-4016-B1B0-A784C0130A84}">
      <dsp:nvSpPr>
        <dsp:cNvPr id="0" name=""/>
        <dsp:cNvSpPr/>
      </dsp:nvSpPr>
      <dsp:spPr>
        <a:xfrm>
          <a:off x="4324014" y="2839149"/>
          <a:ext cx="1043015" cy="397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621"/>
              </a:lnTo>
              <a:lnTo>
                <a:pt x="1043015" y="198621"/>
              </a:lnTo>
              <a:lnTo>
                <a:pt x="1043015" y="397242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4CFA1-017D-41D0-AB29-8B86FC3A95EA}">
      <dsp:nvSpPr>
        <dsp:cNvPr id="0" name=""/>
        <dsp:cNvSpPr/>
      </dsp:nvSpPr>
      <dsp:spPr>
        <a:xfrm>
          <a:off x="3121307" y="2839149"/>
          <a:ext cx="1202707" cy="397242"/>
        </a:xfrm>
        <a:custGeom>
          <a:avLst/>
          <a:gdLst/>
          <a:ahLst/>
          <a:cxnLst/>
          <a:rect l="0" t="0" r="0" b="0"/>
          <a:pathLst>
            <a:path>
              <a:moveTo>
                <a:pt x="1202707" y="0"/>
              </a:moveTo>
              <a:lnTo>
                <a:pt x="1202707" y="198621"/>
              </a:lnTo>
              <a:lnTo>
                <a:pt x="0" y="198621"/>
              </a:lnTo>
              <a:lnTo>
                <a:pt x="0" y="397242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780836-797F-4D1F-B5A3-B96B0617D8EF}">
      <dsp:nvSpPr>
        <dsp:cNvPr id="0" name=""/>
        <dsp:cNvSpPr/>
      </dsp:nvSpPr>
      <dsp:spPr>
        <a:xfrm>
          <a:off x="945814" y="2839149"/>
          <a:ext cx="3378200" cy="397242"/>
        </a:xfrm>
        <a:custGeom>
          <a:avLst/>
          <a:gdLst/>
          <a:ahLst/>
          <a:cxnLst/>
          <a:rect l="0" t="0" r="0" b="0"/>
          <a:pathLst>
            <a:path>
              <a:moveTo>
                <a:pt x="3378200" y="0"/>
              </a:moveTo>
              <a:lnTo>
                <a:pt x="3378200" y="198621"/>
              </a:lnTo>
              <a:lnTo>
                <a:pt x="0" y="198621"/>
              </a:lnTo>
              <a:lnTo>
                <a:pt x="0" y="397242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46F519-E4EB-4500-83EB-11A9F04C4145}">
      <dsp:nvSpPr>
        <dsp:cNvPr id="0" name=""/>
        <dsp:cNvSpPr/>
      </dsp:nvSpPr>
      <dsp:spPr>
        <a:xfrm>
          <a:off x="510916" y="938289"/>
          <a:ext cx="7626197" cy="1900860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2000" tIns="0" rIns="2520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WFLO</a:t>
          </a:r>
        </a:p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It is the problem of how to design a wind farm so that desirable quantity (</a:t>
          </a:r>
          <a:r>
            <a:rPr lang="en-US" sz="2400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400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CF</a:t>
          </a: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etc.) is maximized and/or undesirable quantity (cost, noise, etc.) is minimized.</a:t>
          </a:r>
          <a:endParaRPr lang="en-CA" sz="2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0916" y="938289"/>
        <a:ext cx="7626197" cy="1900860"/>
      </dsp:txXfrm>
    </dsp:sp>
    <dsp:sp modelId="{714B7DB2-F4A7-4C0E-A170-DC4A85B8034A}">
      <dsp:nvSpPr>
        <dsp:cNvPr id="0" name=""/>
        <dsp:cNvSpPr/>
      </dsp:nvSpPr>
      <dsp:spPr>
        <a:xfrm>
          <a:off x="0" y="3236391"/>
          <a:ext cx="1891629" cy="94581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Design Variables</a:t>
          </a:r>
          <a:endParaRPr lang="en-CA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236391"/>
        <a:ext cx="1891629" cy="945814"/>
      </dsp:txXfrm>
    </dsp:sp>
    <dsp:sp modelId="{CC992E2D-DD13-4CD0-9BF3-B1A72482A68E}">
      <dsp:nvSpPr>
        <dsp:cNvPr id="0" name=""/>
        <dsp:cNvSpPr/>
      </dsp:nvSpPr>
      <dsp:spPr>
        <a:xfrm>
          <a:off x="2285595" y="3236391"/>
          <a:ext cx="1671424" cy="94581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Constraints</a:t>
          </a:r>
          <a:endParaRPr lang="en-CA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5595" y="3236391"/>
        <a:ext cx="1671424" cy="945814"/>
      </dsp:txXfrm>
    </dsp:sp>
    <dsp:sp modelId="{45097B13-244D-4176-8114-37FA5A56F11E}">
      <dsp:nvSpPr>
        <dsp:cNvPr id="0" name=""/>
        <dsp:cNvSpPr/>
      </dsp:nvSpPr>
      <dsp:spPr>
        <a:xfrm>
          <a:off x="4362944" y="3236391"/>
          <a:ext cx="2008172" cy="94581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Optimization Methodology</a:t>
          </a:r>
          <a:endParaRPr lang="en-CA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62944" y="3236391"/>
        <a:ext cx="2008172" cy="945814"/>
      </dsp:txXfrm>
    </dsp:sp>
    <dsp:sp modelId="{CC9D081C-195B-4096-B041-F6BA9D3F55E6}">
      <dsp:nvSpPr>
        <dsp:cNvPr id="0" name=""/>
        <dsp:cNvSpPr/>
      </dsp:nvSpPr>
      <dsp:spPr>
        <a:xfrm>
          <a:off x="6759676" y="3236391"/>
          <a:ext cx="1891629" cy="94581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Objective Function(s)</a:t>
          </a:r>
          <a:endParaRPr lang="en-CA" sz="2900" kern="1200" dirty="0"/>
        </a:p>
      </dsp:txBody>
      <dsp:txXfrm>
        <a:off x="6759676" y="3236391"/>
        <a:ext cx="1891629" cy="9458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93CE5-F80D-BA4F-A3AC-F60453A82B60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00964-B5C1-374D-8CBD-26DECFC322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36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30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3736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84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23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82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15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914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08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298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03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38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1036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464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97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521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027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323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5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92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154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70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469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76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70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9140" y="3550259"/>
            <a:ext cx="6731101" cy="1245955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9139" y="4796214"/>
            <a:ext cx="6731101" cy="62051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BF40-8BC0-4684-8624-0FC2ECCCE6C4}" type="datetime2">
              <a:rPr lang="en-US" smtClean="0"/>
              <a:t>Monday, June 08,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Mamdouh ABDULRAHMAN, 4D WFLO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2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5967875" cy="79375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124" y="1160086"/>
            <a:ext cx="7846675" cy="4966078"/>
          </a:xfrm>
        </p:spPr>
        <p:txBody>
          <a:bodyPr/>
          <a:lstStyle>
            <a:lvl2pPr marL="742950" indent="-285750">
              <a:buFont typeface="Calibri" panose="020F0502020204030204" pitchFamily="34" charset="0"/>
              <a:buChar char="—"/>
              <a:defRPr/>
            </a:lvl2pPr>
            <a:lvl3pPr>
              <a:defRPr sz="2200"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  <a:lvl5pPr marL="2057400" indent="-228600">
              <a:buFont typeface="Calibri" panose="020F0502020204030204" pitchFamily="34" charset="0"/>
              <a:buChar char="—"/>
              <a:defRPr sz="1800"/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563E2-1E84-4325-8869-BF9C71B974F3}" type="datetime2">
              <a:rPr lang="en-US" smtClean="0"/>
              <a:t>Monday, June 08,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Mamdouh ABDULRAHMAN, 4D WFLO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13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51A8-DD28-4633-AA77-AB319BB8A4AE}" type="datetime2">
              <a:rPr lang="en-US" smtClean="0"/>
              <a:t>Monday, June 08,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Mamdouh ABDULRAHMAN, 4D WFLO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51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0036" y="1"/>
            <a:ext cx="7346763" cy="793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260092"/>
            <a:ext cx="8228799" cy="48660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0" y="6356350"/>
            <a:ext cx="12125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478D1-273B-4FC0-85CD-3F08C44CEC86}" type="datetime2">
              <a:rPr lang="en-US" smtClean="0"/>
              <a:t>Monday, June 08,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2001" y="6356350"/>
            <a:ext cx="5323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Mamdouh ABDULRAHMAN, 4D WFLO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4000" y="6356350"/>
            <a:ext cx="86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91707-747E-C946-9ECD-54E2551B1C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38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0"/>
        </a:buClr>
        <a:buFont typeface="Wingdings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90000"/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econpapers.repec.org/article/eeerenene/" TargetMode="External"/><Relationship Id="rId13" Type="http://schemas.openxmlformats.org/officeDocument/2006/relationships/hyperlink" Target="http://www.sciencedirect.com/science/journal/18770509" TargetMode="External"/><Relationship Id="rId18" Type="http://schemas.openxmlformats.org/officeDocument/2006/relationships/hyperlink" Target="http://orbit.dtu.dk/en/persons/gunner-chr-larsen(0b53b2aa-2896-42e4-b6a1-4926d8295cbc).html" TargetMode="External"/><Relationship Id="rId3" Type="http://schemas.openxmlformats.org/officeDocument/2006/relationships/hyperlink" Target="http://www.hindawi.com/25136167/" TargetMode="External"/><Relationship Id="rId7" Type="http://schemas.openxmlformats.org/officeDocument/2006/relationships/hyperlink" Target="http://www.sciencedirect.com/science/journal/01676105" TargetMode="External"/><Relationship Id="rId12" Type="http://schemas.openxmlformats.org/officeDocument/2006/relationships/hyperlink" Target="http://www.thewindpower.net/" TargetMode="External"/><Relationship Id="rId17" Type="http://schemas.openxmlformats.org/officeDocument/2006/relationships/hyperlink" Target="http://orbit.dtu.dk/en/persons/pierreelouan-rethore(5d9937fc-93b1-4ca2-80b0-36f8bad17b3e).html" TargetMode="External"/><Relationship Id="rId2" Type="http://schemas.openxmlformats.org/officeDocument/2006/relationships/notesSlide" Target="../notesSlides/notesSlide23.xml"/><Relationship Id="rId16" Type="http://schemas.openxmlformats.org/officeDocument/2006/relationships/hyperlink" Target="http://orbit.dtu.dk/en/persons/angelo-tesauro(fb22ba67-d709-41d9-908f-aa089911c44f)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iencedirect.com/science/article/pii/S096014811100694X" TargetMode="External"/><Relationship Id="rId11" Type="http://schemas.openxmlformats.org/officeDocument/2006/relationships/hyperlink" Target="http://www.abo-wind.com/com/wind-energy/reference-list.html" TargetMode="External"/><Relationship Id="rId5" Type="http://schemas.openxmlformats.org/officeDocument/2006/relationships/hyperlink" Target="http://www.hindawi.com/60728503/" TargetMode="External"/><Relationship Id="rId15" Type="http://schemas.openxmlformats.org/officeDocument/2006/relationships/hyperlink" Target="http://onlinelibrary.wiley.com/doi/10.1002/we.v13:4/issuetoc" TargetMode="External"/><Relationship Id="rId10" Type="http://schemas.openxmlformats.org/officeDocument/2006/relationships/hyperlink" Target="http://mecometer.com/topic/electricity-installed-generating-capacity/" TargetMode="External"/><Relationship Id="rId4" Type="http://schemas.openxmlformats.org/officeDocument/2006/relationships/hyperlink" Target="http://www.hindawi.com/67013597/" TargetMode="External"/><Relationship Id="rId9" Type="http://schemas.openxmlformats.org/officeDocument/2006/relationships/hyperlink" Target="http://en.wikipedia.org/wiki/Wind_turbine" TargetMode="External"/><Relationship Id="rId14" Type="http://schemas.openxmlformats.org/officeDocument/2006/relationships/hyperlink" Target="http://www.sciencedirect.com/science/journal/18770509/6/supp/C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5220" y="3054391"/>
            <a:ext cx="5652601" cy="1588861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Wind Farm Layout Optimization Considering Commercial Turbine Selection and Hub Height Variation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0053" y="4812588"/>
            <a:ext cx="5260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Mamdouh ABDULRAHMAN</a:t>
            </a:r>
          </a:p>
          <a:p>
            <a:r>
              <a:rPr lang="en-CA" dirty="0" smtClean="0">
                <a:solidFill>
                  <a:schemeClr val="bg1">
                    <a:lumMod val="50000"/>
                  </a:schemeClr>
                </a:solidFill>
              </a:rPr>
              <a:t>PhD Student</a:t>
            </a:r>
            <a:endParaRPr lang="en-CA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45669" y="1684726"/>
            <a:ext cx="69826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Department of </a:t>
            </a:r>
            <a:endParaRPr lang="en-US" sz="2400" dirty="0" smtClean="0"/>
          </a:p>
          <a:p>
            <a:r>
              <a:rPr lang="en-US" sz="2400" dirty="0" smtClean="0"/>
              <a:t>Mechanical </a:t>
            </a:r>
            <a:r>
              <a:rPr lang="en-US" sz="2400" dirty="0"/>
              <a:t>and Manufacturing Engineering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01schulich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71373" y="200278"/>
            <a:ext cx="3813843" cy="18645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0053" y="5688458"/>
            <a:ext cx="5260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</a:t>
            </a:r>
            <a:endParaRPr lang="en-CA" sz="2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/>
              <a:t>Prof.</a:t>
            </a:r>
            <a:r>
              <a:rPr lang="en-US" sz="2400" dirty="0" smtClean="0"/>
              <a:t> </a:t>
            </a:r>
            <a:r>
              <a:rPr lang="en-US" sz="2800" dirty="0"/>
              <a:t>David Wood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406323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lvl="0" algn="l"/>
            <a:r>
              <a:rPr lang="en-US" sz="3200" dirty="0" smtClean="0"/>
              <a:t>6- </a:t>
            </a:r>
            <a:r>
              <a:rPr lang="en-CA" sz="3200" dirty="0" smtClean="0"/>
              <a:t>Simple Cost Analysis (1)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10</a:t>
            </a:fld>
            <a:endParaRPr lang="en-US" sz="1400" b="1" dirty="0"/>
          </a:p>
        </p:txBody>
      </p:sp>
      <p:pic>
        <p:nvPicPr>
          <p:cNvPr id="8" name="Picture 7" descr="http://www.nrel.gov/wind/images/utws_2012-06_image5.gif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" b="1542"/>
          <a:stretch/>
        </p:blipFill>
        <p:spPr bwMode="auto">
          <a:xfrm>
            <a:off x="3752603" y="973776"/>
            <a:ext cx="5379522" cy="40019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0046" y="973776"/>
            <a:ext cx="3587261" cy="44935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the ICC is considered,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Turbines’ cost is the major cost component,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ICC of 1 MW at 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80 m is considered unity and denoted Capital Cost Index (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CCI</a:t>
            </a:r>
            <a:r>
              <a:rPr lang="en-US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tower cost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0.15/0.68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= 0.2206 of the </a:t>
            </a:r>
            <a:r>
              <a:rPr lang="en-US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CCI</a:t>
            </a:r>
            <a:r>
              <a:rPr lang="en-US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" y="5864269"/>
            <a:ext cx="88206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 increase in 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1 m costs 0.2206/80 = </a:t>
            </a:r>
            <a:r>
              <a:rPr lang="en-US" sz="2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0.0027575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en-US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CCI</a:t>
            </a:r>
            <a:r>
              <a:rPr lang="en-US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52603" y="4975762"/>
            <a:ext cx="539139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Typical Installed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Capital Cost (ICC) breakdown of an onshore wind power project [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2011 Cost of Wind Energy Review, NREL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Report, 2013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]. </a:t>
            </a:r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lvl="0" algn="l"/>
            <a:r>
              <a:rPr lang="en-US" sz="3200" dirty="0" smtClean="0"/>
              <a:t>6- </a:t>
            </a:r>
            <a:r>
              <a:rPr lang="en-CA" sz="3200" dirty="0" smtClean="0"/>
              <a:t>Simple Cost Analysis (2)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11</a:t>
            </a:fld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668483" y="1844910"/>
                <a:ext cx="6109855" cy="7349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smtClean="0">
                          <a:latin typeface="Cambria Math" panose="02040503050406030204" pitchFamily="18" charset="0"/>
                        </a:rPr>
                        <m:t>𝐶𝐶𝐼𝐼𝑃</m:t>
                      </m:r>
                      <m:r>
                        <a:rPr lang="en-CA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𝐶𝐶𝐼</m:t>
                          </m:r>
                        </m:num>
                        <m:den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𝐼𝑃</m:t>
                          </m:r>
                        </m:den>
                      </m:f>
                      <m:r>
                        <a:rPr lang="en-CA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CA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  <m:r>
                                    <a:rPr lang="en-CA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i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CA" i="0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0.</m:t>
                                  </m:r>
                                  <m:r>
                                    <a:rPr lang="en-US" b="0" i="0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00</m:t>
                                  </m:r>
                                  <m:r>
                                    <a:rPr lang="en-CA" i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2757</m:t>
                                  </m:r>
                                  <m:r>
                                    <a:rPr lang="en-US" b="0" i="0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  <m:d>
                                    <m:d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CA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CA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CA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𝑚𝑖𝑛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CA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  <m:r>
                                    <a:rPr lang="en-CA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8483" y="1844910"/>
                <a:ext cx="6109855" cy="73494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-329541" y="4215910"/>
                <a:ext cx="9868395" cy="18159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700" b="1" i="1">
                          <a:latin typeface="Cambria Math" panose="02040503050406030204" pitchFamily="18" charset="0"/>
                        </a:rPr>
                        <m:t>𝑪𝑪𝑰𝑶𝑷</m:t>
                      </m:r>
                      <m:r>
                        <a:rPr lang="en-CA" sz="17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7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𝐶𝐶𝐼</m:t>
                          </m:r>
                        </m:num>
                        <m:den>
                          <m:r>
                            <a:rPr lang="en-CA" sz="1700" i="1">
                              <a:latin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en-CA" sz="17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en-CA" sz="17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CA" sz="17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CA" sz="1700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CA" sz="17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CA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17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CA" sz="17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  <m:r>
                                    <a:rPr lang="en-CA" sz="170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sz="17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CA" sz="17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1700" i="0">
                                      <a:latin typeface="Cambria Math" panose="02040503050406030204" pitchFamily="18" charset="0"/>
                                    </a:rPr>
                                    <m:t>1+0.2757</m:t>
                                  </m:r>
                                  <m:d>
                                    <m:dPr>
                                      <m:ctrlPr>
                                        <a:rPr lang="en-CA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CA" sz="170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sz="17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CA" sz="17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CA" sz="1700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CA" sz="17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sz="1700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CA" sz="1700" i="1">
                                              <a:latin typeface="Cambria Math" panose="02040503050406030204" pitchFamily="18" charset="0"/>
                                            </a:rPr>
                                            <m:t>𝑚𝑖𝑛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en-CA" sz="17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CA" sz="17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CA" sz="1700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CA" sz="17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n-CA" sz="17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CA" sz="17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CA" sz="1700" i="0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en-CA" sz="17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CA" sz="1700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CA" sz="17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CA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7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CA" sz="1700" i="1">
                                          <a:latin typeface="Cambria Math" panose="02040503050406030204" pitchFamily="18" charset="0"/>
                                        </a:rPr>
                                        <m:t>𝑖𝑘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CA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CA" sz="17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CA" sz="170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CA" sz="17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𝑈</m:t>
                                              </m:r>
                                            </m:e>
                                            <m:sub>
                                              <m:r>
                                                <a:rPr lang="en-CA" sz="17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𝑜</m:t>
                                              </m:r>
                                              <m:r>
                                                <a:rPr lang="en-CA" sz="1700" i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CA" sz="17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CA" sz="17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CA" sz="1700" i="0">
                                                  <a:latin typeface="Cambria Math" panose="02040503050406030204" pitchFamily="18" charset="0"/>
                                                </a:rPr>
                                                <m:t>1−</m:t>
                                              </m:r>
                                              <m:rad>
                                                <m:radPr>
                                                  <m:degHide m:val="on"/>
                                                  <m:ctrlPr>
                                                    <a:rPr lang="en-CA" sz="17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radPr>
                                                <m:deg/>
                                                <m:e>
                                                  <m:nary>
                                                    <m:naryPr>
                                                      <m:chr m:val="∑"/>
                                                      <m:limLoc m:val="undOvr"/>
                                                      <m:ctrlPr>
                                                        <a:rPr lang="en-CA" sz="17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naryPr>
                                                    <m:sub>
                                                      <m:r>
                                                        <a:rPr lang="en-CA" sz="17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𝑗</m:t>
                                                      </m:r>
                                                      <m:r>
                                                        <a:rPr lang="en-CA" sz="170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=1</m:t>
                                                      </m:r>
                                                    </m:sub>
                                                    <m:sup>
                                                      <m:r>
                                                        <a:rPr lang="en-CA" sz="17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𝑗</m:t>
                                                      </m:r>
                                                      <m:r>
                                                        <a:rPr lang="en-CA" sz="170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=</m:t>
                                                      </m:r>
                                                      <m:r>
                                                        <a:rPr lang="en-CA" sz="17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  <m:r>
                                                        <a:rPr lang="en-CA" sz="170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−1</m:t>
                                                      </m:r>
                                                    </m:sup>
                                                    <m:e>
                                                      <m:sSup>
                                                        <m:sSupPr>
                                                          <m:ctrlPr>
                                                            <a:rPr lang="en-CA" sz="17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pPr>
                                                        <m:e>
                                                          <m:d>
                                                            <m:dPr>
                                                              <m:ctrlPr>
                                                                <a:rPr lang="en-CA" sz="1700" i="1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dPr>
                                                            <m:e>
                                                              <m:d>
                                                                <m:dPr>
                                                                  <m:begChr m:val="{"/>
                                                                  <m:endChr m:val="}"/>
                                                                  <m:ctrlPr>
                                                                    <a:rPr lang="en-CA" sz="1700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dPr>
                                                                <m:e>
                                                                  <m:f>
                                                                    <m:fPr>
                                                                      <m:ctrlPr>
                                                                        <a:rPr lang="en-CA" sz="1700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</m:ctrlPr>
                                                                    </m:fPr>
                                                                    <m:num>
                                                                      <m:r>
                                                                        <a:rPr lang="en-CA" sz="1700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1−</m:t>
                                                                      </m:r>
                                                                      <m:rad>
                                                                        <m:radPr>
                                                                          <m:degHide m:val="on"/>
                                                                          <m:ctrlPr>
                                                                            <a:rPr lang="en-CA" sz="1700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radPr>
                                                                        <m:deg/>
                                                                        <m:e>
                                                                          <m:r>
                                                                            <a:rPr lang="en-CA" sz="1700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1−</m:t>
                                                                          </m:r>
                                                                          <m:sSub>
                                                                            <m:sSubPr>
                                                                              <m:ctrlPr>
                                                                                <a:rPr lang="en-CA" sz="1700" b="1" i="1">
                                                                                  <a:solidFill>
                                                                                    <a:srgbClr val="0070C0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sSubPr>
                                                                            <m:e>
                                                                              <m:r>
                                                                                <a:rPr lang="en-CA" sz="1700" b="1" i="1">
                                                                                  <a:solidFill>
                                                                                    <a:srgbClr val="0070C0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𝑪</m:t>
                                                                              </m:r>
                                                                            </m:e>
                                                                            <m:sub>
                                                                              <m:r>
                                                                                <a:rPr lang="en-CA" sz="1700" b="1" i="1">
                                                                                  <a:solidFill>
                                                                                    <a:srgbClr val="0070C0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𝑻</m:t>
                                                                              </m:r>
                                                                              <m:r>
                                                                                <a:rPr lang="en-CA" sz="1700" b="1">
                                                                                  <a:solidFill>
                                                                                    <a:srgbClr val="0070C0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,</m:t>
                                                                              </m:r>
                                                                              <m:r>
                                                                                <a:rPr lang="en-CA" sz="1700" b="1" i="1">
                                                                                  <a:solidFill>
                                                                                    <a:srgbClr val="0070C0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𝒋</m:t>
                                                                              </m:r>
                                                                            </m:sub>
                                                                          </m:sSub>
                                                                        </m:e>
                                                                      </m:rad>
                                                                    </m:num>
                                                                    <m:den>
                                                                      <m:sSup>
                                                                        <m:sSupPr>
                                                                          <m:ctrlPr>
                                                                            <a:rPr lang="en-CA" sz="1700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sSupPr>
                                                                        <m:e>
                                                                          <m:d>
                                                                            <m:dPr>
                                                                              <m:begChr m:val="["/>
                                                                              <m:endChr m:val="]"/>
                                                                              <m:ctrlPr>
                                                                                <a:rPr lang="en-CA" sz="1700" i="1"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dPr>
                                                                            <m:e>
                                                                              <m:r>
                                                                                <a:rPr lang="en-CA" sz="1700"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1+</m:t>
                                                                              </m:r>
                                                                              <m:f>
                                                                                <m:fPr>
                                                                                  <m:ctrlPr>
                                                                                    <a:rPr lang="en-CA" sz="1700" i="1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</m:ctrlPr>
                                                                                </m:fPr>
                                                                                <m:num>
                                                                                  <m:sSub>
                                                                                    <m:sSubPr>
                                                                                      <m:ctrlPr>
                                                                                        <a:rPr lang="en-CA" sz="1700" b="1" i="1">
                                                                                          <a:solidFill>
                                                                                            <a:srgbClr val="00B050"/>
                                                                                          </a:solidFill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</m:ctrlPr>
                                                                                    </m:sSubPr>
                                                                                    <m:e>
                                                                                      <m:r>
                                                                                        <a:rPr lang="en-CA" sz="1700" i="1">
                                                                                          <a:solidFill>
                                                                                            <a:srgbClr val="00B050"/>
                                                                                          </a:solidFill>
                                                                                          <a:latin typeface="Cambria Math" panose="02040503050406030204" pitchFamily="18" charset="0"/>
                                                                                          <a:ea typeface="Cambria Math" panose="02040503050406030204" pitchFamily="18" charset="0"/>
                                                                                          <a:cs typeface="Times New Roman" panose="02020603050405020304" pitchFamily="18" charset="0"/>
                                                                                        </a:rPr>
                                                                                        <m:t>𝛼</m:t>
                                                                                      </m:r>
                                                                                    </m:e>
                                                                                    <m:sub>
                                                                                      <m:r>
                                                                                        <a:rPr lang="en-CA" sz="1700" b="1" i="1">
                                                                                          <a:solidFill>
                                                                                            <a:srgbClr val="00B050"/>
                                                                                          </a:solidFill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𝒋</m:t>
                                                                                      </m:r>
                                                                                    </m:sub>
                                                                                  </m:sSub>
                                                                                  <m:r>
                                                                                    <a:rPr lang="en-CA" sz="1700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  <m:t>∆</m:t>
                                                                                  </m:r>
                                                                                  <m:sSub>
                                                                                    <m:sSubPr>
                                                                                      <m:ctrlPr>
                                                                                        <a:rPr lang="en-CA" sz="1700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</m:ctrlPr>
                                                                                    </m:sSubPr>
                                                                                    <m:e>
                                                                                      <m:r>
                                                                                        <a:rPr lang="en-US" sz="1700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𝑦</m:t>
                                                                                      </m:r>
                                                                                    </m:e>
                                                                                    <m:sub>
                                                                                      <m:r>
                                                                                        <a:rPr lang="en-US" sz="1700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𝑖𝑗</m:t>
                                                                                      </m:r>
                                                                                    </m:sub>
                                                                                  </m:sSub>
                                                                                </m:num>
                                                                                <m:den>
                                                                                  <m:sSub>
                                                                                    <m:sSubPr>
                                                                                      <m:ctrlPr>
                                                                                        <a:rPr lang="en-CA" sz="1700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</m:ctrlPr>
                                                                                    </m:sSubPr>
                                                                                    <m:e>
                                                                                      <m:r>
                                                                                        <a:rPr lang="en-US" sz="1700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𝑅</m:t>
                                                                                      </m:r>
                                                                                    </m:e>
                                                                                    <m:sub>
                                                                                      <m:r>
                                                                                        <a:rPr lang="en-US" sz="1700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𝑗</m:t>
                                                                                      </m:r>
                                                                                    </m:sub>
                                                                                  </m:sSub>
                                                                                </m:den>
                                                                              </m:f>
                                                                              <m:sSup>
                                                                                <m:sSupPr>
                                                                                  <m:ctrlPr>
                                                                                    <a:rPr lang="en-CA" sz="1700" i="1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</m:ctrlPr>
                                                                                </m:sSupPr>
                                                                                <m:e>
                                                                                  <m:d>
                                                                                    <m:dPr>
                                                                                      <m:begChr m:val="["/>
                                                                                      <m:endChr m:val="]"/>
                                                                                      <m:ctrlPr>
                                                                                        <a:rPr lang="en-CA" sz="1700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</m:ctrlPr>
                                                                                    </m:dPr>
                                                                                    <m:e>
                                                                                      <m:f>
                                                                                        <m:fPr>
                                                                                          <m:ctrlPr>
                                                                                            <a:rPr lang="en-CA" sz="1700" i="1"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</m:ctrlPr>
                                                                                        </m:fPr>
                                                                                        <m:num>
                                                                                          <m:r>
                                                                                            <a:rPr lang="en-CA" sz="1700"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  <m:t>1−</m:t>
                                                                                          </m:r>
                                                                                          <m:sSub>
                                                                                            <m:sSubPr>
                                                                                              <m:ctrlPr>
                                                                                                <a:rPr lang="en-CA" sz="1700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</m:ctrlPr>
                                                                                            </m:sSubPr>
                                                                                            <m:e>
                                                                                              <m:r>
                                                                                                <a:rPr lang="en-CA" sz="1700"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  <m:t>2</m:t>
                                                                                              </m:r>
                                                                                              <m:r>
                                                                                                <a:rPr lang="en-CA" sz="1700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  <m:t>𝒂</m:t>
                                                                                              </m:r>
                                                                                            </m:e>
                                                                                            <m:sub>
                                                                                              <m:r>
                                                                                                <a:rPr lang="en-CA" sz="1700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  <m:t>𝒋</m:t>
                                                                                              </m:r>
                                                                                            </m:sub>
                                                                                          </m:sSub>
                                                                                        </m:num>
                                                                                        <m:den>
                                                                                          <m:r>
                                                                                            <a:rPr lang="en-CA" sz="1700"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  <m:t>1−</m:t>
                                                                                          </m:r>
                                                                                          <m:sSub>
                                                                                            <m:sSubPr>
                                                                                              <m:ctrlPr>
                                                                                                <a:rPr lang="en-CA" sz="1700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</m:ctrlPr>
                                                                                            </m:sSubPr>
                                                                                            <m:e>
                                                                                              <m:r>
                                                                                                <a:rPr lang="en-CA" sz="1700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  <m:t>𝒂</m:t>
                                                                                              </m:r>
                                                                                            </m:e>
                                                                                            <m:sub>
                                                                                              <m:r>
                                                                                                <a:rPr lang="en-CA" sz="1700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  <m:t>𝒋</m:t>
                                                                                              </m:r>
                                                                                            </m:sub>
                                                                                          </m:sSub>
                                                                                        </m:den>
                                                                                      </m:f>
                                                                                    </m:e>
                                                                                  </m:d>
                                                                                </m:e>
                                                                                <m:sup>
                                                                                  <m:f>
                                                                                    <m:fPr>
                                                                                      <m:type m:val="lin"/>
                                                                                      <m:ctrlPr>
                                                                                        <a:rPr lang="en-CA" sz="1700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</m:ctrlPr>
                                                                                    </m:fPr>
                                                                                    <m:num>
                                                                                      <m:r>
                                                                                        <a:rPr lang="en-CA" sz="1700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1</m:t>
                                                                                      </m:r>
                                                                                    </m:num>
                                                                                    <m:den>
                                                                                      <m:r>
                                                                                        <a:rPr lang="en-CA" sz="1700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2</m:t>
                                                                                      </m:r>
                                                                                    </m:den>
                                                                                  </m:f>
                                                                                </m:sup>
                                                                              </m:sSup>
                                                                            </m:e>
                                                                          </m:d>
                                                                        </m:e>
                                                                        <m:sup>
                                                                          <m:r>
                                                                            <a:rPr lang="en-CA" sz="1700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2</m:t>
                                                                          </m:r>
                                                                        </m:sup>
                                                                      </m:sSup>
                                                                    </m:den>
                                                                  </m:f>
                                                                </m:e>
                                                              </m:d>
                                                              <m:d>
                                                                <m:dPr>
                                                                  <m:ctrlPr>
                                                                    <a:rPr lang="en-CA" sz="1700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dPr>
                                                                <m:e>
                                                                  <m:f>
                                                                    <m:fPr>
                                                                      <m:ctrlPr>
                                                                        <a:rPr lang="en-CA" sz="1700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</m:ctrlPr>
                                                                    </m:fPr>
                                                                    <m:num>
                                                                      <m:sSub>
                                                                        <m:sSubPr>
                                                                          <m:ctrlPr>
                                                                            <a:rPr lang="en-CA" sz="1700" i="1" smtClean="0">
                                                                              <a:solidFill>
                                                                                <a:srgbClr val="00B05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sSubPr>
                                                                        <m:e>
                                                                          <m:r>
                                                                            <a:rPr lang="en-CA" sz="1700" i="1">
                                                                              <a:solidFill>
                                                                                <a:srgbClr val="00B05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𝐴</m:t>
                                                                          </m:r>
                                                                        </m:e>
                                                                        <m:sub>
                                                                          <m:r>
                                                                            <a:rPr lang="en-CA" sz="1700" i="1">
                                                                              <a:solidFill>
                                                                                <a:srgbClr val="00B05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𝑖𝑗</m:t>
                                                                          </m:r>
                                                                        </m:sub>
                                                                      </m:sSub>
                                                                    </m:num>
                                                                    <m:den>
                                                                      <m:sSub>
                                                                        <m:sSubPr>
                                                                          <m:ctrlPr>
                                                                            <a:rPr lang="en-CA" sz="1700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sSubPr>
                                                                        <m:e>
                                                                          <m:r>
                                                                            <a:rPr lang="en-CA" sz="1700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𝐴</m:t>
                                                                          </m:r>
                                                                        </m:e>
                                                                        <m:sub>
                                                                          <m:r>
                                                                            <a:rPr lang="en-CA" sz="1700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𝑖</m:t>
                                                                          </m:r>
                                                                        </m:sub>
                                                                      </m:sSub>
                                                                    </m:den>
                                                                  </m:f>
                                                                </m:e>
                                                              </m:d>
                                                            </m:e>
                                                          </m:d>
                                                        </m:e>
                                                        <m:sup>
                                                          <m:r>
                                                            <a:rPr lang="en-CA" sz="1700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2</m:t>
                                                          </m:r>
                                                        </m:sup>
                                                      </m:sSup>
                                                    </m:e>
                                                  </m:nary>
                                                </m:e>
                                              </m:rad>
                                            </m:e>
                                          </m:d>
                                          <m:r>
                                            <a:rPr lang="en-CA" sz="1700" i="0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CA" sz="17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nary>
                        </m:den>
                      </m:f>
                    </m:oMath>
                  </m:oMathPara>
                </a14:m>
                <a:endParaRPr lang="en-CA" sz="17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29541" y="4215910"/>
                <a:ext cx="9868395" cy="181594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056904" y="1018345"/>
            <a:ext cx="5355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Capital Cost Index per Installed Power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56904" y="3218037"/>
            <a:ext cx="5355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Capital Cost Index per Output Power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70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lvl="0" algn="l"/>
            <a:r>
              <a:rPr lang="en-US" sz="3200" dirty="0" smtClean="0"/>
              <a:t>7- </a:t>
            </a:r>
            <a:r>
              <a:rPr lang="en-CA" sz="3200" dirty="0" smtClean="0"/>
              <a:t>Optimization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12</a:t>
            </a:fld>
            <a:endParaRPr lang="en-US" sz="1400" b="1" dirty="0"/>
          </a:p>
        </p:txBody>
      </p:sp>
      <p:sp>
        <p:nvSpPr>
          <p:cNvPr id="3" name="Rectangle 2"/>
          <p:cNvSpPr/>
          <p:nvPr/>
        </p:nvSpPr>
        <p:spPr>
          <a:xfrm>
            <a:off x="665023" y="1022703"/>
            <a:ext cx="8360227" cy="54476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3 objective functions are scaled, adapted,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weighted, 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into one Total Objective Function: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CA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C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Scaling: turning </a:t>
            </a:r>
            <a:r>
              <a:rPr lang="en-C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 terms in to the same order of </a:t>
            </a:r>
            <a:r>
              <a:rPr lang="en-C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magnitude,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Minimum turbines’ proximity = 3</a:t>
            </a:r>
            <a:r>
              <a:rPr lang="en-US" sz="2400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endParaRPr lang="en-CA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CA" sz="24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	</a:t>
            </a:r>
            <a:r>
              <a:rPr lang="en-CA" sz="2000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TolFun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10</a:t>
            </a:r>
            <a:r>
              <a:rPr lang="en-CA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-15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(default = 10</a:t>
            </a:r>
            <a:r>
              <a:rPr lang="en-CA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CA" sz="24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CA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ConFun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CA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-9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(default = 10</a:t>
            </a:r>
            <a:r>
              <a:rPr lang="en-CA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CA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PopulationSize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10 ~ 50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nvars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	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Generations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3,000.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765111" y="2261768"/>
                <a:ext cx="4160049" cy="6127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>
                          <a:latin typeface="Cambria Math" panose="02040503050406030204" pitchFamily="18" charset="0"/>
                        </a:rPr>
                        <m:t>𝑇𝑂𝐹</m:t>
                      </m:r>
                      <m:r>
                        <a:rPr lang="en-CA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en-CA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𝐶𝐹</m:t>
                          </m:r>
                        </m:sub>
                      </m:sSub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𝐶𝐹</m:t>
                          </m:r>
                        </m:sub>
                      </m:sSub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𝐶𝐹</m:t>
                          </m:r>
                        </m:den>
                      </m:f>
                      <m:r>
                        <a:rPr lang="en-CA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𝐶𝐶𝐼</m:t>
                          </m:r>
                        </m:num>
                        <m:den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5111" y="2261768"/>
                <a:ext cx="4160049" cy="6127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613451" y="3215557"/>
                <a:ext cx="2463367" cy="3693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CA" i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𝐶𝐹</m:t>
                          </m:r>
                        </m:sub>
                      </m:sSub>
                      <m:r>
                        <a:rPr lang="en-CA" i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CA" i="0">
                          <a:latin typeface="Cambria Math" panose="02040503050406030204" pitchFamily="18" charset="0"/>
                        </a:rPr>
                        <m:t>=1.0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3451" y="3215557"/>
                <a:ext cx="2463367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301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8- Results and Discussion (1)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13</a:t>
            </a:fld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64795" y="5987018"/>
            <a:ext cx="7094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case 1,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 m/s @ 60 m.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CTIL_06_U=08_V1.jpg"/>
          <p:cNvPicPr/>
          <p:nvPr/>
        </p:nvPicPr>
        <p:blipFill>
          <a:blip r:embed="rId3" cstate="print"/>
          <a:srcRect l="4629" t="6044" r="8206" b="3480"/>
          <a:stretch>
            <a:fillRect/>
          </a:stretch>
        </p:blipFill>
        <p:spPr>
          <a:xfrm>
            <a:off x="1832093" y="1567331"/>
            <a:ext cx="5760211" cy="44140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5646" y="926275"/>
            <a:ext cx="746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1: Turbines In Line (parallel to wind direction),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16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8- Results and Discussion (2)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14</a:t>
            </a:fld>
            <a:endParaRPr lang="en-US" sz="1400" b="1" dirty="0"/>
          </a:p>
        </p:txBody>
      </p:sp>
      <p:pic>
        <p:nvPicPr>
          <p:cNvPr id="7" name="Picture 6" descr="CTIL_06_U=10_V1.jpg"/>
          <p:cNvPicPr/>
          <p:nvPr/>
        </p:nvPicPr>
        <p:blipFill>
          <a:blip r:embed="rId3" cstate="print"/>
          <a:srcRect l="4489" t="6227" r="8344" b="3297"/>
          <a:stretch>
            <a:fillRect/>
          </a:stretch>
        </p:blipFill>
        <p:spPr>
          <a:xfrm>
            <a:off x="1832199" y="1547179"/>
            <a:ext cx="5760000" cy="4413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64795" y="5960779"/>
            <a:ext cx="7094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case 1,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m/s @ 60 m.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5646" y="926275"/>
            <a:ext cx="746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1: Turbines In Line (parallel to wind direction),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91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8- Results and Discussion (3)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15</a:t>
            </a:fld>
            <a:endParaRPr lang="en-US" sz="1400" b="1" dirty="0"/>
          </a:p>
        </p:txBody>
      </p:sp>
      <p:pic>
        <p:nvPicPr>
          <p:cNvPr id="7" name="Picture 6" descr="CTIL_06_U=12_V1.jpg"/>
          <p:cNvPicPr/>
          <p:nvPr/>
        </p:nvPicPr>
        <p:blipFill>
          <a:blip r:embed="rId3" cstate="print"/>
          <a:srcRect l="4074" t="6044" r="8344" b="3480"/>
          <a:stretch>
            <a:fillRect/>
          </a:stretch>
        </p:blipFill>
        <p:spPr>
          <a:xfrm>
            <a:off x="1832199" y="1520464"/>
            <a:ext cx="5760000" cy="4413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64795" y="5960779"/>
            <a:ext cx="7094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case 1,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m/s @ 60 m.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5646" y="926275"/>
            <a:ext cx="746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1: Turbines In Line (parallel to wind direction),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29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8- Results and Discussion (4)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16</a:t>
            </a:fld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64795" y="5423338"/>
            <a:ext cx="7094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P &amp; CCI for 3x6 WF,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8 m/s @ 60 m.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WF_3x6_U=08_V1.jpg"/>
          <p:cNvPicPr/>
          <p:nvPr/>
        </p:nvPicPr>
        <p:blipFill>
          <a:blip r:embed="rId3" cstate="print"/>
          <a:srcRect l="4631" t="6227" r="7656" b="3110"/>
          <a:stretch>
            <a:fillRect/>
          </a:stretch>
        </p:blipFill>
        <p:spPr>
          <a:xfrm>
            <a:off x="2253297" y="1629092"/>
            <a:ext cx="4637405" cy="35998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5646" y="926275"/>
            <a:ext cx="7078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2: Small Rectangular Wind Farm,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18 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91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8- Results and Discussion (5)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17</a:t>
            </a:fld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64795" y="5423338"/>
            <a:ext cx="7094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P &amp; CCI for 3x6 WF,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12 m/s @ 60 m.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WF_3x6_U=12_V1.jpg"/>
          <p:cNvPicPr/>
          <p:nvPr/>
        </p:nvPicPr>
        <p:blipFill>
          <a:blip r:embed="rId3" cstate="print"/>
          <a:srcRect l="4216" t="5861" r="7794" b="3248"/>
          <a:stretch>
            <a:fillRect/>
          </a:stretch>
        </p:blipFill>
        <p:spPr>
          <a:xfrm>
            <a:off x="2250757" y="1629092"/>
            <a:ext cx="4642485" cy="35998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5646" y="926275"/>
            <a:ext cx="7078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2: Small Rectangular Wind Farm,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18 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39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8- Results and Discussion (6)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18</a:t>
            </a:fld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9391" y="1141118"/>
            <a:ext cx="8300853" cy="48936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dependence of </a:t>
            </a:r>
            <a:r>
              <a:rPr lang="en-C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C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CCI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C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C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smooth, which is expected, because the problem is not continuous, as the turbines’ data are not. So, the results should be understood qualitatively not necessarily quantitatively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wide margin of trade-off between 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 output and </a:t>
            </a: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capital cost, so the weighting factors should be adjusted according to the design priorities in order to obtain the desirable optimum layout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wind speeds, all optimizations (except for minimum </a:t>
            </a:r>
            <a:r>
              <a:rPr lang="en-C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CCIOP</a:t>
            </a: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tend to develop almost the same output power as the reference case while costing less </a:t>
            </a:r>
            <a:r>
              <a:rPr lang="en-C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ICC</a:t>
            </a: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6965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8- Results and Discussion (7)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19</a:t>
            </a:fld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04802" y="1141214"/>
            <a:ext cx="811928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range of trade-off between power and cost can be summarized as:  	</a:t>
            </a:r>
            <a:endParaRPr lang="en-C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05010"/>
              </p:ext>
            </p:extLst>
          </p:nvPr>
        </p:nvGraphicFramePr>
        <p:xfrm>
          <a:off x="1795749" y="2197690"/>
          <a:ext cx="5442335" cy="1503975"/>
        </p:xfrm>
        <a:graphic>
          <a:graphicData uri="http://schemas.openxmlformats.org/drawingml/2006/table">
            <a:tbl>
              <a:tblPr/>
              <a:tblGrid>
                <a:gridCol w="1088467"/>
                <a:gridCol w="1088467"/>
                <a:gridCol w="1088467"/>
                <a:gridCol w="1088467"/>
                <a:gridCol w="1088467"/>
              </a:tblGrid>
              <a:tr h="3681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CA" sz="2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P/</a:t>
                      </a:r>
                      <a:r>
                        <a:rPr lang="en-CA" sz="2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</a:t>
                      </a:r>
                      <a:r>
                        <a:rPr lang="en-CA" sz="2000" b="0" i="1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ref</a:t>
                      </a:r>
                      <a:endParaRPr lang="en-CA" sz="2000" b="0" i="1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CA" sz="2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CCI/</a:t>
                      </a:r>
                      <a:r>
                        <a:rPr lang="en-CA" sz="2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CCI</a:t>
                      </a:r>
                      <a:r>
                        <a:rPr lang="en-CA" sz="2000" b="0" i="1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ref</a:t>
                      </a:r>
                      <a:endParaRPr lang="en-CA" sz="2000" b="0" i="1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78623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from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from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623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CF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0.72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623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CCIOP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0.65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216442"/>
              </p:ext>
            </p:extLst>
          </p:nvPr>
        </p:nvGraphicFramePr>
        <p:xfrm>
          <a:off x="1795749" y="4057839"/>
          <a:ext cx="5442335" cy="1560762"/>
        </p:xfrm>
        <a:graphic>
          <a:graphicData uri="http://schemas.openxmlformats.org/drawingml/2006/table">
            <a:tbl>
              <a:tblPr/>
              <a:tblGrid>
                <a:gridCol w="1088467"/>
                <a:gridCol w="1088467"/>
                <a:gridCol w="1088467"/>
                <a:gridCol w="1088467"/>
                <a:gridCol w="1088467"/>
              </a:tblGrid>
              <a:tr h="3820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 </a:t>
                      </a:r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CA" sz="2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P/</a:t>
                      </a:r>
                      <a:r>
                        <a:rPr lang="en-CA" sz="2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</a:t>
                      </a:r>
                      <a:r>
                        <a:rPr lang="en-CA" sz="2000" b="0" i="1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ref</a:t>
                      </a:r>
                      <a:endParaRPr lang="en-CA" sz="2000" b="0" i="1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CA" sz="2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CCI/</a:t>
                      </a:r>
                      <a:r>
                        <a:rPr lang="en-CA" sz="2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CCI</a:t>
                      </a:r>
                      <a:r>
                        <a:rPr lang="en-CA" sz="2000" b="0" i="1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ref</a:t>
                      </a:r>
                      <a:endParaRPr lang="en-CA" sz="2000" b="0" i="1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92919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from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from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1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CF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0.72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1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CCIOP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0.68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0.66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657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08809" cy="793750"/>
          </a:xfrm>
        </p:spPr>
        <p:txBody>
          <a:bodyPr>
            <a:normAutofit/>
          </a:bodyPr>
          <a:lstStyle/>
          <a:p>
            <a:pPr algn="l"/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143" y="978509"/>
            <a:ext cx="8083657" cy="5449263"/>
          </a:xfrm>
          <a:noFill/>
          <a:ln>
            <a:noFill/>
          </a:ln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ClrTx/>
              <a:buNone/>
            </a:pPr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MW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$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million/MW (in average) = $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billion</a:t>
            </a:r>
          </a:p>
          <a:p>
            <a:pPr marL="0" indent="0" algn="ctr">
              <a:lnSpc>
                <a:spcPct val="150000"/>
              </a:lnSpc>
              <a:buClrTx/>
              <a:buNone/>
            </a:pPr>
            <a:r>
              <a:rPr lang="en-US" sz="2400" b="1" strike="sngStrike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r>
              <a:rPr lang="en-US" sz="2400" strike="sng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MW </a:t>
            </a:r>
            <a:r>
              <a:rPr lang="en-US" sz="2400" strike="sngStrike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4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$</a:t>
            </a:r>
            <a:r>
              <a:rPr lang="en-US" sz="2400" b="1" strike="sngStrik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million/MW (in average) = </a:t>
            </a:r>
            <a:r>
              <a:rPr lang="en-US" sz="2400" strike="sng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r>
              <a:rPr lang="en-US" sz="2400" b="1" strike="sngStrik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0.8</a:t>
            </a:r>
            <a:r>
              <a:rPr lang="en-US" sz="2400" strike="sng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billion</a:t>
            </a:r>
          </a:p>
          <a:p>
            <a:pPr marL="0" indent="0" algn="ctr">
              <a:lnSpc>
                <a:spcPct val="150000"/>
              </a:lnSpc>
              <a:buClrTx/>
              <a:buNone/>
            </a:pPr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MW for only $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0.65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billion 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1.625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million/MW</a:t>
            </a:r>
          </a:p>
          <a:p>
            <a:pPr marL="0" indent="0" algn="ctr">
              <a:lnSpc>
                <a:spcPct val="150000"/>
              </a:lnSpc>
              <a:buClrTx/>
              <a:buNone/>
            </a:pPr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MW for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0.35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billion 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million/MW</a:t>
            </a:r>
          </a:p>
          <a:p>
            <a:pPr marL="0" indent="0" algn="ctr">
              <a:buClrTx/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ClrTx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ABOUT EXPLORING TRADE-OFF RANGE  ?</a:t>
            </a:r>
          </a:p>
          <a:p>
            <a:pPr marL="0" indent="0" algn="ctr">
              <a:buClrTx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Providing that</a:t>
            </a:r>
          </a:p>
          <a:p>
            <a:pPr marL="0" indent="0" algn="ctr">
              <a:lnSpc>
                <a:spcPct val="150000"/>
              </a:lnSpc>
              <a:buClrTx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CALCULATIONS ARE BASED ON DATA OFFERED BY MANUFACTURERS &amp; DEVELOPERS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2</a:t>
            </a:fld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131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9- Conclusions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20</a:t>
            </a:fld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48145" y="1111569"/>
            <a:ext cx="7988656" cy="48936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farm design with identical turbines or even with different turbines from one manufacturer should be abandoned in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favour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turbine selection optimizations described in this proposal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wide band of optimum designs can be obtained according to the optimization preferences and priorities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representation of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terms of the wind speed is not the right way. 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in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could be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overcome for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multi-MW HAWT by generalization of the available data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797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9- Conclusions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21</a:t>
            </a:fld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48145" y="1122862"/>
            <a:ext cx="7988656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lvl="0" indent="-457200" algn="just">
              <a:buFont typeface="+mj-lt"/>
              <a:buAutoNum type="arabicPeriod" startAt="4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methodology is suitable for large scale WFs as well as for compact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designs.</a:t>
            </a:r>
          </a:p>
          <a:p>
            <a:pPr marL="457200" lvl="0" indent="-457200" algn="just">
              <a:buFont typeface="+mj-lt"/>
              <a:buAutoNum type="arabicPeriod" startAt="4"/>
            </a:pP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 startAt="4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Taller towers are needed, not only to reach higher wind speeds, but also to reduce the wake effects in the compact WF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designs.</a:t>
            </a:r>
          </a:p>
          <a:p>
            <a:pPr marL="457200" lvl="0" indent="-457200" algn="just">
              <a:buFont typeface="+mj-lt"/>
              <a:buAutoNum type="arabicPeriod" startAt="4"/>
            </a:pP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 startAt="4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manufacturers should show more flexibility and accept the fair competition by providing more wind turbine designs and more accurate technical data. 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09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10- Further Work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22</a:t>
            </a:fld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0186" y="1481022"/>
            <a:ext cx="59738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 case large wind farm.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Modified wake model.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realistic wind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profile.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Noise Level minimization.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TOF with different weighting factors.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222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REFERENCES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23</a:t>
            </a:fld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890649"/>
            <a:ext cx="9144000" cy="205902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Archer, R.; </a:t>
            </a:r>
            <a:r>
              <a:rPr lang="en-CA" sz="1200" u="sng" dirty="0" err="1"/>
              <a:t>Nates</a:t>
            </a:r>
            <a:r>
              <a:rPr lang="en-CA" sz="1200" u="sng" dirty="0"/>
              <a:t>, G.; Donovan, S.; </a:t>
            </a:r>
            <a:r>
              <a:rPr lang="en-CA" sz="1200" u="sng" dirty="0" err="1"/>
              <a:t>Waterer</a:t>
            </a:r>
            <a:r>
              <a:rPr lang="en-CA" sz="1200" u="sng" dirty="0"/>
              <a:t>, H. (2011), Wind turbine interference in a wind farm layout optimization mixed integer linear programming model, Wind Engineering, 35, pp. 165-178.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 err="1"/>
              <a:t>Barthelmie</a:t>
            </a:r>
            <a:r>
              <a:rPr lang="en-US" sz="1200" u="sng" dirty="0"/>
              <a:t>, R.J.; </a:t>
            </a:r>
            <a:r>
              <a:rPr lang="en-US" sz="1200" u="sng" dirty="0" err="1"/>
              <a:t>Folkerts</a:t>
            </a:r>
            <a:r>
              <a:rPr lang="en-US" sz="1200" u="sng" dirty="0"/>
              <a:t>, L.; Larsen, G.C.; </a:t>
            </a:r>
            <a:r>
              <a:rPr lang="en-US" sz="1200" u="sng" dirty="0" err="1"/>
              <a:t>Rados</a:t>
            </a:r>
            <a:r>
              <a:rPr lang="en-US" sz="1200" u="sng" dirty="0"/>
              <a:t>, K.; Pryor, S.C.; Frandsen, S.T.; Lange, B.; </a:t>
            </a:r>
            <a:r>
              <a:rPr lang="en-US" sz="1200" u="sng" dirty="0" err="1"/>
              <a:t>Schepers</a:t>
            </a:r>
            <a:r>
              <a:rPr lang="en-US" sz="1200" u="sng" dirty="0"/>
              <a:t>, G. (2006), Comparison of Wake Model Simulations with Offshore Wind Turbine Wake Profiles Measured by </a:t>
            </a:r>
            <a:r>
              <a:rPr lang="en-US" sz="1200" u="sng" dirty="0" err="1"/>
              <a:t>Sodar</a:t>
            </a:r>
            <a:r>
              <a:rPr lang="en-US" sz="1200" u="sng" dirty="0"/>
              <a:t>, Journal of Atmospheric &amp; Oceanic Technology, 23(7), pp. 888-901.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 err="1"/>
              <a:t>Beaucage</a:t>
            </a:r>
            <a:r>
              <a:rPr lang="en-US" sz="1200" u="sng" dirty="0"/>
              <a:t>, P.; Robinson, N.; Brower, M.; </a:t>
            </a:r>
            <a:r>
              <a:rPr lang="en-US" sz="1200" u="sng" dirty="0" err="1"/>
              <a:t>Alonge</a:t>
            </a:r>
            <a:r>
              <a:rPr lang="en-US" sz="1200" u="sng" dirty="0"/>
              <a:t>, C. (2012), Overview of Six Commercial and Research Wake Models for Large Offshore Wind Farms, Proceedings of the EWEA conference, Copenhagen.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Black &amp; Veatch (2012), Cost And Performance Data for Power Generation Technologies, Prepared for the National Renewable Energy Laboratory (NREL).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dirty="0" err="1">
                <a:hlinkClick r:id="rId3"/>
              </a:rPr>
              <a:t>Brusca</a:t>
            </a:r>
            <a:r>
              <a:rPr lang="en-CA" sz="1200" dirty="0"/>
              <a:t>, S.; </a:t>
            </a:r>
            <a:r>
              <a:rPr lang="en-CA" sz="1200" dirty="0" err="1">
                <a:hlinkClick r:id="rId4"/>
              </a:rPr>
              <a:t>Lanzafame</a:t>
            </a:r>
            <a:r>
              <a:rPr lang="en-CA" sz="1200" dirty="0"/>
              <a:t>, R.; </a:t>
            </a:r>
            <a:r>
              <a:rPr lang="en-CA" sz="1200" dirty="0">
                <a:hlinkClick r:id="rId5"/>
              </a:rPr>
              <a:t>Messina</a:t>
            </a:r>
            <a:r>
              <a:rPr lang="en-CA" sz="1200" dirty="0"/>
              <a:t> M. (2014), Wind Turbine Placement Optimization by Means of the Monte Carlo Simulation Method, Modelling and Simulation in Engineering</a:t>
            </a:r>
            <a:br>
              <a:rPr lang="en-CA" sz="1200" dirty="0"/>
            </a:br>
            <a:r>
              <a:rPr lang="en-CA" sz="1200" dirty="0"/>
              <a:t>Volume 2014.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Burton, T.; Sharpe, D. (2011), Wind Energy Handbook, John Wiley &amp; Sons Ltd, ISBN 0-471-48997-2, Chichester, 2nd edition.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Chen, L.; MacDonald, E. (2011), A New Model for Wind Farm Layout Optimization with Landowner Decisions, In: Proceedings of the ASME 2011 International Design Engineering Technical Conferences and Computers and Information in Engineering Conference, pp. 303-314.</a:t>
            </a:r>
            <a:r>
              <a:rPr lang="en-CA" sz="1200" dirty="0"/>
              <a:t> 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Chen, L.; MacDonald, E. (2012), Considering Landowner Participation in Wind Farm Layout Optimization, Journal of Mechanical Design, 134, 084506-1:6.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Chen, L.; MacDonald, E. (2014), A System-Level Cost-Of-Energy Wind Farm Layout Optimization with Landowner Modeling, Energy Conversion and Management, 77, pp. 484-494.</a:t>
            </a:r>
            <a:r>
              <a:rPr lang="en-CA" sz="1200" dirty="0"/>
              <a:t> 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Chen, Y.; Li, H.; </a:t>
            </a:r>
            <a:r>
              <a:rPr lang="en-CA" sz="1200" u="sng" dirty="0" err="1"/>
              <a:t>Jin</a:t>
            </a:r>
            <a:r>
              <a:rPr lang="en-CA" sz="1200" u="sng" dirty="0"/>
              <a:t>, K.; Song, Q. (2013), Wind Farm Layout Optimization Using Genetic Algorithm With Different Hub Height Wind Turbines, Energy Conversion and Management, 70, pp. 56–65.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Chowdhury, S.; </a:t>
            </a:r>
            <a:r>
              <a:rPr lang="en-CA" sz="1200" u="sng" dirty="0" err="1"/>
              <a:t>Messac</a:t>
            </a:r>
            <a:r>
              <a:rPr lang="en-CA" sz="1200" u="sng" dirty="0"/>
              <a:t>, A.; Zhang, J.; Castillo, L.; </a:t>
            </a:r>
            <a:r>
              <a:rPr lang="en-CA" sz="1200" u="sng" dirty="0" err="1"/>
              <a:t>Lebron</a:t>
            </a:r>
            <a:r>
              <a:rPr lang="en-CA" sz="1200" u="sng" dirty="0"/>
              <a:t>, J. (2010), Optimizing the Unrestricted Placement of Turbines of Differing Rotor Diameters in a Wind Farm for Maximum Power Generation, ASME 2010 International Design Engineering Technical Conferences and Computers and Information in Engineering Conference, Paper No. DETC2010-29129, pp. 775-790.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Chowdhury, S.; Tong, W.; </a:t>
            </a:r>
            <a:r>
              <a:rPr lang="en-CA" sz="1200" u="sng" dirty="0" err="1"/>
              <a:t>Messac</a:t>
            </a:r>
            <a:r>
              <a:rPr lang="en-CA" sz="1200" u="sng" dirty="0"/>
              <a:t>, A.; Zhang, J. (2012a), A Mixed-Discrete Particle Swarm Optimization Algorithm with Explicit Diversity-Preservation, Structural and Multidisciplinary Optimization, 47(3), pp. 367-388.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Chowdhury, S.; Zhang, J.; </a:t>
            </a:r>
            <a:r>
              <a:rPr lang="en-CA" sz="1200" u="sng" dirty="0" err="1"/>
              <a:t>Messac</a:t>
            </a:r>
            <a:r>
              <a:rPr lang="en-CA" sz="1200" u="sng" dirty="0"/>
              <a:t>, A.; Castillo, L. (2012b), Unrestricted Wind Farm Layout Optimization (UWFLO): Investigating Key Factors Influencing the Maximum Power Generation, Renewable Energy, 38(1), pp. 16–30.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Chowdhury, S.; Zhang, J.; </a:t>
            </a:r>
            <a:r>
              <a:rPr lang="en-CA" sz="1200" u="sng" dirty="0" err="1"/>
              <a:t>Messac</a:t>
            </a:r>
            <a:r>
              <a:rPr lang="en-CA" sz="1200" u="sng" dirty="0"/>
              <a:t>, A.; Castillo, L. (2012c), Characterizing the Influence of Land Area and Nameplate Capacity on the Optimal Wind Farm Performance, In ASME 2012 6</a:t>
            </a:r>
            <a:r>
              <a:rPr lang="en-CA" sz="1200" u="sng" baseline="30000" dirty="0"/>
              <a:t>th</a:t>
            </a:r>
            <a:r>
              <a:rPr lang="en-CA" sz="1200" u="sng" dirty="0"/>
              <a:t> International Conference on Energy Sustainability, San Diego, pp. 1349-1359.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Chowdhury, S.; Zhang, J.; </a:t>
            </a:r>
            <a:r>
              <a:rPr lang="en-CA" sz="1200" u="sng" dirty="0" err="1"/>
              <a:t>Messac</a:t>
            </a:r>
            <a:r>
              <a:rPr lang="en-CA" sz="1200" u="sng" dirty="0"/>
              <a:t>, A.; Castillo, L. (2013), Optimizing the Arrangement and the Selection of Turbines for Wind Farms Subject to Varying Wind Conditions, Renewable Energy, 52, pp. 273-282.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Crespo, A.; Hernandez, J.; Frandsen, S. (1999), Survey of Modelling Methods for Wind Turbine Wakes and Wind Farms, Wind Energy, 2, pp. 1–24.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Donovan, S. (2005), Wind farm optimization, In: Proceedings of the 40</a:t>
            </a:r>
            <a:r>
              <a:rPr lang="en-CA" sz="1200" u="sng" baseline="30000" dirty="0"/>
              <a:t>th</a:t>
            </a:r>
            <a:r>
              <a:rPr lang="en-CA" sz="1200" u="sng" dirty="0"/>
              <a:t> annual conference of the Operations Research Society, Wellington.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Donovan, S. (2006), An Improved Mixed Integer Programming Model for Wind Farm Layout Optimisation, In: Proceedings of the 41</a:t>
            </a:r>
            <a:r>
              <a:rPr lang="en-CA" sz="1200" u="sng" baseline="30000" dirty="0"/>
              <a:t>st</a:t>
            </a:r>
            <a:r>
              <a:rPr lang="en-CA" sz="1200" u="sng" dirty="0"/>
              <a:t> annual conference of the Operations Research Society, Wellington.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Emami</a:t>
            </a:r>
            <a:r>
              <a:rPr lang="en-CA" sz="1200" u="sng" dirty="0"/>
              <a:t>, A.; </a:t>
            </a:r>
            <a:r>
              <a:rPr lang="en-CA" sz="1200" u="sng" dirty="0" err="1"/>
              <a:t>Noghreh</a:t>
            </a:r>
            <a:r>
              <a:rPr lang="en-CA" sz="1200" u="sng" dirty="0"/>
              <a:t>, P. (2010), New Approach on Optimization in Placement of Wind Turbines Within Wind Farm by Genetic Algorithms, Renewable Energy, 35, pp. 1559–1564.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 err="1"/>
              <a:t>Engström</a:t>
            </a:r>
            <a:r>
              <a:rPr lang="en-US" sz="1200" u="sng" dirty="0"/>
              <a:t>, S.; </a:t>
            </a:r>
            <a:r>
              <a:rPr lang="en-US" sz="1200" u="sng" dirty="0" err="1"/>
              <a:t>Lyrner</a:t>
            </a:r>
            <a:r>
              <a:rPr lang="en-US" sz="1200" u="sng" dirty="0"/>
              <a:t>, T.; </a:t>
            </a:r>
            <a:r>
              <a:rPr lang="en-US" sz="1200" u="sng" dirty="0" err="1"/>
              <a:t>Hassanzadeh</a:t>
            </a:r>
            <a:r>
              <a:rPr lang="en-US" sz="1200" u="sng" dirty="0"/>
              <a:t>, M.; Stalin, T.; Johansson, J. (2010), Tall Towers for Large Wind Turbines, Report from </a:t>
            </a:r>
            <a:r>
              <a:rPr lang="en-US" sz="1200" u="sng" dirty="0" err="1"/>
              <a:t>Vindforsk</a:t>
            </a:r>
            <a:r>
              <a:rPr lang="en-US" sz="1200" u="sng" dirty="0"/>
              <a:t> project V-342 </a:t>
            </a:r>
            <a:r>
              <a:rPr lang="en-US" sz="1200" u="sng" dirty="0" err="1"/>
              <a:t>Höga</a:t>
            </a:r>
            <a:r>
              <a:rPr lang="en-US" sz="1200" u="sng" dirty="0"/>
              <a:t> torn </a:t>
            </a:r>
            <a:r>
              <a:rPr lang="en-US" sz="1200" u="sng" dirty="0" err="1"/>
              <a:t>för</a:t>
            </a:r>
            <a:r>
              <a:rPr lang="en-US" sz="1200" u="sng" dirty="0"/>
              <a:t> </a:t>
            </a:r>
            <a:r>
              <a:rPr lang="en-US" sz="1200" u="sng" dirty="0" err="1"/>
              <a:t>vindkraftverk</a:t>
            </a:r>
            <a:r>
              <a:rPr lang="en-US" sz="1200" u="sng" dirty="0"/>
              <a:t>. </a:t>
            </a:r>
            <a:r>
              <a:rPr lang="en-US" sz="1200" u="sng" dirty="0" err="1"/>
              <a:t>Elforsk</a:t>
            </a:r>
            <a:r>
              <a:rPr lang="en-US" sz="1200" u="sng" dirty="0"/>
              <a:t> rapport 10:48.</a:t>
            </a:r>
            <a:r>
              <a:rPr lang="en-US" sz="1200" dirty="0"/>
              <a:t> 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dirty="0" err="1">
                <a:hlinkClick r:id="rId6"/>
              </a:rPr>
              <a:t>Eroğlu</a:t>
            </a:r>
            <a:r>
              <a:rPr lang="en-CA" sz="1200" dirty="0"/>
              <a:t>, Y.; </a:t>
            </a:r>
            <a:r>
              <a:rPr lang="en-CA" sz="1200" dirty="0" err="1">
                <a:hlinkClick r:id="rId6"/>
              </a:rPr>
              <a:t>Seçkiner</a:t>
            </a:r>
            <a:r>
              <a:rPr lang="en-CA" sz="1200" dirty="0"/>
              <a:t> S.U. (2012), Design of Wind Farm Layout Using Ant Colony Algorithm, Renewable Energy, 44, pp. 53-62.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Fagerfjäll</a:t>
            </a:r>
            <a:r>
              <a:rPr lang="en-CA" sz="1200" u="sng" dirty="0"/>
              <a:t>, P. (2010), Optimizing Wind Farm Layout: More Bang for the Buck Using Mixed Integer Linear Programming, MSc Thesis, Chalmers University of Technology and Gothenburg University.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Frandsen, S. (1992), On the Wind Speed Reduction in the Center of Large Clusters of Wind Turbines, </a:t>
            </a:r>
            <a:r>
              <a:rPr lang="en-US" sz="1200" dirty="0">
                <a:hlinkClick r:id="rId7" tooltip="Go to Journal of Wind Engineering and Industrial Aerodynamics on SciVerse ScienceDirect"/>
              </a:rPr>
              <a:t>Journal of Wind Engineering and Industrial Aerodynamics</a:t>
            </a:r>
            <a:r>
              <a:rPr lang="en-US" sz="1200" dirty="0"/>
              <a:t>, 39, pp. 251-265.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Frandsen, S. (2007), Turbulence and turbulence-generated structural loading in wind turbine clusters, </a:t>
            </a:r>
            <a:r>
              <a:rPr lang="en-CA" sz="1200" u="sng" dirty="0" err="1"/>
              <a:t>Risø</a:t>
            </a:r>
            <a:r>
              <a:rPr lang="en-CA" sz="1200" u="sng" dirty="0"/>
              <a:t> National Laboratory Report Nr. Risø-R-1188(EN).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Frandsen, S.; </a:t>
            </a:r>
            <a:r>
              <a:rPr lang="en-US" sz="1200" u="sng" dirty="0" err="1"/>
              <a:t>Barthelmie</a:t>
            </a:r>
            <a:r>
              <a:rPr lang="en-US" sz="1200" u="sng" dirty="0"/>
              <a:t>, R.; Pryor, S.; </a:t>
            </a:r>
            <a:r>
              <a:rPr lang="en-US" sz="1200" u="sng" dirty="0" err="1"/>
              <a:t>Rathmann</a:t>
            </a:r>
            <a:r>
              <a:rPr lang="en-US" sz="1200" u="sng" dirty="0"/>
              <a:t>, O.; Larsen, S.; </a:t>
            </a:r>
            <a:r>
              <a:rPr lang="en-US" sz="1200" u="sng" dirty="0" err="1"/>
              <a:t>Højstrup</a:t>
            </a:r>
            <a:r>
              <a:rPr lang="en-US" sz="1200" u="sng" dirty="0"/>
              <a:t>, J.; </a:t>
            </a:r>
            <a:r>
              <a:rPr lang="en-US" sz="1200" u="sng" dirty="0" err="1"/>
              <a:t>Thøgersen</a:t>
            </a:r>
            <a:r>
              <a:rPr lang="en-US" sz="1200" u="sng" dirty="0"/>
              <a:t>, M. L. (2006), Analytical Modelling of Wind Speed Deficit in Large Offshore Wind Farms, Wind Energy, 9, pp. 39–53.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Frandsen, S.; Chacon, L.; Crespo, A.; Enevoldsen, P.; Gomez-Elvira, R.; Hernandez, J.; </a:t>
            </a:r>
            <a:r>
              <a:rPr lang="en-US" sz="1200" u="sng" dirty="0" err="1"/>
              <a:t>Højstrup</a:t>
            </a:r>
            <a:r>
              <a:rPr lang="en-US" sz="1200" u="sng" dirty="0"/>
              <a:t>, J.; Manuel, F.; Thomsen, K.; </a:t>
            </a:r>
            <a:r>
              <a:rPr lang="en-US" sz="1200" u="sng" dirty="0" err="1"/>
              <a:t>Sørensen</a:t>
            </a:r>
            <a:r>
              <a:rPr lang="en-US" sz="1200" u="sng" dirty="0"/>
              <a:t>, P. (1996), Measurements on and Modelling of Offshore Wind Farms, Editor: Frandsen, S., Risø-R-903(EN), 100 p.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Frohboese</a:t>
            </a:r>
            <a:r>
              <a:rPr lang="en-CA" sz="1200" u="sng" dirty="0"/>
              <a:t>, P.; Schmuck, C. (2010), Thrust Coefficients Used For Estimation of Wake Effects For Fatigue Load Calculation, European Wind Energy Conference and Exhibition, Warsaw, Poland.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Global Wind Statistics 2014 (2015), Global Wind Energy Council GWEC.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González, J.S.; Gonzalez Rodriguez, A.G.; </a:t>
            </a:r>
            <a:r>
              <a:rPr lang="en-US" sz="1200" u="sng" dirty="0" err="1"/>
              <a:t>Mora</a:t>
            </a:r>
            <a:r>
              <a:rPr lang="en-US" sz="1200" u="sng" dirty="0"/>
              <a:t>, J.C.; Santos, J.R.; </a:t>
            </a:r>
            <a:r>
              <a:rPr lang="en-US" sz="1200" u="sng" dirty="0" err="1"/>
              <a:t>Payan</a:t>
            </a:r>
            <a:r>
              <a:rPr lang="en-US" sz="1200" u="sng" dirty="0"/>
              <a:t>, M.B. (2010), Optimization Of Wind Farm Turbines Layout Using an </a:t>
            </a:r>
            <a:r>
              <a:rPr lang="en-US" sz="1200" u="sng" dirty="0" err="1"/>
              <a:t>Evolutive</a:t>
            </a:r>
            <a:r>
              <a:rPr lang="en-US" sz="1200" u="sng" dirty="0"/>
              <a:t> Algorithm, </a:t>
            </a:r>
            <a:r>
              <a:rPr lang="en-US" sz="1200" dirty="0">
                <a:hlinkClick r:id="rId8"/>
              </a:rPr>
              <a:t>Renewable Energy</a:t>
            </a:r>
            <a:r>
              <a:rPr lang="en-US" sz="1200" dirty="0"/>
              <a:t>, 35(8), pp. 1671-1681.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Grady, S.A.; </a:t>
            </a:r>
            <a:r>
              <a:rPr lang="en-CA" sz="1200" u="sng" dirty="0" err="1"/>
              <a:t>Hussaini</a:t>
            </a:r>
            <a:r>
              <a:rPr lang="en-CA" sz="1200" u="sng" dirty="0"/>
              <a:t>, M.Y.; Abdullah, M.M. (2005), Placement of Wind Turbines Using Genetic Algorithms, Renewable Energy, 30(2), pp. 259-270.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Herbert-</a:t>
            </a:r>
            <a:r>
              <a:rPr lang="en-CA" sz="1200" u="sng" dirty="0" err="1"/>
              <a:t>Acero</a:t>
            </a:r>
            <a:r>
              <a:rPr lang="en-CA" sz="1200" u="sng" dirty="0"/>
              <a:t>, J-F.; Franco-Acevedo, J-R.; Valenzuela-Rendon, M.; Probst-</a:t>
            </a:r>
            <a:r>
              <a:rPr lang="en-CA" sz="1200" u="sng" dirty="0" err="1"/>
              <a:t>Oleszewski</a:t>
            </a:r>
            <a:r>
              <a:rPr lang="en-CA" sz="1200" u="sng" dirty="0"/>
              <a:t>, O. (2009), Linear Wind Farm Layout Optimization through Computational Intelligence, Proceedings of 8th Mexican International Conference on Artificial Intelligence, pp. 692–703.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Hou</a:t>
            </a:r>
            <a:r>
              <a:rPr lang="en-CA" sz="1200" u="sng" dirty="0"/>
              <a:t>-Sheng, H. (2007), Distributed Genetic Algorithm for Optimization of Wind Farm Annual Profits, International Conference on Intelligent Systems Applications to Power Systems, ISAP 2007, Kaohsiung, Taiwan.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>
                <a:hlinkClick r:id="rId9"/>
              </a:rPr>
              <a:t>http://en.wikipedia.org/wiki/Wind_turbine</a:t>
            </a:r>
            <a:r>
              <a:rPr lang="en-CA" sz="1200" u="sng" dirty="0"/>
              <a:t> </a:t>
            </a:r>
            <a:r>
              <a:rPr lang="en-US" sz="1200" u="sng" dirty="0"/>
              <a:t>[last accessed: April 2015].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>
                <a:hlinkClick r:id="rId10"/>
              </a:rPr>
              <a:t>http://mecometer.com/topic/electricity-installed-generating-capacity/</a:t>
            </a:r>
            <a:r>
              <a:rPr lang="en-CA" sz="1200" dirty="0"/>
              <a:t> [last accessed April 2015].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>
                <a:hlinkClick r:id="rId11"/>
              </a:rPr>
              <a:t>http://www.abo-wind.com/com/wind-energy/reference-list.html</a:t>
            </a:r>
            <a:r>
              <a:rPr lang="en-US" sz="1200" u="sng" dirty="0"/>
              <a:t> [</a:t>
            </a:r>
            <a:r>
              <a:rPr lang="en-CA" sz="1200" u="sng" dirty="0"/>
              <a:t>last accessed: April 2015</a:t>
            </a:r>
            <a:r>
              <a:rPr lang="en-US" sz="1200" u="sng" dirty="0"/>
              <a:t>].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>
                <a:hlinkClick r:id="rId12"/>
              </a:rPr>
              <a:t>http://www.thewindpower.net</a:t>
            </a:r>
            <a:r>
              <a:rPr lang="en-CA" sz="1200" u="sng" dirty="0"/>
              <a:t> </a:t>
            </a:r>
            <a:r>
              <a:rPr lang="en-US" sz="1200" u="sng" dirty="0"/>
              <a:t>[last accessed: April 2015].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Ituarte</a:t>
            </a:r>
            <a:r>
              <a:rPr lang="en-CA" sz="1200" u="sng" dirty="0"/>
              <a:t>-Villarreal, C.M.; Espiritu, J.F. (2011), Wind Turbine Placement in a Wind Farm Using a Viral Based Optimization Algorithm, </a:t>
            </a:r>
            <a:r>
              <a:rPr lang="en-CA" sz="1200" dirty="0">
                <a:hlinkClick r:id="rId13" tooltip="Go to Procedia Computer Science on ScienceDirect"/>
              </a:rPr>
              <a:t>Procedia Computer Science</a:t>
            </a:r>
            <a:r>
              <a:rPr lang="en-CA" sz="1200" dirty="0"/>
              <a:t>, </a:t>
            </a:r>
            <a:r>
              <a:rPr lang="en-CA" sz="1200" dirty="0">
                <a:hlinkClick r:id="rId14" tooltip="Go to table of contents for this volume/issue"/>
              </a:rPr>
              <a:t>6</a:t>
            </a:r>
            <a:r>
              <a:rPr lang="en-CA" sz="1200" dirty="0"/>
              <a:t>, pp. 469–474.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Jensen, N.O. (1983), A Note on Wind Generator Interaction, Risø-M-2411, </a:t>
            </a:r>
            <a:r>
              <a:rPr lang="en-US" sz="1200" u="sng" dirty="0" err="1"/>
              <a:t>Risø</a:t>
            </a:r>
            <a:r>
              <a:rPr lang="en-US" sz="1200" u="sng" dirty="0"/>
              <a:t> National Laboratory.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Katic, I.; </a:t>
            </a:r>
            <a:r>
              <a:rPr lang="en-US" sz="1200" u="sng" dirty="0" err="1"/>
              <a:t>Hojstrup</a:t>
            </a:r>
            <a:r>
              <a:rPr lang="en-US" sz="1200" u="sng" dirty="0"/>
              <a:t>, J.; Jensen, N.O. (1986), A Simple Model for Cluster Efficiency, In Proceedings of the European Wind Energy Association Conference and Exhibition, pp. 407–410.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Kiani</a:t>
            </a:r>
            <a:r>
              <a:rPr lang="en-CA" sz="1200" u="sng" dirty="0"/>
              <a:t>, A.; Abdulrahman, M.; Wood, D. (2014), Explicit Solutions for Simple Models of Wind Turbine Interference, Wind Engineering, 38(2), pp. 167-180.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Kwong</a:t>
            </a:r>
            <a:r>
              <a:rPr lang="en-CA" sz="1200" u="sng" dirty="0"/>
              <a:t> P.; Zhang P.Y.; Romero D.A.; Moran J.; </a:t>
            </a:r>
            <a:r>
              <a:rPr lang="en-CA" sz="1200" u="sng" dirty="0" err="1"/>
              <a:t>Morgenroth</a:t>
            </a:r>
            <a:r>
              <a:rPr lang="en-CA" sz="1200" u="sng" dirty="0"/>
              <a:t> M.; Amon C.H. (2012), Wind Farm Layout Optimization Considering Energy Generation and Noise Propagation, In Proceedings of the ASME International Design Engineering Technical Conferences.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Marmidis</a:t>
            </a:r>
            <a:r>
              <a:rPr lang="en-CA" sz="1200" u="sng" dirty="0"/>
              <a:t>, G.; </a:t>
            </a:r>
            <a:r>
              <a:rPr lang="en-CA" sz="1200" u="sng" dirty="0" err="1"/>
              <a:t>Lazarou</a:t>
            </a:r>
            <a:r>
              <a:rPr lang="en-CA" sz="1200" u="sng" dirty="0"/>
              <a:t>, S.; </a:t>
            </a:r>
            <a:r>
              <a:rPr lang="en-CA" sz="1200" u="sng" dirty="0" err="1"/>
              <a:t>Pyrgioti</a:t>
            </a:r>
            <a:r>
              <a:rPr lang="en-CA" sz="1200" u="sng" dirty="0"/>
              <a:t>, E. (2008), Optimal Placement of Wind Turbines in a Wind Park Using Monte Carlo Simulation, Renewable Energy, 33, pp. 1455–1460.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Mortensen, N.G.; </a:t>
            </a:r>
            <a:r>
              <a:rPr lang="en-US" sz="1200" u="sng" dirty="0" err="1"/>
              <a:t>Heathfield</a:t>
            </a:r>
            <a:r>
              <a:rPr lang="en-US" sz="1200" u="sng" dirty="0"/>
              <a:t>, D.N.; </a:t>
            </a:r>
            <a:r>
              <a:rPr lang="en-US" sz="1200" u="sng" dirty="0" err="1"/>
              <a:t>Myllerup</a:t>
            </a:r>
            <a:r>
              <a:rPr lang="en-US" sz="1200" u="sng" dirty="0"/>
              <a:t>, L.; </a:t>
            </a:r>
            <a:r>
              <a:rPr lang="en-US" sz="1200" u="sng" dirty="0" err="1"/>
              <a:t>Landberg</a:t>
            </a:r>
            <a:r>
              <a:rPr lang="en-US" sz="1200" u="sng" dirty="0"/>
              <a:t>, L.; </a:t>
            </a:r>
            <a:r>
              <a:rPr lang="en-US" sz="1200" u="sng" dirty="0" err="1"/>
              <a:t>Rathman</a:t>
            </a:r>
            <a:r>
              <a:rPr lang="en-US" sz="1200" u="sng" dirty="0"/>
              <a:t>, O. (2005), Wind Atlas Analysis and Application Program: WAsP 8 Help Facility. </a:t>
            </a:r>
            <a:r>
              <a:rPr lang="en-US" sz="1200" u="sng" dirty="0" err="1"/>
              <a:t>Risø</a:t>
            </a:r>
            <a:r>
              <a:rPr lang="en-US" sz="1200" u="sng" dirty="0"/>
              <a:t> National Laboratory, Roskilde, Denmark.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Mosetti</a:t>
            </a:r>
            <a:r>
              <a:rPr lang="en-CA" sz="1200" u="sng" dirty="0"/>
              <a:t>, G.; </a:t>
            </a:r>
            <a:r>
              <a:rPr lang="en-CA" sz="1200" u="sng" dirty="0" err="1"/>
              <a:t>Poloni</a:t>
            </a:r>
            <a:r>
              <a:rPr lang="en-CA" sz="1200" u="sng" dirty="0"/>
              <a:t>, C.; </a:t>
            </a:r>
            <a:r>
              <a:rPr lang="en-CA" sz="1200" u="sng" dirty="0" err="1"/>
              <a:t>Diviacco</a:t>
            </a:r>
            <a:r>
              <a:rPr lang="en-CA" sz="1200" u="sng" dirty="0"/>
              <a:t>, B. (1994), Optimization of Wind Turbine Positioning in Large Wind Farms by Means of a Genetic Algorithm, Journal of Wind Engineering and Industrial Aerodynamics, 51, pp. 105-116.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Nielsen, P. (2006), The WindPRO Manual Edition 2.5, EMD International A/S.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 err="1"/>
              <a:t>Oke</a:t>
            </a:r>
            <a:r>
              <a:rPr lang="en-US" sz="1200" u="sng" dirty="0"/>
              <a:t>, T.R. (1987), Boundary Layer Climates, 2</a:t>
            </a:r>
            <a:r>
              <a:rPr lang="en-US" sz="1200" u="sng" baseline="30000" dirty="0"/>
              <a:t>nd</a:t>
            </a:r>
            <a:r>
              <a:rPr lang="en-US" sz="1200" u="sng" dirty="0"/>
              <a:t> Edition, Methuen, London.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Oteri</a:t>
            </a:r>
            <a:r>
              <a:rPr lang="en-CA" sz="1200" u="sng" dirty="0"/>
              <a:t>, F. (2008), An Overview of Existing Wind Energy Ordinances, National Renewable Energy Laboratory Technical Report, NREL/TP-500-44439.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Ozturk</a:t>
            </a:r>
            <a:r>
              <a:rPr lang="en-CA" sz="1200" u="sng" dirty="0"/>
              <a:t>, U.A; Norman B.A. (2004), Heuristic Methods for Wind Energy Conversion System Positioning, Electric Power Systems Research, 70, pp. 179–185.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Renewables 2014: Global Status Report, REN21 Secretariat, Paris, France.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Rivas, R.A.; Clausen, J.; Hansen, K.S.; Jensen, L.E. (2009), Solving the Turbine Positioning Problem for Large Offshore Wind Farms by Simulated Annealing, Wind Engineering, 33, pp. 287–297.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Salcedo-</a:t>
            </a:r>
            <a:r>
              <a:rPr lang="en-CA" sz="1200" u="sng" dirty="0" err="1"/>
              <a:t>Sanz</a:t>
            </a:r>
            <a:r>
              <a:rPr lang="en-CA" sz="1200" u="sng" dirty="0"/>
              <a:t>, S.; Gallo-</a:t>
            </a:r>
            <a:r>
              <a:rPr lang="en-CA" sz="1200" u="sng" dirty="0" err="1"/>
              <a:t>Marazuela</a:t>
            </a:r>
            <a:r>
              <a:rPr lang="en-CA" sz="1200" u="sng" dirty="0"/>
              <a:t>, D.; Pastor-Sánchez, A.; </a:t>
            </a:r>
            <a:r>
              <a:rPr lang="en-CA" sz="1200" u="sng" dirty="0" err="1"/>
              <a:t>Carro-Calvo</a:t>
            </a:r>
            <a:r>
              <a:rPr lang="en-CA" sz="1200" u="sng" dirty="0"/>
              <a:t>, L.; </a:t>
            </a:r>
            <a:r>
              <a:rPr lang="en-CA" sz="1200" u="sng" dirty="0" err="1"/>
              <a:t>Portilla-Figueras</a:t>
            </a:r>
            <a:r>
              <a:rPr lang="en-CA" sz="1200" u="sng" dirty="0"/>
              <a:t>, A.; Prieto L. (2014), Offshore Wind Farm Design with the Coral Reefs Optimization Algorithm, Renewable Energy, 63, pp. 109-115.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 err="1"/>
              <a:t>Samorani</a:t>
            </a:r>
            <a:r>
              <a:rPr lang="en-US" sz="1200" u="sng" dirty="0"/>
              <a:t>, M. (2010), The wind farm layout optimization problem, Technical Report, Leeds School of Business, University of Colorado.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 err="1"/>
              <a:t>Schlez</a:t>
            </a:r>
            <a:r>
              <a:rPr lang="en-US" sz="1200" u="sng" dirty="0"/>
              <a:t>, W.; </a:t>
            </a:r>
            <a:r>
              <a:rPr lang="en-US" sz="1200" u="sng" dirty="0" err="1"/>
              <a:t>Neubert</a:t>
            </a:r>
            <a:r>
              <a:rPr lang="en-US" sz="1200" u="sng" dirty="0"/>
              <a:t>, A. (2009), New Developments in Large Wind Farm Modelling, Proceedings of the EWEA Conference, Marseille.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 err="1"/>
              <a:t>Şişbot</a:t>
            </a:r>
            <a:r>
              <a:rPr lang="en-CA" sz="1200" u="sng" dirty="0"/>
              <a:t>, S.; </a:t>
            </a:r>
            <a:r>
              <a:rPr lang="en-CA" sz="1200" u="sng" dirty="0" err="1"/>
              <a:t>Turgut</a:t>
            </a:r>
            <a:r>
              <a:rPr lang="en-CA" sz="1200" u="sng" dirty="0"/>
              <a:t>, Ö.; Tunç1and, M.; </a:t>
            </a:r>
            <a:r>
              <a:rPr lang="en-CA" sz="1200" u="sng" dirty="0" err="1"/>
              <a:t>Çamdalı</a:t>
            </a:r>
            <a:r>
              <a:rPr lang="en-CA" sz="1200" u="sng" dirty="0"/>
              <a:t>, Ü. (2010), Optimal Positioning of Wind Turbines on </a:t>
            </a:r>
            <a:r>
              <a:rPr lang="en-CA" sz="1200" u="sng" dirty="0" err="1"/>
              <a:t>Gökçeada</a:t>
            </a:r>
            <a:r>
              <a:rPr lang="en-CA" sz="1200" u="sng" dirty="0"/>
              <a:t> Using Multi-Objective Genetic Algorithm, Wind Energy, </a:t>
            </a:r>
            <a:r>
              <a:rPr lang="en-CA" sz="1200" dirty="0">
                <a:hlinkClick r:id="rId15"/>
              </a:rPr>
              <a:t>13(4), </a:t>
            </a:r>
            <a:r>
              <a:rPr lang="en-CA" sz="1200" dirty="0"/>
              <a:t>pp. 297–306.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 err="1"/>
              <a:t>Sørensen</a:t>
            </a:r>
            <a:r>
              <a:rPr lang="en-US" sz="1200" u="sng" dirty="0"/>
              <a:t>, T.; Nielsen, P.; </a:t>
            </a:r>
            <a:r>
              <a:rPr lang="en-US" sz="1200" u="sng" dirty="0" err="1"/>
              <a:t>Thøgersen</a:t>
            </a:r>
            <a:r>
              <a:rPr lang="en-US" sz="1200" u="sng" dirty="0"/>
              <a:t>, M.L. (2006), Recalibrating Wind Turbine Wake Model Parameters–Validating the Wake Model Performance for Large Offshore Wind Farms, EMD International A/S.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 err="1"/>
              <a:t>Sørensen</a:t>
            </a:r>
            <a:r>
              <a:rPr lang="en-US" sz="1200" u="sng" dirty="0"/>
              <a:t>, T.; </a:t>
            </a:r>
            <a:r>
              <a:rPr lang="en-US" sz="1200" u="sng" dirty="0" err="1"/>
              <a:t>Thøgersen</a:t>
            </a:r>
            <a:r>
              <a:rPr lang="en-US" sz="1200" u="sng" dirty="0"/>
              <a:t>, M.L.; Nielsen, P.; </a:t>
            </a:r>
            <a:r>
              <a:rPr lang="en-US" sz="1200" u="sng" dirty="0" err="1"/>
              <a:t>Jernesvej</a:t>
            </a:r>
            <a:r>
              <a:rPr lang="en-US" sz="1200" u="sng" dirty="0"/>
              <a:t>, N. (2008), Adapting and Calibration of Existing Wake Models to Meet the Conditions Inside Offshore Wind Farms, EMD International A/S</a:t>
            </a:r>
            <a:r>
              <a:rPr lang="en-US" sz="1200" u="sng" dirty="0" smtClean="0"/>
              <a:t>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 err="1"/>
              <a:t>Tegen</a:t>
            </a:r>
            <a:r>
              <a:rPr lang="en-US" sz="1200" u="sng" dirty="0"/>
              <a:t>, S.; Lantz, E.; Hand, M.; Maples, B.; Smith, A.; </a:t>
            </a:r>
            <a:r>
              <a:rPr lang="en-US" sz="1200" u="sng" dirty="0" err="1"/>
              <a:t>Schwabe</a:t>
            </a:r>
            <a:r>
              <a:rPr lang="en-US" sz="1200" u="sng" dirty="0"/>
              <a:t>, P. (2013), </a:t>
            </a:r>
            <a:r>
              <a:rPr lang="en-US" sz="1200" u="sng" dirty="0" smtClean="0"/>
              <a:t>2011 Cost of Wind Energy Review, NREL Report No</a:t>
            </a:r>
            <a:r>
              <a:rPr lang="en-US" sz="1200" u="sng" dirty="0"/>
              <a:t>. TP-5000-56266.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 err="1">
                <a:hlinkClick r:id="rId16"/>
              </a:rPr>
              <a:t>Tesauro</a:t>
            </a:r>
            <a:r>
              <a:rPr lang="en-US" sz="1200" dirty="0">
                <a:hlinkClick r:id="rId16"/>
              </a:rPr>
              <a:t>, A</a:t>
            </a:r>
            <a:r>
              <a:rPr lang="en-US" sz="1200" dirty="0"/>
              <a:t>.</a:t>
            </a:r>
            <a:r>
              <a:rPr lang="en-US" sz="1200" dirty="0">
                <a:hlinkClick r:id="rId17"/>
              </a:rPr>
              <a:t>; </a:t>
            </a:r>
            <a:r>
              <a:rPr lang="en-US" sz="1200" dirty="0" err="1">
                <a:hlinkClick r:id="rId17"/>
              </a:rPr>
              <a:t>Réthoré</a:t>
            </a:r>
            <a:r>
              <a:rPr lang="en-US" sz="1200" dirty="0">
                <a:hlinkClick r:id="rId17"/>
              </a:rPr>
              <a:t>, P-E</a:t>
            </a:r>
            <a:r>
              <a:rPr lang="en-US" sz="1200" dirty="0">
                <a:hlinkClick r:id="rId18"/>
              </a:rPr>
              <a:t>; Larsen, G.C.</a:t>
            </a:r>
            <a:r>
              <a:rPr lang="en-US" sz="1200" dirty="0"/>
              <a:t> (2012), State of the Art of Wind Farm Optimization, Proceedings of European Wind Energy Conference &amp; Exhibition, European Wind Energy Association (EWEA 2012), Copenhagen, Denmark.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Tong, W.; Chowdhury, S.; </a:t>
            </a:r>
            <a:r>
              <a:rPr lang="en-US" sz="1200" u="sng" dirty="0" err="1"/>
              <a:t>Mehmani</a:t>
            </a:r>
            <a:r>
              <a:rPr lang="en-US" sz="1200" u="sng" dirty="0"/>
              <a:t>, A. </a:t>
            </a:r>
            <a:r>
              <a:rPr lang="en-US" sz="1200" u="sng" dirty="0" err="1"/>
              <a:t>Messac</a:t>
            </a:r>
            <a:r>
              <a:rPr lang="en-US" sz="1200" u="sng" dirty="0"/>
              <a:t>, A. (2013), Multi-Objective Wind Farm Design: Exploring the Trade-Off between Capacity Factor and Land Use, 10th World Congress on Structural and Multidisciplinary Optimization, Orlando, Florida.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Turner, S.D.O.; Romero, D.A.; Zhang, P.Y.; Amon, C.H.; Chan, T.C.Y. (2014), A New Mathematical Programming Approach to Optimize Wind Farm Layouts, Renewable Energy 63(c), pp. 674–680.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CA" sz="1200" u="sng" dirty="0"/>
              <a:t>Wan, C.; Wang, J.; Yang, G.; Zhang, X. (2010), Optimal Micro-Siting of Wind Farms by Particle Swarm Optimization, In: Advances In Swarm Intelligence, Berlin, Heidelberg, pp. 198-205.</a:t>
            </a:r>
            <a:endParaRPr lang="en-CA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u="sng" dirty="0"/>
              <a:t>Zhang, P.Y.; Romero, D.A.; Beck, J.C.; Amon, C.H. (2014), Solving Wind Farm Layout Optimization with Mixed Integer Programming and Constraint Programming, EURO Journal on Computational Optimization, 2(3), pp. 195-219.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207501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ACKNOWEDGEMENTS</a:t>
            </a:r>
            <a:endParaRPr lang="en-CA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24</a:t>
            </a:fld>
            <a:endParaRPr lang="en-US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5642" y="1151906"/>
            <a:ext cx="853835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3000" dirty="0"/>
              <a:t>This research is part of a program of work on renewable energy funded by the Natural Science and Engineering Council (</a:t>
            </a:r>
            <a:r>
              <a:rPr lang="en-CA" sz="3000" dirty="0">
                <a:solidFill>
                  <a:srgbClr val="00B050"/>
                </a:solidFill>
              </a:rPr>
              <a:t>NSERC</a:t>
            </a:r>
            <a:r>
              <a:rPr lang="en-CA" sz="3000" dirty="0"/>
              <a:t>) and the </a:t>
            </a:r>
            <a:r>
              <a:rPr lang="en-CA" sz="3000" dirty="0">
                <a:solidFill>
                  <a:srgbClr val="00B050"/>
                </a:solidFill>
              </a:rPr>
              <a:t>ENMAX</a:t>
            </a:r>
            <a:r>
              <a:rPr lang="en-CA" sz="3000" dirty="0"/>
              <a:t> Corporation. The student acknowledges Prof. </a:t>
            </a:r>
            <a:r>
              <a:rPr lang="en-CA" sz="3000" dirty="0">
                <a:solidFill>
                  <a:srgbClr val="00B050"/>
                </a:solidFill>
              </a:rPr>
              <a:t>David Wood</a:t>
            </a:r>
            <a:r>
              <a:rPr lang="en-CA" sz="3000" dirty="0"/>
              <a:t> for his continuous support, help, guidance, and </a:t>
            </a:r>
            <a:r>
              <a:rPr lang="en-CA" sz="3000" dirty="0" smtClean="0"/>
              <a:t>patience. </a:t>
            </a:r>
            <a:r>
              <a:rPr lang="en-CA" sz="3000" dirty="0"/>
              <a:t>The student also acknowledge the </a:t>
            </a:r>
            <a:r>
              <a:rPr lang="en-CA" sz="3000" dirty="0">
                <a:solidFill>
                  <a:srgbClr val="00B050"/>
                </a:solidFill>
              </a:rPr>
              <a:t>Egyptian Government </a:t>
            </a:r>
            <a:r>
              <a:rPr lang="en-CA" sz="3000" dirty="0"/>
              <a:t>for the participation in funding a part of this work as well as Prof. </a:t>
            </a:r>
            <a:r>
              <a:rPr lang="en-CA" sz="3000" dirty="0">
                <a:solidFill>
                  <a:srgbClr val="00B050"/>
                </a:solidFill>
              </a:rPr>
              <a:t>El-</a:t>
            </a:r>
            <a:r>
              <a:rPr lang="en-CA" sz="3000" dirty="0" err="1">
                <a:solidFill>
                  <a:srgbClr val="00B050"/>
                </a:solidFill>
              </a:rPr>
              <a:t>Adl</a:t>
            </a:r>
            <a:r>
              <a:rPr lang="en-CA" sz="3000" dirty="0">
                <a:solidFill>
                  <a:srgbClr val="00B050"/>
                </a:solidFill>
              </a:rPr>
              <a:t> El-</a:t>
            </a:r>
            <a:r>
              <a:rPr lang="en-CA" sz="3000" dirty="0" err="1">
                <a:solidFill>
                  <a:srgbClr val="00B050"/>
                </a:solidFill>
              </a:rPr>
              <a:t>Kady</a:t>
            </a:r>
            <a:r>
              <a:rPr lang="en-CA" sz="3000" dirty="0">
                <a:solidFill>
                  <a:srgbClr val="00B050"/>
                </a:solidFill>
              </a:rPr>
              <a:t> </a:t>
            </a:r>
            <a:r>
              <a:rPr lang="en-CA" sz="3000" dirty="0"/>
              <a:t>for sharing the supervision during the early (and the important) part of this work.</a:t>
            </a:r>
          </a:p>
        </p:txBody>
      </p:sp>
    </p:spTree>
    <p:extLst>
      <p:ext uri="{BB962C8B-B14F-4D97-AF65-F5344CB8AC3E}">
        <p14:creationId xmlns:p14="http://schemas.microsoft.com/office/powerpoint/2010/main" val="107232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QUESTIONS ?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25</a:t>
            </a:fld>
            <a:endParaRPr lang="en-US" sz="1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181" y="920224"/>
            <a:ext cx="5610036" cy="543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78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08809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Presentation Outline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288" y="1429772"/>
            <a:ext cx="5735834" cy="4745397"/>
          </a:xfrm>
          <a:solidFill>
            <a:schemeClr val="bg1"/>
          </a:solidFill>
          <a:ln>
            <a:noFill/>
          </a:ln>
        </p:spPr>
        <p:txBody>
          <a:bodyPr>
            <a:noAutofit/>
          </a:bodyPr>
          <a:lstStyle/>
          <a:p>
            <a:pPr marL="457200" indent="-457200">
              <a:buClrTx/>
              <a:buFont typeface="+mj-lt"/>
              <a:buAutoNum type="arabicPeriod"/>
            </a:pP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WFLO </a:t>
            </a: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 background</a:t>
            </a:r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>
              <a:buClrTx/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Objectives.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Wake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Modelling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Commercial Turbines &amp; Coefficients.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Calculations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>
              <a:buClrTx/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 Cost Analysis.</a:t>
            </a:r>
          </a:p>
          <a:p>
            <a:pPr marL="457200" lvl="0" indent="-457200">
              <a:buClrTx/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Optimization.</a:t>
            </a:r>
          </a:p>
          <a:p>
            <a:pPr marL="457200" lvl="0" indent="-457200">
              <a:buClrTx/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Conclusions.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Further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3</a:t>
            </a:fld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59890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lvl="0" algn="l"/>
            <a:r>
              <a:rPr lang="en-US" sz="3200" dirty="0" smtClean="0"/>
              <a:t>1- </a:t>
            </a:r>
            <a:r>
              <a:rPr lang="en-CA" sz="3200" dirty="0"/>
              <a:t>WFLO, a </a:t>
            </a:r>
            <a:r>
              <a:rPr lang="en-CA" sz="3200" dirty="0" smtClean="0"/>
              <a:t>background (1)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4</a:t>
            </a:fld>
            <a:endParaRPr lang="en-US" sz="1400" b="1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396701843"/>
              </p:ext>
            </p:extLst>
          </p:nvPr>
        </p:nvGraphicFramePr>
        <p:xfrm>
          <a:off x="273135" y="1"/>
          <a:ext cx="8657109" cy="7762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3135" y="4389590"/>
            <a:ext cx="1864423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</a:p>
          <a:p>
            <a:r>
              <a:rPr lang="en-US" dirty="0">
                <a:solidFill>
                  <a:srgbClr val="00B050"/>
                </a:solidFill>
              </a:rPr>
              <a:t>Turbines’ </a:t>
            </a:r>
            <a:r>
              <a:rPr lang="en-US" dirty="0" smtClean="0">
                <a:solidFill>
                  <a:srgbClr val="00B050"/>
                </a:solidFill>
              </a:rPr>
              <a:t>siting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Turbines’ sizes</a:t>
            </a:r>
          </a:p>
          <a:p>
            <a:r>
              <a:rPr lang="en-US" dirty="0">
                <a:solidFill>
                  <a:srgbClr val="00B050"/>
                </a:solidFill>
              </a:rPr>
              <a:t>Turbines’ </a:t>
            </a:r>
            <a:r>
              <a:rPr lang="en-US" dirty="0" smtClean="0">
                <a:solidFill>
                  <a:srgbClr val="00B050"/>
                </a:solidFill>
              </a:rPr>
              <a:t>heights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/>
              <a:t>Owners’ Decision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27467" y="4389590"/>
            <a:ext cx="1668483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>
                <a:solidFill>
                  <a:srgbClr val="00B050"/>
                </a:solidFill>
              </a:rPr>
              <a:t>N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Farm Area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/>
              <a:t>Total Cost</a:t>
            </a:r>
          </a:p>
          <a:p>
            <a:r>
              <a:rPr lang="en-US" dirty="0" smtClean="0"/>
              <a:t>Noise Level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98674" y="4389590"/>
            <a:ext cx="1963383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>
                <a:solidFill>
                  <a:srgbClr val="00B050"/>
                </a:solidFill>
              </a:rPr>
              <a:t>GA</a:t>
            </a:r>
          </a:p>
          <a:p>
            <a:r>
              <a:rPr lang="en-US" dirty="0" smtClean="0"/>
              <a:t>Other Bio-Inspired</a:t>
            </a:r>
          </a:p>
          <a:p>
            <a:r>
              <a:rPr lang="en-US" dirty="0" smtClean="0"/>
              <a:t>MILP &amp; MINLP</a:t>
            </a:r>
          </a:p>
          <a:p>
            <a:r>
              <a:rPr lang="en-US" dirty="0" smtClean="0"/>
              <a:t>MCO</a:t>
            </a:r>
          </a:p>
          <a:p>
            <a:r>
              <a:rPr lang="en-US" dirty="0" smtClean="0"/>
              <a:t>PSO</a:t>
            </a:r>
          </a:p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65821" y="4389590"/>
            <a:ext cx="1864423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>
                <a:solidFill>
                  <a:srgbClr val="00B050"/>
                </a:solidFill>
              </a:rPr>
              <a:t>P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Cost Of Energy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CF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Noise Level</a:t>
            </a:r>
          </a:p>
          <a:p>
            <a:r>
              <a:rPr lang="en-US" dirty="0"/>
              <a:t>Land Usage</a:t>
            </a:r>
          </a:p>
          <a:p>
            <a:r>
              <a:rPr lang="en-US" dirty="0" smtClean="0"/>
              <a:t>Multi-Objective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lvl="0" algn="l"/>
            <a:r>
              <a:rPr lang="en-US" sz="3200" dirty="0" smtClean="0"/>
              <a:t>1- </a:t>
            </a:r>
            <a:r>
              <a:rPr lang="en-CA" sz="3200" dirty="0"/>
              <a:t>WFLO, a </a:t>
            </a:r>
            <a:r>
              <a:rPr lang="en-CA" sz="3200" dirty="0" smtClean="0"/>
              <a:t>background (2)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5</a:t>
            </a:fld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0022" y="912783"/>
            <a:ext cx="7873999" cy="50783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WFLO work has been published in 1994,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1994-2005: no significant contributions have been added,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2005-2009: few remarkable contributions,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2009-2014: wide awareness and variety in approaches,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few studies considered turbine selection and/or hub height variation,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Nobody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implemented COMMERCIAL turbine selection,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Nobody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implemented general realistic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representation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Nobody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considered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than TWO objective functions.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53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2- Research Objectives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6</a:t>
            </a:fld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03725" y="1074893"/>
            <a:ext cx="7076806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C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“The 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work </a:t>
            </a:r>
            <a:r>
              <a:rPr lang="en-C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aims 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C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 the commercial turbine selection and general realistic </a:t>
            </a:r>
            <a:r>
              <a:rPr lang="en-C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A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C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representation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the WFLO, combined with hub height variation and considering three objective functions”</a:t>
            </a:r>
            <a:endParaRPr lang="en-C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1273" y="3902799"/>
                <a:ext cx="7905527" cy="27121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investigated parameters:</a:t>
                </a:r>
              </a:p>
              <a:p>
                <a:pPr marL="457200" indent="-457200" algn="just">
                  <a:buFont typeface="Wingdings" panose="05000000000000000000" pitchFamily="2" charset="2"/>
                  <a:buChar char="§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Selection among 61 HAWT (1.5 ~ 3 MW)</a:t>
                </a:r>
              </a:p>
              <a:p>
                <a:pPr marL="457200" indent="-457200" algn="just">
                  <a:buFont typeface="Wingdings" panose="05000000000000000000" pitchFamily="2" charset="2"/>
                  <a:buChar char="§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Hub height (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80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≤ 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≤140 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  <a:p>
                <a:pPr marL="457200" indent="-457200" algn="just">
                  <a:buFont typeface="Wingdings" panose="05000000000000000000" pitchFamily="2" charset="2"/>
                  <a:buChar char="§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Average spacing (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3.5 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US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6 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457200" indent="-457200" algn="just">
                  <a:buFont typeface="Wingdings" panose="05000000000000000000" pitchFamily="2" charset="2"/>
                  <a:buChar char="§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Reference wind speed (8 m/s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𝑟𝑒𝑓</m:t>
                        </m:r>
                      </m:sub>
                    </m:sSub>
                    <m:r>
                      <a:rPr lang="en-US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12 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@ 60 m</a:t>
                </a:r>
                <a:endParaRPr lang="en-CA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273" y="3902799"/>
                <a:ext cx="7905527" cy="2712153"/>
              </a:xfrm>
              <a:prstGeom prst="rect">
                <a:avLst/>
              </a:prstGeom>
              <a:blipFill rotWithShape="0">
                <a:blip r:embed="rId3"/>
                <a:stretch>
                  <a:fillRect l="-1542" t="-2247" r="-1619" b="-53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273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lvl="0" algn="l"/>
            <a:r>
              <a:rPr lang="en-US" sz="3200" dirty="0" smtClean="0"/>
              <a:t>3- </a:t>
            </a:r>
            <a:r>
              <a:rPr lang="en-CA" sz="3200" dirty="0" smtClean="0"/>
              <a:t>Wake Modelling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7</a:t>
            </a:fld>
            <a:endParaRPr lang="en-US" sz="14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110628" y="1525804"/>
            <a:ext cx="5541867" cy="4682192"/>
            <a:chOff x="3194933" y="1092200"/>
            <a:chExt cx="5541867" cy="4682192"/>
          </a:xfrm>
        </p:grpSpPr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4123620" y="1092200"/>
              <a:ext cx="1800225" cy="1800225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" name="Oval 17"/>
            <p:cNvSpPr>
              <a:spLocks noChangeArrowheads="1"/>
            </p:cNvSpPr>
            <p:nvPr/>
          </p:nvSpPr>
          <p:spPr bwMode="auto">
            <a:xfrm>
              <a:off x="5115898" y="1604902"/>
              <a:ext cx="2520950" cy="252095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25400">
              <a:solidFill>
                <a:srgbClr val="0070C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" name="AutoShape 27"/>
            <p:cNvSpPr>
              <a:spLocks noChangeShapeType="1"/>
            </p:cNvSpPr>
            <p:nvPr/>
          </p:nvSpPr>
          <p:spPr bwMode="auto">
            <a:xfrm flipH="1">
              <a:off x="5015795" y="2000249"/>
              <a:ext cx="0" cy="370800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" name="Text Box 26"/>
            <p:cNvSpPr txBox="1">
              <a:spLocks noChangeArrowheads="1"/>
            </p:cNvSpPr>
            <p:nvPr/>
          </p:nvSpPr>
          <p:spPr bwMode="auto">
            <a:xfrm>
              <a:off x="5863520" y="2252364"/>
              <a:ext cx="412750" cy="34766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O</a:t>
              </a:r>
              <a:r>
                <a:rPr kumimoji="0" lang="en-US" altLang="en-US" sz="1400" b="0" i="1" u="none" strike="noStrike" cap="none" normalizeH="0" baseline="-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ij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Text Box 23"/>
            <p:cNvSpPr txBox="1">
              <a:spLocks noChangeArrowheads="1"/>
            </p:cNvSpPr>
            <p:nvPr/>
          </p:nvSpPr>
          <p:spPr bwMode="auto">
            <a:xfrm>
              <a:off x="8161356" y="4008990"/>
              <a:ext cx="575444" cy="4397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1" u="none" strike="noStrike" cap="none" normalizeH="0" baseline="0" dirty="0" err="1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H</a:t>
              </a:r>
              <a:r>
                <a:rPr kumimoji="0" lang="en-US" altLang="en-US" sz="1400" b="0" i="1" u="none" strike="noStrike" cap="none" normalizeH="0" baseline="-30000" dirty="0" err="1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j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3456870" y="3716338"/>
              <a:ext cx="491234" cy="3508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1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H</a:t>
              </a:r>
              <a:r>
                <a:rPr kumimoji="0" lang="en-US" altLang="en-US" sz="1400" b="0" i="1" u="none" strike="noStrike" cap="none" normalizeH="0" baseline="-3000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6809670" y="2901950"/>
              <a:ext cx="565150" cy="36036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R</a:t>
              </a:r>
              <a:r>
                <a:rPr kumimoji="0" lang="en-US" altLang="en-US" sz="1400" b="0" i="1" u="none" strike="noStrike" cap="none" normalizeH="0" baseline="-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w,ij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4304595" y="1712913"/>
              <a:ext cx="565150" cy="31908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R</a:t>
              </a:r>
              <a:r>
                <a:rPr kumimoji="0" lang="en-US" altLang="en-US" sz="1400" b="0" i="1" u="none" strike="noStrike" cap="none" normalizeH="0" baseline="-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5399969" y="4435474"/>
              <a:ext cx="620903" cy="38766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Δx</a:t>
              </a:r>
              <a:r>
                <a:rPr kumimoji="0" lang="en-US" altLang="en-US" sz="1400" b="0" i="1" u="none" strike="noStrike" cap="none" normalizeH="0" baseline="-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ij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AutoShape 15"/>
            <p:cNvSpPr>
              <a:spLocks noChangeShapeType="1"/>
            </p:cNvSpPr>
            <p:nvPr/>
          </p:nvSpPr>
          <p:spPr bwMode="auto">
            <a:xfrm flipH="1" flipV="1">
              <a:off x="5022145" y="2000251"/>
              <a:ext cx="1339850" cy="8650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" name="AutoShape 14"/>
            <p:cNvSpPr>
              <a:spLocks noChangeShapeType="1"/>
            </p:cNvSpPr>
            <p:nvPr/>
          </p:nvSpPr>
          <p:spPr bwMode="auto">
            <a:xfrm>
              <a:off x="8186033" y="2859131"/>
              <a:ext cx="0" cy="2844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" name="AutoShape 13"/>
            <p:cNvSpPr>
              <a:spLocks noChangeShapeType="1"/>
            </p:cNvSpPr>
            <p:nvPr/>
          </p:nvSpPr>
          <p:spPr bwMode="auto">
            <a:xfrm>
              <a:off x="3447345" y="1995487"/>
              <a:ext cx="0" cy="3708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" name="AutoShape 12"/>
            <p:cNvSpPr>
              <a:spLocks noChangeShapeType="1"/>
            </p:cNvSpPr>
            <p:nvPr/>
          </p:nvSpPr>
          <p:spPr bwMode="auto">
            <a:xfrm flipH="1">
              <a:off x="3221285" y="1990725"/>
              <a:ext cx="1800000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" name="AutoShape 11"/>
            <p:cNvSpPr>
              <a:spLocks noChangeShapeType="1"/>
            </p:cNvSpPr>
            <p:nvPr/>
          </p:nvSpPr>
          <p:spPr bwMode="auto">
            <a:xfrm flipH="1">
              <a:off x="6369933" y="2857368"/>
              <a:ext cx="2196000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" name="AutoShape 28"/>
            <p:cNvSpPr>
              <a:spLocks noChangeShapeType="1"/>
            </p:cNvSpPr>
            <p:nvPr/>
          </p:nvSpPr>
          <p:spPr bwMode="auto">
            <a:xfrm flipH="1">
              <a:off x="3194933" y="5702954"/>
              <a:ext cx="5527675" cy="0"/>
            </a:xfrm>
            <a:prstGeom prst="straightConnector1">
              <a:avLst/>
            </a:prstGeom>
            <a:noFill/>
            <a:ln w="50800" cmpd="tri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6350804" y="2823236"/>
              <a:ext cx="71438" cy="714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" name="Oval 9"/>
            <p:cNvSpPr>
              <a:spLocks noChangeArrowheads="1"/>
            </p:cNvSpPr>
            <p:nvPr/>
          </p:nvSpPr>
          <p:spPr bwMode="auto">
            <a:xfrm>
              <a:off x="4984045" y="1962150"/>
              <a:ext cx="71438" cy="714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" name="AutoShape 8"/>
            <p:cNvSpPr>
              <a:spLocks noChangeShapeType="1"/>
            </p:cNvSpPr>
            <p:nvPr/>
          </p:nvSpPr>
          <p:spPr bwMode="auto">
            <a:xfrm>
              <a:off x="6377870" y="2854217"/>
              <a:ext cx="1263650" cy="63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" name="AutoShape 7"/>
            <p:cNvSpPr>
              <a:spLocks noChangeShapeType="1"/>
            </p:cNvSpPr>
            <p:nvPr/>
          </p:nvSpPr>
          <p:spPr bwMode="auto">
            <a:xfrm flipH="1">
              <a:off x="4115683" y="1995488"/>
              <a:ext cx="89852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" name="AutoShape 4"/>
            <p:cNvSpPr>
              <a:spLocks noChangeShapeType="1"/>
            </p:cNvSpPr>
            <p:nvPr/>
          </p:nvSpPr>
          <p:spPr bwMode="auto">
            <a:xfrm>
              <a:off x="6385897" y="2865295"/>
              <a:ext cx="0" cy="2844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med" len="lg"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" name="AutoShape 2"/>
            <p:cNvSpPr>
              <a:spLocks noChangeShapeType="1"/>
            </p:cNvSpPr>
            <p:nvPr/>
          </p:nvSpPr>
          <p:spPr bwMode="auto">
            <a:xfrm flipH="1">
              <a:off x="5015795" y="4751388"/>
              <a:ext cx="134620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" name="Text Box 1"/>
            <p:cNvSpPr txBox="1">
              <a:spLocks noChangeArrowheads="1"/>
            </p:cNvSpPr>
            <p:nvPr/>
          </p:nvSpPr>
          <p:spPr bwMode="auto">
            <a:xfrm>
              <a:off x="5361076" y="1923803"/>
              <a:ext cx="586581" cy="44705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1" u="none" strike="noStrike" cap="none" normalizeH="0" baseline="0" dirty="0" err="1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  <a:r>
                <a:rPr kumimoji="0" lang="en-US" altLang="en-US" sz="1400" b="0" i="1" u="none" strike="noStrike" cap="none" normalizeH="0" baseline="-25000" dirty="0" err="1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ij</a:t>
              </a:r>
              <a:endParaRPr kumimoji="0" lang="en-US" altLang="en-US" sz="1800" b="0" i="1" u="none" strike="noStrike" cap="none" normalizeH="0" baseline="-2500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Text Box 22"/>
            <p:cNvSpPr txBox="1">
              <a:spLocks noChangeArrowheads="1"/>
            </p:cNvSpPr>
            <p:nvPr/>
          </p:nvSpPr>
          <p:spPr bwMode="auto">
            <a:xfrm>
              <a:off x="6920798" y="5423555"/>
              <a:ext cx="1130298" cy="35083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Ground level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25979" y="6302182"/>
            <a:ext cx="6014165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front view,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 to the wind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direction,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458646" y="1432942"/>
                <a:ext cx="4493025" cy="8161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CA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CA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sSup>
                        <m:sSup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CA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CA" b="1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CA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𝒋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CA">
                                      <a:latin typeface="Cambria Math" panose="02040503050406030204" pitchFamily="18" charset="0"/>
                                    </a:rPr>
                                    <m:t>1−2</m:t>
                                  </m:r>
                                  <m:sSub>
                                    <m:sSubPr>
                                      <m:ctrlPr>
                                        <a:rPr lang="en-CA" b="1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CA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𝒋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CA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CA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</m:num>
                            <m:den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𝑙𝑛</m:t>
                              </m:r>
                              <m:d>
                                <m:d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b="1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b="1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𝑯</m:t>
                                      </m:r>
                                    </m:e>
                                    <m:sub>
                                      <m:r>
                                        <a:rPr lang="en-CA" b="1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𝒋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sSub>
                                    <m:sSub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𝑜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  <m:r>
                        <a:rPr lang="en-CA" i="0">
                          <a:latin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8646" y="1432942"/>
                <a:ext cx="4493025" cy="81612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4619130" y="2296156"/>
                <a:ext cx="4465197" cy="13412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CA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CA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CA" b="1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b="1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𝑪</m:t>
                                      </m:r>
                                    </m:e>
                                    <m:sub>
                                      <m:r>
                                        <a:rPr lang="en-CA" b="1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  <m:r>
                                        <a:rPr lang="en-CA" b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CA" b="1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𝒋</m:t>
                                      </m:r>
                                    </m:sub>
                                  </m:sSub>
                                </m:e>
                              </m:rad>
                            </m:num>
                            <m:den>
                              <m:sSup>
                                <m:sSup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f>
                                        <m:fPr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CA" b="1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CA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CA" b="1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𝒋</m:t>
                                              </m:r>
                                            </m:sub>
                                          </m:sSub>
                                          <m:r>
                                            <a:rPr lang="en-CA">
                                              <a:latin typeface="Cambria Math" panose="02040503050406030204" pitchFamily="18" charset="0"/>
                                            </a:rPr>
                                            <m:t>∆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CA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𝑖𝑗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CA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sSup>
                                        <m:sSupPr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en-CA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en-CA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CA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1−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CA" b="1" i="1">
                                                          <a:solidFill>
                                                            <a:srgbClr val="C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CA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  <m:r>
                                                        <a:rPr lang="en-CA" b="1" i="1">
                                                          <a:solidFill>
                                                            <a:srgbClr val="C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𝒂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CA" b="1" i="1">
                                                          <a:solidFill>
                                                            <a:srgbClr val="C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𝒋</m:t>
                                                      </m:r>
                                                    </m:sub>
                                                  </m:sSub>
                                                </m:num>
                                                <m:den>
                                                  <m:r>
                                                    <a:rPr lang="en-CA">
                                                      <a:latin typeface="Cambria Math" panose="02040503050406030204" pitchFamily="18" charset="0"/>
                                                    </a:rPr>
                                                    <m:t>1−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CA" b="1" i="1">
                                                          <a:solidFill>
                                                            <a:srgbClr val="C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CA" b="1" i="1">
                                                          <a:solidFill>
                                                            <a:srgbClr val="C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𝒂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CA" b="1" i="1">
                                                          <a:solidFill>
                                                            <a:srgbClr val="C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𝒋</m:t>
                                                      </m:r>
                                                    </m:sub>
                                                  </m:sSub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  <m:sup>
                                          <m:f>
                                            <m:fPr>
                                              <m:type m:val="lin"/>
                                              <m:ctrlPr>
                                                <a:rPr lang="en-CA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CA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CA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CA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9130" y="2296156"/>
                <a:ext cx="4465197" cy="134120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6305360" y="3695917"/>
                <a:ext cx="2294539" cy="1169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CA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CA" i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CA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  <m:sSub>
                                        <m:sSubPr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𝑈</m:t>
                                          </m:r>
                                        </m:e>
                                        <m:sub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𝑖𝑗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CA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5360" y="3695917"/>
                <a:ext cx="2294539" cy="116993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6631544" y="4977684"/>
                <a:ext cx="2105256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i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𝑜</m:t>
                          </m:r>
                          <m:r>
                            <a:rPr lang="en-CA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1544" y="4977684"/>
                <a:ext cx="2105256" cy="38151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6112846" y="5559950"/>
                <a:ext cx="2889765" cy="7394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  <a:ea typeface="AdvGulliv-R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AdvGulliv-R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𝑜</m:t>
                          </m:r>
                          <m:r>
                            <a:rPr lang="en-CA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AdvGulliv-R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i="1">
                              <a:effectLst/>
                              <a:latin typeface="Cambria Math" panose="02040503050406030204" pitchFamily="18" charset="0"/>
                              <a:ea typeface="AdvGulliv-R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AdvGulliv-R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AdvGulliv-R"/>
                              <a:cs typeface="Times New Roman" panose="02020603050405020304" pitchFamily="18" charset="0"/>
                            </a:rPr>
                            <m:t>𝑟𝑒𝑓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CA" i="1">
                              <a:effectLst/>
                              <a:latin typeface="Cambria Math" panose="02040503050406030204" pitchFamily="18" charset="0"/>
                              <a:ea typeface="AdvGulliv-R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i="1">
                                  <a:effectLst/>
                                  <a:latin typeface="Cambria Math" panose="02040503050406030204" pitchFamily="18" charset="0"/>
                                  <a:ea typeface="AdvGulliv-R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dvGulliv-R"/>
                                  <a:cs typeface="Times New Roman" panose="02020603050405020304" pitchFamily="18" charset="0"/>
                                </a:rPr>
                                <m:t>𝑙𝑛</m:t>
                              </m:r>
                              <m:d>
                                <m:dPr>
                                  <m:ctrlPr>
                                    <a:rPr lang="en-CA" i="1">
                                      <a:effectLst/>
                                      <a:latin typeface="Cambria Math" panose="02040503050406030204" pitchFamily="18" charset="0"/>
                                      <a:ea typeface="AdvGulliv-R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i="1" smtClean="0">
                                          <a:solidFill>
                                            <a:srgbClr val="00B05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AdvGulliv-R"/>
                                          <a:cs typeface="Times New Roman" panose="020206030504050203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B05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effectLst/>
                                      <a:latin typeface="Cambria Math" panose="02040503050406030204" pitchFamily="18" charset="0"/>
                                      <a:ea typeface="AdvGulliv-R"/>
                                      <a:cs typeface="Times New Roman" panose="02020603050405020304" pitchFamily="18" charset="0"/>
                                    </a:rPr>
                                    <m:t>/</m:t>
                                  </m:r>
                                  <m:sSub>
                                    <m:sSub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  <a:ea typeface="AdvGulliv-R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AdvGulliv-R"/>
                                          <a:cs typeface="Times New Roman" panose="020206030504050203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AdvGulliv-R"/>
                                          <a:cs typeface="Times New Roman" panose="02020603050405020304" pitchFamily="18" charset="0"/>
                                        </a:rPr>
                                        <m:t>𝑜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dvGulliv-R"/>
                                  <a:cs typeface="Times New Roman" panose="02020603050405020304" pitchFamily="18" charset="0"/>
                                </a:rPr>
                                <m:t>𝑙𝑛</m:t>
                              </m:r>
                              <m:d>
                                <m:dPr>
                                  <m:ctrlPr>
                                    <a:rPr lang="en-CA" i="1">
                                      <a:effectLst/>
                                      <a:latin typeface="Cambria Math" panose="02040503050406030204" pitchFamily="18" charset="0"/>
                                      <a:ea typeface="AdvGulliv-R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𝑟𝑒𝑓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/</m:t>
                                  </m:r>
                                  <m:sSub>
                                    <m:sSub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  <a:ea typeface="AdvGulliv-R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AdvGulliv-R"/>
                                          <a:cs typeface="Times New Roman" panose="020206030504050203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AdvGulliv-R"/>
                                          <a:cs typeface="Times New Roman" panose="02020603050405020304" pitchFamily="18" charset="0"/>
                                        </a:rPr>
                                        <m:t>𝑜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AdvGulliv-R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2846" y="5559950"/>
                <a:ext cx="2889765" cy="73943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63799" y="914399"/>
            <a:ext cx="822052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Jensen’s Wake Model: </a:t>
            </a:r>
            <a:r>
              <a:rPr lang="en-US" dirty="0" smtClean="0"/>
              <a:t>Jensen (1983), Katic et al. (1986), and Frandsen (1992)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5248894" y="3135086"/>
            <a:ext cx="2327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9089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Autofit/>
          </a:bodyPr>
          <a:lstStyle/>
          <a:p>
            <a:pPr algn="l"/>
            <a:r>
              <a:rPr lang="en-US" sz="3100" dirty="0" smtClean="0"/>
              <a:t>4- Commercial Turbines &amp; Coefficients</a:t>
            </a:r>
            <a:endParaRPr lang="en-US" sz="3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8</a:t>
            </a:fld>
            <a:endParaRPr lang="en-US" sz="1400" b="1" dirty="0"/>
          </a:p>
        </p:txBody>
      </p:sp>
      <p:pic>
        <p:nvPicPr>
          <p:cNvPr id="7" name="Picture 6" descr="Ct curves for the 8 turbines.jpg"/>
          <p:cNvPicPr/>
          <p:nvPr/>
        </p:nvPicPr>
        <p:blipFill>
          <a:blip r:embed="rId3" cstate="print"/>
          <a:srcRect l="4918" t="6024" r="7942" b="2799"/>
          <a:stretch>
            <a:fillRect/>
          </a:stretch>
        </p:blipFill>
        <p:spPr>
          <a:xfrm>
            <a:off x="0" y="909114"/>
            <a:ext cx="4500000" cy="3459686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Ct_Cp curves for the 8 turbines.jpg"/>
          <p:cNvPicPr/>
          <p:nvPr/>
        </p:nvPicPr>
        <p:blipFill>
          <a:blip r:embed="rId4" cstate="print"/>
          <a:srcRect l="5064" t="6024" r="7641" b="1782"/>
          <a:stretch>
            <a:fillRect/>
          </a:stretch>
        </p:blipFill>
        <p:spPr>
          <a:xfrm>
            <a:off x="4644000" y="909114"/>
            <a:ext cx="4500000" cy="3459686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44375" y="4538108"/>
                <a:ext cx="8585859" cy="19389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61 numerical power curves are fitted with 9</a:t>
                </a:r>
                <a:r>
                  <a:rPr lang="en-US" sz="24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degree polynomial,</a:t>
                </a: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T</m:t>
                    </m:r>
                  </m:oMath>
                </a14:m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400" b="0" i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3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T</m:t>
                    </m:r>
                  </m:oMath>
                </a14:m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400" b="0" i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a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could be found in the manuals,</a:t>
                </a: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Neither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Frandsen’s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formula nor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T</m:t>
                    </m:r>
                  </m:oMath>
                </a14:m>
                <a:r>
                  <a:rPr lang="en-C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0.88 is accurate,</a:t>
                </a: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Each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T</m:t>
                    </m:r>
                  </m:oMath>
                </a14:m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400" b="0" i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T</m:t>
                    </m:r>
                  </m:oMath>
                </a14:m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US" sz="2400" b="0" i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a</m:t>
                    </m:r>
                  </m:oMath>
                </a14:m>
                <a:r>
                  <a:rPr lang="en-C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almost a general curve,</a:t>
                </a: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sz="24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T</m:t>
                    </m:r>
                  </m:oMath>
                </a14:m>
                <a:r>
                  <a:rPr lang="en-C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should be related to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</m:oMath>
                </a14:m>
                <a:r>
                  <a:rPr lang="en-C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instead of </a:t>
                </a:r>
                <a:r>
                  <a:rPr lang="en-CA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C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375" y="4538108"/>
                <a:ext cx="8585859" cy="1938992"/>
              </a:xfrm>
              <a:prstGeom prst="rect">
                <a:avLst/>
              </a:prstGeom>
              <a:blipFill rotWithShape="0">
                <a:blip r:embed="rId5"/>
                <a:stretch>
                  <a:fillRect l="-923" t="-2508" r="-284" b="-595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45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6425076" cy="793750"/>
          </a:xfrm>
        </p:spPr>
        <p:txBody>
          <a:bodyPr>
            <a:normAutofit/>
          </a:bodyPr>
          <a:lstStyle/>
          <a:p>
            <a:pPr lvl="0" algn="l"/>
            <a:r>
              <a:rPr lang="en-US" sz="3200" dirty="0" smtClean="0"/>
              <a:t>5- </a:t>
            </a:r>
            <a:r>
              <a:rPr lang="en-CA" sz="3200" dirty="0" smtClean="0"/>
              <a:t>Power Calculations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z="1400" b="1" smtClean="0"/>
              <a:pPr/>
              <a:t>9</a:t>
            </a:fld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68135" y="1425283"/>
                <a:ext cx="8775865" cy="15973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CA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CA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CA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CA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CA" i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CA" i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𝑖𝑘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CA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𝑈</m:t>
                                          </m:r>
                                        </m:e>
                                        <m:sub>
                                          <m:r>
                                            <a:rPr lang="en-CA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𝑜</m:t>
                                          </m:r>
                                          <m:r>
                                            <a:rPr lang="en-CA" i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CA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CA" i="0">
                                              <a:latin typeface="Cambria Math" panose="02040503050406030204" pitchFamily="18" charset="0"/>
                                            </a:rPr>
                                            <m:t>1−</m:t>
                                          </m:r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en-CA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nary>
                                                <m:naryPr>
                                                  <m:chr m:val="∑"/>
                                                  <m:limLoc m:val="undOvr"/>
                                                  <m:ctrlPr>
                                                    <a:rPr lang="en-CA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naryPr>
                                                <m:sub>
                                                  <m:r>
                                                    <a:rPr lang="en-CA" i="1"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  <m:r>
                                                    <a:rPr lang="en-CA" i="0">
                                                      <a:latin typeface="Cambria Math" panose="02040503050406030204" pitchFamily="18" charset="0"/>
                                                    </a:rPr>
                                                    <m:t>=1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CA" i="1"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  <m:r>
                                                    <a:rPr lang="en-CA" i="0">
                                                      <a:latin typeface="Cambria Math" panose="02040503050406030204" pitchFamily="18" charset="0"/>
                                                    </a:rPr>
                                                    <m:t>=</m:t>
                                                  </m:r>
                                                  <m:r>
                                                    <a:rPr lang="en-CA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  <m:r>
                                                    <a:rPr lang="en-CA" i="0">
                                                      <a:latin typeface="Cambria Math" panose="02040503050406030204" pitchFamily="18" charset="0"/>
                                                    </a:rPr>
                                                    <m:t>−1</m:t>
                                                  </m:r>
                                                </m:sup>
                                                <m:e>
                                                  <m:sSup>
                                                    <m:sSupPr>
                                                      <m:ctrlPr>
                                                        <a:rPr lang="en-CA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d>
                                                        <m:dPr>
                                                          <m:ctrlPr>
                                                            <a:rPr lang="en-CA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dPr>
                                                        <m:e>
                                                          <m:d>
                                                            <m:dPr>
                                                              <m:begChr m:val="{"/>
                                                              <m:endChr m:val="}"/>
                                                              <m:ctrlPr>
                                                                <a:rPr lang="en-CA" i="1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dPr>
                                                            <m:e>
                                                              <m:f>
                                                                <m:fPr>
                                                                  <m:ctrlPr>
                                                                    <a:rPr lang="en-CA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fPr>
                                                                <m:num>
                                                                  <m:r>
                                                                    <a:rPr lang="en-CA" i="0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  <m:t>1−</m:t>
                                                                  </m:r>
                                                                  <m:rad>
                                                                    <m:radPr>
                                                                      <m:degHide m:val="on"/>
                                                                      <m:ctrlPr>
                                                                        <a:rPr lang="en-CA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</m:ctrlPr>
                                                                    </m:radPr>
                                                                    <m:deg/>
                                                                    <m:e>
                                                                      <m:r>
                                                                        <a:rPr lang="en-CA" i="0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1−</m:t>
                                                                      </m:r>
                                                                      <m:sSub>
                                                                        <m:sSubPr>
                                                                          <m:ctrlPr>
                                                                            <a:rPr lang="en-CA" b="1" i="1" smtClean="0">
                                                                              <a:solidFill>
                                                                                <a:srgbClr val="0070C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sSubPr>
                                                                        <m:e>
                                                                          <m:r>
                                                                            <a:rPr lang="en-CA" b="1" i="1">
                                                                              <a:solidFill>
                                                                                <a:srgbClr val="0070C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𝑪</m:t>
                                                                          </m:r>
                                                                        </m:e>
                                                                        <m:sub>
                                                                          <m:r>
                                                                            <a:rPr lang="en-CA" b="1" i="1">
                                                                              <a:solidFill>
                                                                                <a:srgbClr val="0070C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𝑻</m:t>
                                                                          </m:r>
                                                                          <m:r>
                                                                            <a:rPr lang="en-CA" b="1" i="0">
                                                                              <a:solidFill>
                                                                                <a:srgbClr val="0070C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,</m:t>
                                                                          </m:r>
                                                                          <m:r>
                                                                            <a:rPr lang="en-CA" b="1" i="1">
                                                                              <a:solidFill>
                                                                                <a:srgbClr val="0070C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𝒋</m:t>
                                                                          </m:r>
                                                                        </m:sub>
                                                                      </m:sSub>
                                                                    </m:e>
                                                                  </m:rad>
                                                                </m:num>
                                                                <m:den>
                                                                  <m:sSup>
                                                                    <m:sSupPr>
                                                                      <m:ctrlPr>
                                                                        <a:rPr lang="en-CA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</m:ctrlPr>
                                                                    </m:sSupPr>
                                                                    <m:e>
                                                                      <m:d>
                                                                        <m:dPr>
                                                                          <m:begChr m:val="["/>
                                                                          <m:endChr m:val="]"/>
                                                                          <m:ctrlPr>
                                                                            <a:rPr lang="en-CA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dPr>
                                                                        <m:e>
                                                                          <m:r>
                                                                            <a:rPr lang="en-CA" i="0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1+</m:t>
                                                                          </m:r>
                                                                          <m:f>
                                                                            <m:fPr>
                                                                              <m:ctrlPr>
                                                                                <a:rPr lang="en-CA" i="1" smtClean="0"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fPr>
                                                                            <m:num>
                                                                              <m:sSub>
                                                                                <m:sSubPr>
                                                                                  <m:ctrlPr>
                                                                                    <a:rPr lang="en-CA" b="1" i="1" smtClean="0">
                                                                                      <a:solidFill>
                                                                                        <a:srgbClr val="00B050"/>
                                                                                      </a:solidFill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</m:ctrlPr>
                                                                                </m:sSubPr>
                                                                                <m:e>
                                                                                  <m:r>
                                                                                    <a:rPr lang="en-CA" i="1">
                                                                                      <a:solidFill>
                                                                                        <a:srgbClr val="00B050"/>
                                                                                      </a:solidFill>
                                                                                      <a:latin typeface="Cambria Math" panose="02040503050406030204" pitchFamily="18" charset="0"/>
                                                                                      <a:ea typeface="Cambria Math" panose="02040503050406030204" pitchFamily="18" charset="0"/>
                                                                                      <a:cs typeface="Times New Roman" panose="02020603050405020304" pitchFamily="18" charset="0"/>
                                                                                    </a:rPr>
                                                                                    <m:t>𝛼</m:t>
                                                                                  </m:r>
                                                                                </m:e>
                                                                                <m:sub>
                                                                                  <m:r>
                                                                                    <a:rPr lang="en-CA" b="1" i="1">
                                                                                      <a:solidFill>
                                                                                        <a:srgbClr val="00B050"/>
                                                                                      </a:solidFill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  <m:t>𝒋</m:t>
                                                                                  </m:r>
                                                                                </m:sub>
                                                                              </m:sSub>
                                                                              <m:r>
                                                                                <a:rPr lang="en-CA"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∆</m:t>
                                                                              </m:r>
                                                                              <m:sSub>
                                                                                <m:sSubPr>
                                                                                  <m:ctrlPr>
                                                                                    <a:rPr lang="en-CA" i="1" smtClean="0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</m:ctrlPr>
                                                                                </m:sSubPr>
                                                                                <m:e>
                                                                                  <m:r>
                                                                                    <a:rPr lang="en-US" b="0" i="1" smtClean="0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  <m:t>𝑦</m:t>
                                                                                  </m:r>
                                                                                </m:e>
                                                                                <m:sub>
                                                                                  <m:r>
                                                                                    <a:rPr lang="en-US" b="0" i="1" smtClean="0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  <m:t>𝑖𝑗</m:t>
                                                                                  </m:r>
                                                                                </m:sub>
                                                                              </m:sSub>
                                                                            </m:num>
                                                                            <m:den>
                                                                              <m:sSub>
                                                                                <m:sSubPr>
                                                                                  <m:ctrlPr>
                                                                                    <a:rPr lang="en-CA" i="1" smtClean="0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</m:ctrlPr>
                                                                                </m:sSubPr>
                                                                                <m:e>
                                                                                  <m:r>
                                                                                    <a:rPr lang="en-US" b="0" i="1" smtClean="0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  <m:t>𝑅</m:t>
                                                                                  </m:r>
                                                                                </m:e>
                                                                                <m:sub>
                                                                                  <m:r>
                                                                                    <a:rPr lang="en-US" b="0" i="1" smtClean="0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  <m:t>𝑗</m:t>
                                                                                  </m:r>
                                                                                </m:sub>
                                                                              </m:sSub>
                                                                            </m:den>
                                                                          </m:f>
                                                                          <m:sSup>
                                                                            <m:sSupPr>
                                                                              <m:ctrlPr>
                                                                                <a:rPr lang="en-CA" i="1"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sSupPr>
                                                                            <m:e>
                                                                              <m:d>
                                                                                <m:dPr>
                                                                                  <m:begChr m:val="["/>
                                                                                  <m:endChr m:val="]"/>
                                                                                  <m:ctrlPr>
                                                                                    <a:rPr lang="en-CA" i="1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</m:ctrlPr>
                                                                                </m:dPr>
                                                                                <m:e>
                                                                                  <m:f>
                                                                                    <m:fPr>
                                                                                      <m:ctrlPr>
                                                                                        <a:rPr lang="en-CA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</m:ctrlPr>
                                                                                    </m:fPr>
                                                                                    <m:num>
                                                                                      <m:r>
                                                                                        <a:rPr lang="en-CA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1−</m:t>
                                                                                      </m:r>
                                                                                      <m:sSub>
                                                                                        <m:sSubPr>
                                                                                          <m:ctrlPr>
                                                                                            <a:rPr lang="en-CA" b="1" i="1">
                                                                                              <a:solidFill>
                                                                                                <a:srgbClr val="C00000"/>
                                                                                              </a:solidFill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</m:ctrlPr>
                                                                                        </m:sSubPr>
                                                                                        <m:e>
                                                                                          <m:r>
                                                                                            <a:rPr lang="en-CA"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  <m:t>2</m:t>
                                                                                          </m:r>
                                                                                          <m:r>
                                                                                            <a:rPr lang="en-CA" b="1" i="1">
                                                                                              <a:solidFill>
                                                                                                <a:srgbClr val="C00000"/>
                                                                                              </a:solidFill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  <m:t>𝒂</m:t>
                                                                                          </m:r>
                                                                                        </m:e>
                                                                                        <m:sub>
                                                                                          <m:r>
                                                                                            <a:rPr lang="en-CA" b="1" i="1">
                                                                                              <a:solidFill>
                                                                                                <a:srgbClr val="C00000"/>
                                                                                              </a:solidFill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  <m:t>𝒋</m:t>
                                                                                          </m:r>
                                                                                        </m:sub>
                                                                                      </m:sSub>
                                                                                    </m:num>
                                                                                    <m:den>
                                                                                      <m:r>
                                                                                        <a:rPr lang="en-CA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1−</m:t>
                                                                                      </m:r>
                                                                                      <m:sSub>
                                                                                        <m:sSubPr>
                                                                                          <m:ctrlPr>
                                                                                            <a:rPr lang="en-CA" b="1" i="1">
                                                                                              <a:solidFill>
                                                                                                <a:srgbClr val="C00000"/>
                                                                                              </a:solidFill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</m:ctrlPr>
                                                                                        </m:sSubPr>
                                                                                        <m:e>
                                                                                          <m:r>
                                                                                            <a:rPr lang="en-CA" b="1" i="1">
                                                                                              <a:solidFill>
                                                                                                <a:srgbClr val="C00000"/>
                                                                                              </a:solidFill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  <m:t>𝒂</m:t>
                                                                                          </m:r>
                                                                                        </m:e>
                                                                                        <m:sub>
                                                                                          <m:r>
                                                                                            <a:rPr lang="en-CA" b="1" i="1">
                                                                                              <a:solidFill>
                                                                                                <a:srgbClr val="C00000"/>
                                                                                              </a:solidFill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  <m:t>𝒋</m:t>
                                                                                          </m:r>
                                                                                        </m:sub>
                                                                                      </m:sSub>
                                                                                    </m:den>
                                                                                  </m:f>
                                                                                </m:e>
                                                                              </m:d>
                                                                            </m:e>
                                                                            <m:sup>
                                                                              <m:f>
                                                                                <m:fPr>
                                                                                  <m:type m:val="lin"/>
                                                                                  <m:ctrlPr>
                                                                                    <a:rPr lang="en-CA" i="1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</m:ctrlPr>
                                                                                </m:fPr>
                                                                                <m:num>
                                                                                  <m:r>
                                                                                    <a:rPr lang="en-CA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  <m:t>1</m:t>
                                                                                  </m:r>
                                                                                </m:num>
                                                                                <m:den>
                                                                                  <m:r>
                                                                                    <a:rPr lang="en-CA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  <m:t>2</m:t>
                                                                                  </m:r>
                                                                                </m:den>
                                                                              </m:f>
                                                                            </m:sup>
                                                                          </m:sSup>
                                                                        </m:e>
                                                                      </m:d>
                                                                    </m:e>
                                                                    <m:sup>
                                                                      <m:r>
                                                                        <a:rPr lang="en-CA" i="0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2</m:t>
                                                                      </m:r>
                                                                    </m:sup>
                                                                  </m:sSup>
                                                                </m:den>
                                                              </m:f>
                                                            </m:e>
                                                          </m:d>
                                                          <m:d>
                                                            <m:dPr>
                                                              <m:ctrlPr>
                                                                <a:rPr lang="en-CA" i="1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dPr>
                                                            <m:e>
                                                              <m:f>
                                                                <m:fPr>
                                                                  <m:ctrlPr>
                                                                    <a:rPr lang="en-CA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fPr>
                                                                <m:num>
                                                                  <m:sSub>
                                                                    <m:sSubPr>
                                                                      <m:ctrlPr>
                                                                        <a:rPr lang="en-CA" i="1" smtClean="0">
                                                                          <a:solidFill>
                                                                            <a:srgbClr val="00B050"/>
                                                                          </a:solidFill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</m:ctrlPr>
                                                                    </m:sSubPr>
                                                                    <m:e>
                                                                      <m:r>
                                                                        <a:rPr lang="en-CA" i="1">
                                                                          <a:solidFill>
                                                                            <a:srgbClr val="00B050"/>
                                                                          </a:solidFill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𝐴</m:t>
                                                                      </m:r>
                                                                    </m:e>
                                                                    <m:sub>
                                                                      <m:r>
                                                                        <a:rPr lang="en-CA" i="1">
                                                                          <a:solidFill>
                                                                            <a:srgbClr val="00B050"/>
                                                                          </a:solidFill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𝑖𝑗</m:t>
                                                                      </m:r>
                                                                    </m:sub>
                                                                  </m:sSub>
                                                                </m:num>
                                                                <m:den>
                                                                  <m:sSub>
                                                                    <m:sSubPr>
                                                                      <m:ctrlPr>
                                                                        <a:rPr lang="en-CA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</m:ctrlPr>
                                                                    </m:sSubPr>
                                                                    <m:e>
                                                                      <m:r>
                                                                        <a:rPr lang="en-CA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𝐴</m:t>
                                                                      </m:r>
                                                                    </m:e>
                                                                    <m:sub>
                                                                      <m:r>
                                                                        <a:rPr lang="en-CA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𝑖</m:t>
                                                                      </m:r>
                                                                    </m:sub>
                                                                  </m:sSub>
                                                                </m:den>
                                                              </m:f>
                                                            </m:e>
                                                          </m:d>
                                                        </m:e>
                                                      </m:d>
                                                    </m:e>
                                                    <m:sup>
                                                      <m:r>
                                                        <a:rPr lang="en-CA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</m:e>
                                              </m:nary>
                                            </m:e>
                                          </m:rad>
                                        </m:e>
                                      </m:d>
                                      <m:r>
                                        <a:rPr lang="en-CA" i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135" y="1425283"/>
                <a:ext cx="8775865" cy="15973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5626" y="3887520"/>
                <a:ext cx="9108374" cy="19076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1" i="1">
                          <a:latin typeface="Cambria Math" panose="02040503050406030204" pitchFamily="18" charset="0"/>
                        </a:rPr>
                        <m:t>𝑪𝑭</m:t>
                      </m:r>
                      <m:r>
                        <a:rPr lang="en-CA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𝐼𝑃</m:t>
                          </m:r>
                        </m:den>
                      </m:f>
                      <m:r>
                        <a:rPr lang="en-CA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CA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CA" i="0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CA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𝑖𝑘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CA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CA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𝑈</m:t>
                                              </m:r>
                                            </m:e>
                                            <m:sub>
                                              <m:r>
                                                <a:rPr lang="en-CA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𝑜</m:t>
                                              </m:r>
                                              <m:r>
                                                <a:rPr lang="en-CA" i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CA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CA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CA" i="0">
                                                  <a:latin typeface="Cambria Math" panose="02040503050406030204" pitchFamily="18" charset="0"/>
                                                </a:rPr>
                                                <m:t>1−</m:t>
                                              </m:r>
                                              <m:rad>
                                                <m:radPr>
                                                  <m:degHide m:val="on"/>
                                                  <m:ctrlPr>
                                                    <a:rPr lang="en-CA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radPr>
                                                <m:deg/>
                                                <m:e>
                                                  <m:nary>
                                                    <m:naryPr>
                                                      <m:chr m:val="∑"/>
                                                      <m:limLoc m:val="undOvr"/>
                                                      <m:ctrlPr>
                                                        <a:rPr lang="en-CA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naryPr>
                                                    <m:sub>
                                                      <m:r>
                                                        <a:rPr lang="en-CA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𝑗</m:t>
                                                      </m:r>
                                                      <m:r>
                                                        <a:rPr lang="en-CA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=1</m:t>
                                                      </m:r>
                                                    </m:sub>
                                                    <m:sup>
                                                      <m:r>
                                                        <a:rPr lang="en-CA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𝑗</m:t>
                                                      </m:r>
                                                      <m:r>
                                                        <a:rPr lang="en-CA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=</m:t>
                                                      </m:r>
                                                      <m:r>
                                                        <a:rPr lang="en-CA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  <m:r>
                                                        <a:rPr lang="en-CA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−1</m:t>
                                                      </m:r>
                                                    </m:sup>
                                                    <m:e>
                                                      <m:sSup>
                                                        <m:sSupPr>
                                                          <m:ctrlPr>
                                                            <a:rPr lang="en-CA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pPr>
                                                        <m:e>
                                                          <m:d>
                                                            <m:dPr>
                                                              <m:ctrlPr>
                                                                <a:rPr lang="en-CA" i="1"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dPr>
                                                            <m:e>
                                                              <m:d>
                                                                <m:dPr>
                                                                  <m:begChr m:val="{"/>
                                                                  <m:endChr m:val="}"/>
                                                                  <m:ctrlPr>
                                                                    <a:rPr lang="en-CA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dPr>
                                                                <m:e>
                                                                  <m:f>
                                                                    <m:fPr>
                                                                      <m:ctrlPr>
                                                                        <a:rPr lang="en-CA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</m:ctrlPr>
                                                                    </m:fPr>
                                                                    <m:num>
                                                                      <m:r>
                                                                        <a:rPr lang="en-CA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  <m:t>1−</m:t>
                                                                      </m:r>
                                                                      <m:rad>
                                                                        <m:radPr>
                                                                          <m:degHide m:val="on"/>
                                                                          <m:ctrlPr>
                                                                            <a:rPr lang="en-CA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radPr>
                                                                        <m:deg/>
                                                                        <m:e>
                                                                          <m:r>
                                                                            <a:rPr lang="en-CA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1−</m:t>
                                                                          </m:r>
                                                                          <m:sSub>
                                                                            <m:sSubPr>
                                                                              <m:ctrlPr>
                                                                                <a:rPr lang="en-CA" b="1" i="1">
                                                                                  <a:solidFill>
                                                                                    <a:srgbClr val="0070C0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sSubPr>
                                                                            <m:e>
                                                                              <m:r>
                                                                                <a:rPr lang="en-CA" b="1" i="1">
                                                                                  <a:solidFill>
                                                                                    <a:srgbClr val="0070C0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𝑪</m:t>
                                                                              </m:r>
                                                                            </m:e>
                                                                            <m:sub>
                                                                              <m:r>
                                                                                <a:rPr lang="en-CA" b="1" i="1">
                                                                                  <a:solidFill>
                                                                                    <a:srgbClr val="0070C0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𝑻</m:t>
                                                                              </m:r>
                                                                              <m:r>
                                                                                <a:rPr lang="en-CA" b="1">
                                                                                  <a:solidFill>
                                                                                    <a:srgbClr val="0070C0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,</m:t>
                                                                              </m:r>
                                                                              <m:r>
                                                                                <a:rPr lang="en-CA" b="1" i="1">
                                                                                  <a:solidFill>
                                                                                    <a:srgbClr val="0070C0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𝒋</m:t>
                                                                              </m:r>
                                                                            </m:sub>
                                                                          </m:sSub>
                                                                        </m:e>
                                                                      </m:rad>
                                                                    </m:num>
                                                                    <m:den>
                                                                      <m:sSup>
                                                                        <m:sSupPr>
                                                                          <m:ctrlPr>
                                                                            <a:rPr lang="en-CA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sSupPr>
                                                                        <m:e>
                                                                          <m:d>
                                                                            <m:dPr>
                                                                              <m:begChr m:val="["/>
                                                                              <m:endChr m:val="]"/>
                                                                              <m:ctrlPr>
                                                                                <a:rPr lang="en-CA" i="1"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dPr>
                                                                            <m:e>
                                                                              <m:r>
                                                                                <a:rPr lang="en-CA"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1+</m:t>
                                                                              </m:r>
                                                                              <m:f>
                                                                                <m:fPr>
                                                                                  <m:ctrlPr>
                                                                                    <a:rPr lang="en-CA" i="1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</m:ctrlPr>
                                                                                </m:fPr>
                                                                                <m:num>
                                                                                  <m:sSub>
                                                                                    <m:sSubPr>
                                                                                      <m:ctrlPr>
                                                                                        <a:rPr lang="en-CA" b="1" i="1">
                                                                                          <a:solidFill>
                                                                                            <a:srgbClr val="00B050"/>
                                                                                          </a:solidFill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</m:ctrlPr>
                                                                                    </m:sSubPr>
                                                                                    <m:e>
                                                                                      <m:r>
                                                                                        <a:rPr lang="en-CA" i="1">
                                                                                          <a:solidFill>
                                                                                            <a:srgbClr val="00B050"/>
                                                                                          </a:solidFill>
                                                                                          <a:latin typeface="Cambria Math" panose="02040503050406030204" pitchFamily="18" charset="0"/>
                                                                                          <a:ea typeface="Cambria Math" panose="02040503050406030204" pitchFamily="18" charset="0"/>
                                                                                          <a:cs typeface="Times New Roman" panose="02020603050405020304" pitchFamily="18" charset="0"/>
                                                                                        </a:rPr>
                                                                                        <m:t>𝛼</m:t>
                                                                                      </m:r>
                                                                                    </m:e>
                                                                                    <m:sub>
                                                                                      <m:r>
                                                                                        <a:rPr lang="en-CA" b="1" i="1">
                                                                                          <a:solidFill>
                                                                                            <a:srgbClr val="00B050"/>
                                                                                          </a:solidFill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𝒋</m:t>
                                                                                      </m:r>
                                                                                    </m:sub>
                                                                                  </m:sSub>
                                                                                  <m:r>
                                                                                    <a:rPr lang="en-CA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  <m:t>∆</m:t>
                                                                                  </m:r>
                                                                                  <m:sSub>
                                                                                    <m:sSubPr>
                                                                                      <m:ctrlPr>
                                                                                        <a:rPr lang="en-CA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</m:ctrlPr>
                                                                                    </m:sSubPr>
                                                                                    <m:e>
                                                                                      <m:r>
                                                                                        <a:rPr lang="en-US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𝑦</m:t>
                                                                                      </m:r>
                                                                                    </m:e>
                                                                                    <m:sub>
                                                                                      <m:r>
                                                                                        <a:rPr lang="en-US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𝑖𝑗</m:t>
                                                                                      </m:r>
                                                                                    </m:sub>
                                                                                  </m:sSub>
                                                                                </m:num>
                                                                                <m:den>
                                                                                  <m:sSub>
                                                                                    <m:sSubPr>
                                                                                      <m:ctrlPr>
                                                                                        <a:rPr lang="en-CA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</m:ctrlPr>
                                                                                    </m:sSubPr>
                                                                                    <m:e>
                                                                                      <m:r>
                                                                                        <a:rPr lang="en-US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𝑅</m:t>
                                                                                      </m:r>
                                                                                    </m:e>
                                                                                    <m:sub>
                                                                                      <m:r>
                                                                                        <a:rPr lang="en-US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𝑗</m:t>
                                                                                      </m:r>
                                                                                    </m:sub>
                                                                                  </m:sSub>
                                                                                </m:den>
                                                                              </m:f>
                                                                              <m:sSup>
                                                                                <m:sSupPr>
                                                                                  <m:ctrlPr>
                                                                                    <a:rPr lang="en-CA" i="1"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</m:ctrlPr>
                                                                                </m:sSupPr>
                                                                                <m:e>
                                                                                  <m:d>
                                                                                    <m:dPr>
                                                                                      <m:begChr m:val="["/>
                                                                                      <m:endChr m:val="]"/>
                                                                                      <m:ctrlPr>
                                                                                        <a:rPr lang="en-CA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</m:ctrlPr>
                                                                                    </m:dPr>
                                                                                    <m:e>
                                                                                      <m:f>
                                                                                        <m:fPr>
                                                                                          <m:ctrlPr>
                                                                                            <a:rPr lang="en-CA" i="1"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</m:ctrlPr>
                                                                                        </m:fPr>
                                                                                        <m:num>
                                                                                          <m:r>
                                                                                            <a:rPr lang="en-CA"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  <m:t>1−</m:t>
                                                                                          </m:r>
                                                                                          <m:sSub>
                                                                                            <m:sSubPr>
                                                                                              <m:ctrlPr>
                                                                                                <a:rPr lang="en-CA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</m:ctrlPr>
                                                                                            </m:sSubPr>
                                                                                            <m:e>
                                                                                              <m:r>
                                                                                                <a:rPr lang="en-CA"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  <m:t>2</m:t>
                                                                                              </m:r>
                                                                                              <m:r>
                                                                                                <a:rPr lang="en-CA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  <m:t>𝒂</m:t>
                                                                                              </m:r>
                                                                                            </m:e>
                                                                                            <m:sub>
                                                                                              <m:r>
                                                                                                <a:rPr lang="en-CA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  <m:t>𝒋</m:t>
                                                                                              </m:r>
                                                                                            </m:sub>
                                                                                          </m:sSub>
                                                                                        </m:num>
                                                                                        <m:den>
                                                                                          <m:r>
                                                                                            <a:rPr lang="en-CA">
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</a:rPr>
                                                                                            <m:t>1−</m:t>
                                                                                          </m:r>
                                                                                          <m:sSub>
                                                                                            <m:sSubPr>
                                                                                              <m:ctrlPr>
                                                                                                <a:rPr lang="en-CA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</m:ctrlPr>
                                                                                            </m:sSubPr>
                                                                                            <m:e>
                                                                                              <m:r>
                                                                                                <a:rPr lang="en-CA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  <m:t>𝒂</m:t>
                                                                                              </m:r>
                                                                                            </m:e>
                                                                                            <m:sub>
                                                                                              <m:r>
                                                                                                <a:rPr lang="en-CA" b="1" i="1">
                                                                                                  <a:solidFill>
                                                                                                    <a:srgbClr val="C00000"/>
                                                                                                  </a:solidFill>
                                                                                                  <a:latin typeface="Cambria Math" panose="02040503050406030204" pitchFamily="18" charset="0"/>
                                                                                                </a:rPr>
                                                                                                <m:t>𝒋</m:t>
                                                                                              </m:r>
                                                                                            </m:sub>
                                                                                          </m:sSub>
                                                                                        </m:den>
                                                                                      </m:f>
                                                                                    </m:e>
                                                                                  </m:d>
                                                                                </m:e>
                                                                                <m:sup>
                                                                                  <m:f>
                                                                                    <m:fPr>
                                                                                      <m:type m:val="lin"/>
                                                                                      <m:ctrlPr>
                                                                                        <a:rPr lang="en-CA" i="1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</m:ctrlPr>
                                                                                    </m:fPr>
                                                                                    <m:num>
                                                                                      <m:r>
                                                                                        <a:rPr lang="en-CA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1</m:t>
                                                                                      </m:r>
                                                                                    </m:num>
                                                                                    <m:den>
                                                                                      <m:r>
                                                                                        <a:rPr lang="en-CA">
                                                                                          <a:latin typeface="Cambria Math" panose="02040503050406030204" pitchFamily="18" charset="0"/>
                                                                                        </a:rPr>
                                                                                        <m:t>2</m:t>
                                                                                      </m:r>
                                                                                    </m:den>
                                                                                  </m:f>
                                                                                </m:sup>
                                                                              </m:sSup>
                                                                            </m:e>
                                                                          </m:d>
                                                                        </m:e>
                                                                        <m:sup>
                                                                          <m:r>
                                                                            <a:rPr lang="en-CA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2</m:t>
                                                                          </m:r>
                                                                        </m:sup>
                                                                      </m:sSup>
                                                                    </m:den>
                                                                  </m:f>
                                                                </m:e>
                                                              </m:d>
                                                              <m:d>
                                                                <m:dPr>
                                                                  <m:ctrlPr>
                                                                    <a:rPr lang="en-CA" i="1"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dPr>
                                                                <m:e>
                                                                  <m:f>
                                                                    <m:fPr>
                                                                      <m:ctrlPr>
                                                                        <a:rPr lang="en-CA" i="1">
                                                                          <a:latin typeface="Cambria Math" panose="02040503050406030204" pitchFamily="18" charset="0"/>
                                                                        </a:rPr>
                                                                      </m:ctrlPr>
                                                                    </m:fPr>
                                                                    <m:num>
                                                                      <m:sSub>
                                                                        <m:sSubPr>
                                                                          <m:ctrlPr>
                                                                            <a:rPr lang="en-CA" i="1" smtClean="0">
                                                                              <a:solidFill>
                                                                                <a:srgbClr val="00B05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sSubPr>
                                                                        <m:e>
                                                                          <m:r>
                                                                            <a:rPr lang="en-CA" i="1">
                                                                              <a:solidFill>
                                                                                <a:srgbClr val="00B05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𝐴</m:t>
                                                                          </m:r>
                                                                        </m:e>
                                                                        <m:sub>
                                                                          <m:r>
                                                                            <a:rPr lang="en-CA" i="1">
                                                                              <a:solidFill>
                                                                                <a:srgbClr val="00B05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𝑖𝑗</m:t>
                                                                          </m:r>
                                                                        </m:sub>
                                                                      </m:sSub>
                                                                    </m:num>
                                                                    <m:den>
                                                                      <m:sSub>
                                                                        <m:sSubPr>
                                                                          <m:ctrlPr>
                                                                            <a:rPr lang="en-CA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sSubPr>
                                                                        <m:e>
                                                                          <m:r>
                                                                            <a:rPr lang="en-CA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𝐴</m:t>
                                                                          </m:r>
                                                                        </m:e>
                                                                        <m:sub>
                                                                          <m:r>
                                                                            <a:rPr lang="en-CA" i="1"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𝑖</m:t>
                                                                          </m:r>
                                                                        </m:sub>
                                                                      </m:sSub>
                                                                    </m:den>
                                                                  </m:f>
                                                                </m:e>
                                                              </m:d>
                                                            </m:e>
                                                          </m:d>
                                                        </m:e>
                                                        <m:sup>
                                                          <m:r>
                                                            <a:rPr lang="en-CA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2</m:t>
                                                          </m:r>
                                                        </m:sup>
                                                      </m:sSup>
                                                    </m:e>
                                                  </m:nary>
                                                </m:e>
                                              </m:rad>
                                            </m:e>
                                          </m:d>
                                          <m:r>
                                            <a:rPr lang="en-CA" i="0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CA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  <m:r>
                                    <a:rPr lang="en-CA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6" y="3887520"/>
                <a:ext cx="9108374" cy="190763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056904" y="1018345"/>
            <a:ext cx="2873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output power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6904" y="3306386"/>
            <a:ext cx="3158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Farm capacity factor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514" y="6198908"/>
            <a:ext cx="735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Installed Power		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Rated Power</a:t>
            </a: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55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E32726"/>
      </a:accent1>
      <a:accent2>
        <a:srgbClr val="FFD200"/>
      </a:accent2>
      <a:accent3>
        <a:srgbClr val="FBB031"/>
      </a:accent3>
      <a:accent4>
        <a:srgbClr val="F47C00"/>
      </a:accent4>
      <a:accent5>
        <a:srgbClr val="AF2626"/>
      </a:accent5>
      <a:accent6>
        <a:srgbClr val="6D3321"/>
      </a:accent6>
      <a:hlink>
        <a:srgbClr val="E32726"/>
      </a:hlink>
      <a:folHlink>
        <a:srgbClr val="6633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25917</TotalTime>
  <Words>1520</Words>
  <Application>Microsoft Office PowerPoint</Application>
  <PresentationFormat>On-screen Show (4:3)</PresentationFormat>
  <Paragraphs>321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AdvGulliv-R</vt:lpstr>
      <vt:lpstr>Arial</vt:lpstr>
      <vt:lpstr>Calibri</vt:lpstr>
      <vt:lpstr>Cambria Math</vt:lpstr>
      <vt:lpstr>Courier New</vt:lpstr>
      <vt:lpstr>Times New Roman</vt:lpstr>
      <vt:lpstr>Wingdings</vt:lpstr>
      <vt:lpstr>Office Theme</vt:lpstr>
      <vt:lpstr>Wind Farm Layout Optimization Considering Commercial Turbine Selection and Hub Height Variation</vt:lpstr>
      <vt:lpstr>PowerPoint Presentation</vt:lpstr>
      <vt:lpstr>Presentation Outline</vt:lpstr>
      <vt:lpstr>1- WFLO, a background (1)</vt:lpstr>
      <vt:lpstr>1- WFLO, a background (2)</vt:lpstr>
      <vt:lpstr>2- Research Objectives</vt:lpstr>
      <vt:lpstr>3- Wake Modelling</vt:lpstr>
      <vt:lpstr>4- Commercial Turbines &amp; Coefficients</vt:lpstr>
      <vt:lpstr>5- Power Calculations</vt:lpstr>
      <vt:lpstr>6- Simple Cost Analysis (1)</vt:lpstr>
      <vt:lpstr>6- Simple Cost Analysis (2)</vt:lpstr>
      <vt:lpstr>7- Optimization</vt:lpstr>
      <vt:lpstr>8- Results and Discussion (1)</vt:lpstr>
      <vt:lpstr>8- Results and Discussion (2)</vt:lpstr>
      <vt:lpstr>8- Results and Discussion (3)</vt:lpstr>
      <vt:lpstr>8- Results and Discussion (4)</vt:lpstr>
      <vt:lpstr>8- Results and Discussion (5)</vt:lpstr>
      <vt:lpstr>8- Results and Discussion (6)</vt:lpstr>
      <vt:lpstr>8- Results and Discussion (7)</vt:lpstr>
      <vt:lpstr>9- Conclusions</vt:lpstr>
      <vt:lpstr>9- Conclusions</vt:lpstr>
      <vt:lpstr>10- Further Work</vt:lpstr>
      <vt:lpstr>REFERENCES</vt:lpstr>
      <vt:lpstr>ACKNOWEDGEMENTS</vt:lpstr>
      <vt:lpstr>QUESTIONS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Cressman</dc:creator>
  <cp:lastModifiedBy>Professor</cp:lastModifiedBy>
  <cp:revision>550</cp:revision>
  <dcterms:created xsi:type="dcterms:W3CDTF">2013-07-31T17:26:06Z</dcterms:created>
  <dcterms:modified xsi:type="dcterms:W3CDTF">2015-06-08T21:22:45Z</dcterms:modified>
</cp:coreProperties>
</file>