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2.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omments/comment3.xml" ContentType="application/vnd.openxmlformats-officedocument.presentationml.comments+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5143500" type="screen16x9"/>
  <p:notesSz cx="6858000" cy="9144000"/>
  <p:embeddedFontLst>
    <p:embeddedFont>
      <p:font typeface="Overpass" pitchFamily="2" charset="77"/>
      <p:regular r:id="rId37"/>
      <p:bold r:id="rId38"/>
      <p:italic r:id="rId39"/>
      <p:boldItalic r:id="rId40"/>
    </p:embeddedFont>
    <p:embeddedFont>
      <p:font typeface="Overpass Thin" pitchFamily="2" charset="77"/>
      <p:regular r:id="rId41"/>
      <p:bold r:id="rId42"/>
      <p:italic r:id="rId43"/>
      <p:boldItalic r:id="rId44"/>
    </p:embeddedFont>
    <p:embeddedFont>
      <p:font typeface="Roboto" panose="02000000000000000000" pitchFamily="2"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eater SWVA Digital Collective"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67534"/>
  </p:normalViewPr>
  <p:slideViewPr>
    <p:cSldViewPr snapToGrid="0">
      <p:cViewPr varScale="1">
        <p:scale>
          <a:sx n="111" d="100"/>
          <a:sy n="111" d="100"/>
        </p:scale>
        <p:origin x="2224" y="192"/>
      </p:cViewPr>
      <p:guideLst>
        <p:guide orient="horz" pos="1620"/>
        <p:guide pos="2880"/>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8.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7.fntdata"/><Relationship Id="rId48" Type="http://schemas.openxmlformats.org/officeDocument/2006/relationships/font" Target="fonts/font12.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49"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4-11-05T15:20:06.963" idx="1">
    <p:pos x="6000" y="0"/>
    <p:text>Copied from another presentation</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24-11-05T15:19:57.145" idx="2">
    <p:pos x="6000" y="0"/>
    <p:text>Copied from another presentation</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24-11-12T05:19:04.117" idx="3">
    <p:pos x="6000" y="0"/>
    <p:text>Don't go to the quiz! We only have 50 participants with the free account - I'll show you the preview on Wednesdayyyy</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menti.com/aln4z37kw2zo"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www.mentimeter.com/app/presentation/n/al3bf6ym28jx2tqtpezu7qxk2rxd2m5w/edit?question=d6itzj65njvv"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11d21c857d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11d21c857d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Since then, we’ve spent a lot of time simply building up the community and grounding ourselves in our new roles. Outreach has been a primary function – we have started a small website outlining the process and showing our governance documents and supporting documentation, the process, and showing off our partners. We also have a new logo (shoutout to my nerdiest friend who is actually a Richmond local). We’ve produced a first round of literature [brochure!] and have been getting into conference circuits to spread the word and get feedback.</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We’re beginning to broach into project management that is led more by the community than just VTUL. This is key for ongoing advocacy and keeping communication lines open and people accountable.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Funding, which we’ll get into more later, is an ongoing barrier, but we want to support travel and offer supplemental funding for partners, as well as boost our own reputation with quality handouts and website during our outreach efforts.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Finally, we also want to recruit more folks to the Advisory Board, largely to get people invested, but also to support broader subcommittees to meet more community needs.</a:t>
            </a:r>
            <a:endParaRPr dirty="0"/>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31217c454ff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31217c454ff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And just for fun, this was our original advisory board that mapped out the GSDC advisory board for our first in-person gathering in Floyd, VA. Ann-Margaret, our current chair, is missing from this event, but left to right, Sherri, Nathan, Wen, Mickey, myself, Jenny, Ralph, and David were all heavily involved and most are still involved in the Advisory Board.</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3135e1684d9_0_1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3135e1684d9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11d21c857d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311d21c857d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We spent a lot of time and energy producing our Mission, Vision, and Values, and we wanted to share the mission with you specifically.</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1217c454ff_0_1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31217c454ff_0_1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Here we can see the different roles and responsibilities of the moving parts that make GSDC work.</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main role of GSDC as a group is to get in touch with community partners and potential partners to explain the process and see if their project fit with the aligned scope. This means the advisory board members get to check out cool community projects and see if they would be a good fit for joining GSDC. Additionally, GSDC champions the community partners’ projects and shares them to our network.</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Virginia Tech’s roles and responsibilities include all the paperwork and documentation for the community partners' projects, digitization (if needed), helping with any metadata support, and finally the ingest process into VA Tech’s Digital Library platform.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community partners’ roles include filling out the basic intake proposal form which is 2 pages, providing all the metadata (the data about the stuff!), and if digitization is included, providing access to the collections.</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1217c454f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31217c454f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process all starts with GSDC’s outreach or a referral to us. We then determine if the project is within scope, if not we will refer elsewhere. But if the project is within the scope we will then set up a consultation with GSDC which includes the community partner agreement.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Virginia Tech steps in and goes through all the necessary paperwork including the 2-page proposal and the MOA to determine the next steps.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Then begins the next part of the process, curation of the materials as defined in the MOA paperwork which will include content transfer whether that be sending materials over to Tech for digitization or just the metadata content transfer to Tech for the ingest process.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Quality control is a key part of the GSDC strategy going through Virginia Tech University Library as well as the community partners themselves. If all looks great we then will publish the project on the Virginia Tech Digital Library Database.</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311d21c857d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311d21c857d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One question I’ve gotten before from other presentations is, why have a whole board when people can just contact the library directly? My answer, as many of you may familiar with, is that they don’t even know they can do that, and even if they do, they connect with the person they know rather than the person that can help.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GSDC allows for open collaboration because the values are set and we build trust from within the community rather than VT saying “oh just trust us.” Successful partners can confirm to new partners that the owning organization dictates how collections are organized, described, copyrighted, and generally displayed to the public. VTUL dictates how they’re formally cited in the bibliographic sense, and how they are displayed through our infrastructure.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This screenshot is from the Floyd County Historical Society collection on the VT Digital Library. I wanted to show that all of the metadata is provided by FCHS with the one exception of our internal identifier. We support some choices, like how to choose tags and subjects, choosing the rights statement URI, and how we structure dates, but none of the content is produced by VT. </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31217c454ff_0_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31217c454ff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strategy we are trying to embody is operationalizing equity. We want the content in our digital library to be of equal quality, but getting there requires a balance in equity. For example, if a community has some digitization equipment and all we need to do is advise on FADGI standards and do some QC, that’s where we want to meet them. Maybe they have no resources to create or manage metadata, we want to provide the resources to get minimal descriptive metadata. This will look differently for every community collaboration and the idea is to bring all of them to the same level.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31217c454ff_0_1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31217c454ff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That said, we don’t limit what types of collaboration either. We might have a “full package” collab where they bring us some stuff and want the works and we support everything from processing assistance, digitization, metadata development, ingest, and QC. Salem Fire Department is a good example of this. Another type might be to help the organization find external resources like a grant to perform in-house digitization and metadata development. In this case, with our favorite partners at Christiansburg Institute, we’ve been assisting in promoting their collection and we’re in the process of mapping metadata and correcting things in our pre-production site. The last example might be one where the items were digitized long ago by the owning organization and we just map metadata, transfer the items digitally for digital curation and ingest.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135e1684d9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135e1684d9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I hope we’ve made abundantly transparent, engagement is not just aspirational, but it is borderline compulsory. The way we achieve accurately described and community-oriented collections is through an active, ongoing dialogue WITH the community. This offers VTUL a chance to improve documentation through feedback, and offers partners resources for metadata bottlenecks and active participation in the QC and approval process. It also allows for equitable participation in the GSDC Advisory Board and community where we make decisions around collection scope and who we advocate for.</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311d21c857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311d21c857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31217c454ff_0_2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31217c454ff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One form of engagement I wanted to highlight is documentation, which I personally love so now you get to hear about it briefly too, because it’s so important BUT we don’t want it to be a heavy lift for partners. We require two formal pieces of project documentation. The first is a proposal form. It’s 2 pages max, sectioned out with written guidance (not shown in this screenshot) and is used for GSDC to confirm appropriate scope for a greater southwest virginia collection. It’s also used for VTUL to make decisions on resourcing, prioritization, and developing a Memorandum of Agreement, or MOA.</a:t>
            </a:r>
            <a:endParaRPr/>
          </a:p>
          <a:p>
            <a:pPr marL="0" lvl="0" indent="0" algn="l" rtl="0">
              <a:spcBef>
                <a:spcPts val="0"/>
              </a:spcBef>
              <a:spcAft>
                <a:spcPts val="0"/>
              </a:spcAft>
              <a:buNone/>
            </a:pPr>
            <a:endParaRPr/>
          </a:p>
          <a:p>
            <a:pPr marL="0" lvl="0" indent="0" algn="l" rtl="0">
              <a:spcBef>
                <a:spcPts val="0"/>
              </a:spcBef>
              <a:spcAft>
                <a:spcPts val="0"/>
              </a:spcAft>
              <a:buNone/>
            </a:pPr>
            <a:r>
              <a:rPr lang="en"/>
              <a:t>The MOA is much longer and full of legalese, but essentially it’s just a formal handshake that is not legally enforceable and designed to scope the work, give a timeline, any details on the transportation of material, terms of termination, contact info, etc. We have a resource that actually translates the legal crap into plain English, and notes what sections can be modified or struck with links to better explain bits of Library jargon.</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135e1684d9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135e1684d9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Lastly, the goal here is the get these collections into the digital hands of users and promote their organizations. We’ve touched on copyright and ownership quite a bit today, and I wanted to show another digital library metadata screenshot from the Town of Crewe Council Minutes. I’ll note that we’re working on additional UI/UX updates in the digital library so the optional written rights statements some partners want to provide are not currently visible, but they exist. Mainly I wanted to show the rights URI link from rightsstatement.org - this is In Copyright - Educational Use Permitted license, meaning the Town of Crewe copyrighted it, but has given it to VT who can [legally] have anything on the Digital Library for educational use. Should the partner not want something open/accessible, all they need to do is not give it to VT. Second, I wanted to show the unique, persistent identifier in the left screenshot there. Even if this item is removed, we will have a tombstone page to show that it was there and no other item will be assigned this permalink. These two things support the greater sharing and promotion of these collections long-term.</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312f280015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312f280015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12f2800152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312f280015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311d21c857d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11d21c857d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311d21c857d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311d21c857d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Even with all these challenges, creating GSDC has been a success and has created more opportunities than challenges. Over the past year and some change, GSDC has already seen success in our model.</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This model has allowed us to connect with people face-to-face to discuss their community partner </a:t>
            </a:r>
            <a:r>
              <a:rPr lang="en" dirty="0" err="1"/>
              <a:t>projets</a:t>
            </a:r>
            <a:r>
              <a:rPr lang="en" dirty="0"/>
              <a:t>. GSDC has connected not only </a:t>
            </a:r>
            <a:r>
              <a:rPr lang="en" dirty="0" err="1"/>
              <a:t>orgnaizations</a:t>
            </a:r>
            <a:r>
              <a:rPr lang="en" dirty="0"/>
              <a:t>, but people as well.</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This model has allowed increased discoverability of our community partners’ collections. As well as promotion to the GSDC network of the community partners’ collection and to spread the word about these awesome cultural heritage sites that may have never been seen by these audiences.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This model allows for smaller community organizations to advocate for themselves with the gentle support of a large academic institution as well as support from other community partners that may have similar challenges as them.</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This model also allows for transparency around the processes and the rights of the community partners. This allows trust to be built between the community partner and the large academic institution (VA Tech).</a:t>
            </a: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31217c454ff_0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31217c454ff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Of the 12 red dots (some are hard to see), 1 is Virginia Tech, and the other 11 either already have collections with us, are currently collaborating with us to prepare collections, and/or are engaged in the GSDC Advisory Board. The 3 folks in pink are ones we’ve reached out to and are considering projects.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This is a good time to highlight why we are the “Greater” SWVA Digital Collective – the Town of Crewe, for example, is beyond the formal margins for southwest Virginia, and we plan to extend reach into other areas and bordering states as we grow. We want to be as flexible as possible for partners that need the resources and community we have.</a:t>
            </a: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31217c454ff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31217c454ff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300" dirty="0">
                <a:solidFill>
                  <a:schemeClr val="dk1"/>
                </a:solidFill>
                <a:latin typeface="Times New Roman"/>
                <a:ea typeface="Times New Roman"/>
                <a:cs typeface="Times New Roman"/>
                <a:sym typeface="Times New Roman"/>
              </a:rPr>
              <a:t>I can personally attest to the power of joining GSDC and the great success we at Christiansburg Institute, Inc have seen since our involvement. For those that remember all the way back to the first presentation of the day where I discussed our digital humanities project, the Christiansburg Institute Digital Archive, we partnered with Virginia Tech Library to accomplish this project. </a:t>
            </a:r>
            <a:endParaRPr sz="13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13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r>
              <a:rPr lang="en" sz="1300" dirty="0">
                <a:solidFill>
                  <a:schemeClr val="dk1"/>
                </a:solidFill>
                <a:latin typeface="Times New Roman"/>
                <a:ea typeface="Times New Roman"/>
                <a:cs typeface="Times New Roman"/>
                <a:sym typeface="Times New Roman"/>
              </a:rPr>
              <a:t>We did all the digitization work on-site at our museum and archives in Christiansburg, VA and I completed all the metadata work, after Alex came and took a copy of all the digital files and metadata to put on deck for ingest into the Southwest Virginia Digital Archive run through Virginia Tech Library. I believe we are slated so you all will be able to see the Christiansburg Institute Digital Archive on their digital platform soon!</a:t>
            </a:r>
            <a:endParaRPr sz="13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13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r>
              <a:rPr lang="en" sz="1300" dirty="0">
                <a:solidFill>
                  <a:schemeClr val="dk1"/>
                </a:solidFill>
                <a:latin typeface="Times New Roman"/>
                <a:ea typeface="Times New Roman"/>
                <a:cs typeface="Times New Roman"/>
                <a:sym typeface="Times New Roman"/>
              </a:rPr>
              <a:t>In the meantime, you can check out our full digital archive on </a:t>
            </a:r>
            <a:r>
              <a:rPr lang="en" sz="1300" dirty="0" err="1">
                <a:solidFill>
                  <a:schemeClr val="dk1"/>
                </a:solidFill>
                <a:latin typeface="Times New Roman"/>
                <a:ea typeface="Times New Roman"/>
                <a:cs typeface="Times New Roman"/>
                <a:sym typeface="Times New Roman"/>
              </a:rPr>
              <a:t>CatalogIt</a:t>
            </a:r>
            <a:r>
              <a:rPr lang="en" sz="1300" dirty="0">
                <a:solidFill>
                  <a:schemeClr val="dk1"/>
                </a:solidFill>
                <a:latin typeface="Times New Roman"/>
                <a:ea typeface="Times New Roman"/>
                <a:cs typeface="Times New Roman"/>
                <a:sym typeface="Times New Roman"/>
              </a:rPr>
              <a:t> Hub!</a:t>
            </a:r>
            <a:endParaRPr sz="13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13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1300" dirty="0">
                <a:solidFill>
                  <a:schemeClr val="dk1"/>
                </a:solidFill>
                <a:latin typeface="Times New Roman"/>
                <a:ea typeface="Times New Roman"/>
                <a:cs typeface="Times New Roman"/>
                <a:sym typeface="Times New Roman"/>
              </a:rPr>
              <a:t>Being involved with GSDC has been a great experience for our organization. We have been able to network with the other community members apart of GSDC, spark new ideas, and learn about other cool collections that sometimes even connect with ours!</a:t>
            </a: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31217c454ff_0_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9" name="Google Shape;379;g31217c454ff_0_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VTUL is the host institution and we’ve had a wild ride so far. Right now, in terms of resourcing, we have 3 FTE faculty members dedicating 1-5 hours per month directly with GSDC and project management, plus a department of 3 developers, 2 digitization managers, and an army of students dedicated to overall collection management.</a:t>
            </a:r>
            <a:endParaRPr/>
          </a:p>
          <a:p>
            <a:pPr marL="0" lvl="0" indent="0" algn="l" rtl="0">
              <a:spcBef>
                <a:spcPts val="0"/>
              </a:spcBef>
              <a:spcAft>
                <a:spcPts val="0"/>
              </a:spcAft>
              <a:buNone/>
            </a:pPr>
            <a:endParaRPr/>
          </a:p>
          <a:p>
            <a:pPr marL="0" lvl="0" indent="0" algn="l" rtl="0">
              <a:spcBef>
                <a:spcPts val="0"/>
              </a:spcBef>
              <a:spcAft>
                <a:spcPts val="0"/>
              </a:spcAft>
              <a:buNone/>
            </a:pPr>
            <a:r>
              <a:rPr lang="en"/>
              <a:t>Buy-in is a question I’ve been asked before as well, and to be honest, it’s mixed. Community collections both compete with AND complement our Special Collections and University Archives, and they add to competition in the queue for digitization and ingest prioritization.</a:t>
            </a:r>
            <a:endParaRPr/>
          </a:p>
          <a:p>
            <a:pPr marL="0" lvl="0" indent="0" algn="l" rtl="0">
              <a:spcBef>
                <a:spcPts val="0"/>
              </a:spcBef>
              <a:spcAft>
                <a:spcPts val="0"/>
              </a:spcAft>
              <a:buNone/>
            </a:pPr>
            <a:endParaRPr/>
          </a:p>
          <a:p>
            <a:pPr marL="0" lvl="0" indent="0" algn="l" rtl="0">
              <a:spcBef>
                <a:spcPts val="0"/>
              </a:spcBef>
              <a:spcAft>
                <a:spcPts val="0"/>
              </a:spcAft>
              <a:buNone/>
            </a:pPr>
            <a:r>
              <a:rPr lang="en"/>
              <a:t>Education and training is something we’re working on but it’s been slow - Wen Ng, our Digital Collection Librarian, created a thorough and informative Metadata Application Profile; we’ve created submission information package specifications to show how collections should be organized and what partners need to include and what is optional; and we of course work a lot with GSDC.</a:t>
            </a:r>
            <a:endParaRPr/>
          </a:p>
          <a:p>
            <a:pPr marL="0" lvl="0" indent="0" algn="l" rtl="0">
              <a:spcBef>
                <a:spcPts val="0"/>
              </a:spcBef>
              <a:spcAft>
                <a:spcPts val="0"/>
              </a:spcAft>
              <a:buNone/>
            </a:pPr>
            <a:endParaRPr/>
          </a:p>
          <a:p>
            <a:pPr marL="0" lvl="0" indent="0" algn="l" rtl="0">
              <a:spcBef>
                <a:spcPts val="0"/>
              </a:spcBef>
              <a:spcAft>
                <a:spcPts val="0"/>
              </a:spcAft>
              <a:buNone/>
            </a:pPr>
            <a:r>
              <a:rPr lang="en"/>
              <a:t>Project management is where we’re very strong, we have really developed our Digital Libraries and Preservation department to increase developers on the team, purchase updated equipment, support student work, and smooth out all of the processes to lower the barrier to entry.</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3135e1684d9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3135e1684d9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is a screenshot of the first collections page of the Virginia Tech Digital Library. Right now I’m very pleased to say that our developers have ingest 5 community collections successfully and have 2 more being migrated from a previous instance; we have 2 more on deck and in processing; and GSDC has 3 more partners contacted or in the planning stages.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1217c454ff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31217c454ff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presentation is largely contextualized by our geographical location in Southwest Virginia, nestled in the New River Valley and the Appalachians in Montgomery County which is the little red dot on the top map. This southwest section of Virginia has a long history at odds with itself - there’s a history of coal and mining, and in contrast, in environmental activism; a rich history of Black Appalachia and educational institutions, and also played a large part in the Civil War; plus dozens of local museums, public libraries, historical societies, and non-profits, and therefore, a vibrant and unique history that is largely buried in small, physical archives.</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312f2800152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312f2800152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31217c454ff_0_2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 name="Google Shape;402;g31217c454ff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3135e1684d9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3135e1684d9_0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https://www.menti.com/aln4z37kw2zo</a:t>
            </a:r>
            <a:endParaRPr/>
          </a:p>
          <a:p>
            <a:pPr marL="0" lvl="0" indent="0" algn="l" rtl="0">
              <a:spcBef>
                <a:spcPts val="0"/>
              </a:spcBef>
              <a:spcAft>
                <a:spcPts val="0"/>
              </a:spcAft>
              <a:buNone/>
            </a:pPr>
            <a:endParaRPr/>
          </a:p>
          <a:p>
            <a:pPr marL="0" lvl="0" indent="0" algn="l" rtl="0">
              <a:spcBef>
                <a:spcPts val="0"/>
              </a:spcBef>
              <a:spcAft>
                <a:spcPts val="0"/>
              </a:spcAft>
              <a:buNone/>
            </a:pPr>
            <a:r>
              <a:rPr lang="en" u="sng">
                <a:solidFill>
                  <a:schemeClr val="hlink"/>
                </a:solidFill>
                <a:hlinkClick r:id="rId4"/>
              </a:rPr>
              <a:t>https://www.mentimeter.com/app/presentation/n/al3bf6ym28jx2tqtpezu7qxk2rxd2m5w/edit?question=d6itzj65njvv</a:t>
            </a:r>
            <a:r>
              <a:rPr lang="en"/>
              <a:t>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31217c454ff_0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31217c454ff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we wrap up, we want to thank several folks. </a:t>
            </a:r>
            <a:endParaRPr/>
          </a:p>
          <a:p>
            <a:pPr marL="0" lvl="0" indent="0" algn="l" rtl="0">
              <a:spcBef>
                <a:spcPts val="0"/>
              </a:spcBef>
              <a:spcAft>
                <a:spcPts val="0"/>
              </a:spcAft>
              <a:buNone/>
            </a:pPr>
            <a:endParaRPr/>
          </a:p>
          <a:p>
            <a:pPr marL="0" lvl="0" indent="0" algn="l" rtl="0">
              <a:spcBef>
                <a:spcPts val="0"/>
              </a:spcBef>
              <a:spcAft>
                <a:spcPts val="0"/>
              </a:spcAft>
              <a:buNone/>
            </a:pPr>
            <a:r>
              <a:rPr lang="en"/>
              <a:t>Ann-Margeret, Mickey, Jenny, Sherri, David, Wen, and Anthony are our fellow GSDC Advisory Board members and have been in this for the long haul, but no one as long as Nathan Hall, our original fearless leader who started the seeds of this program 8 years ago; Ralph Lutts, a highly-regarded community consultant; Katherine Skinner, a community-building consultant; friends of the GSDC Rob and Scott for their free labor in helping with outreach; and I think I’m obligated to thank IMLS for funding the first big stage of this initiative.</a:t>
            </a:r>
            <a:endParaRPr/>
          </a:p>
          <a:p>
            <a:pPr marL="0" lvl="0" indent="0" algn="l" rtl="0">
              <a:spcBef>
                <a:spcPts val="0"/>
              </a:spcBef>
              <a:spcAft>
                <a:spcPts val="0"/>
              </a:spcAft>
              <a:buNone/>
            </a:pPr>
            <a:endParaRPr/>
          </a:p>
          <a:p>
            <a:pPr marL="0" lvl="0" indent="0" algn="l" rtl="0">
              <a:spcBef>
                <a:spcPts val="0"/>
              </a:spcBef>
              <a:spcAft>
                <a:spcPts val="0"/>
              </a:spcAft>
              <a:buNone/>
            </a:pPr>
            <a:r>
              <a:rPr lang="en"/>
              <a:t>And a big thank you to the DAIC Conference Planning Committee for giving us the opportunity to speak today.</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311d21c857d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311d21c857d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Thank you so much for being here and engaging, we appreciate it. Feel free to reach out to use directly or to the GSDC Advisory Board, to check out our budding website, and the Virginia Tech Digital Library! </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11d21c857d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11d21c857d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So what is the problem we are trying to solve? Well, there is a gap between well-resourced libraries with robust digital infrastructure and smaller community organizations, many of which produce analog and digital media across multiple platforms but often without a preservation strategy.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311d21c857d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311d21c857d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Our solution? The Greater Southwest Virginia Digital Collective or GSDC for short since our name is definitely a mouthful!</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GSDC is essentially an advisory board composed of community members and Virginia Tech University </a:t>
            </a:r>
            <a:r>
              <a:rPr lang="en" dirty="0" err="1"/>
              <a:t>Libary</a:t>
            </a:r>
            <a:r>
              <a:rPr lang="en" dirty="0"/>
              <a:t>. Some community members include the Calfee Community Center, The Floyd County Historical Society, the Montgomery-Floyd Regional Library system, and the organization I am part of, Christiansburg Institute, inc.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GSDC’s goal is to build relationships with the cultural heritage communities from within the community and offer free resources to curate their collections digitally.</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3135e1684d9_0_1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3135e1684d9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11d21c857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11d21c857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 wanted to walk through the process we took to build this community advisory board from the perspective of the larger institution. Prior to either of us even being in Virginia, my previous supervisor was highly invested in our community culture, particularly non-profits, historical societies, and museums. He started building relationships with folks from various cultural heritage organizations in 2016 to gauge interest in community collaborations. We received an IMLS Community Catalyst grant in 2019 where the primary focus was a series of 4 forums that brought together stakeholders in cultural heritage organizations, individual collectors, VT Libraries, and the university.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final call to action from participants was to form an advisory group that would define and establish a community advisory board in collaboration with VTUL that centered on trust, accountability, and aligned values in order to better preserve and make accessible the region’s cultural collections.</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135e1684d9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3135e1684d9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Just to give a very brief sense of some of the values we identified in the grant forums, these three were plucked from our grant presentation a few years ago. Links to that presentation and the entire set of anonymized transcripts from those forums are linked here.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These three highlight values we’ve brought into the GSDC.</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Protection of the organization is a primary motivator – there must be mutual understanding and protection of mutual liability, copyright, access, and ownership, as well as consideration of PII and physically fragile collections. Another thread that’s especially relevant is resilience from political and economic shifts - resources come and go as they please, and getting this content into a safe place is key.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Access is usually the number one priority for the organizations we work with, and not just end-user access, but access to the backend infrastructure, access to resources, and access to preservation services.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Finally, longevity, which is our area of expertise as digital preservationists and archivists, is the ongoing maintenance, stewardship, and protection of the collections that are most important to the greater community.</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11d21c857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311d21c857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Once the forum concluded, we had several volunteers and we spent almost a year in regular meetings designing the advisory board. Using the last chunk of grant funding, we hired Katherine Skinner (formerly of Educopia Institute and currently at Invest in Open Infrastructure) as a consultant in developing governance documentation. This group consisted of 5 community members, 3 VTUL members, and 1-2 consultants. The deliverables were a set of Bylaws, Mission, Vision, and Values statements, and our name. We also successfully elected the first advisory board members in summer of 2023, including a Chair, Treasurer, and Secretary, as well as 3 members-at-large and 2 VT liaisons.</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Font typeface="Overpass"/>
              <a:buNone/>
              <a:defRPr sz="5200">
                <a:latin typeface="Overpass"/>
                <a:ea typeface="Overpass"/>
                <a:cs typeface="Overpass"/>
                <a:sym typeface="Overpass"/>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3" name="Google Shape;13;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Font typeface="Overpass"/>
              <a:buNone/>
              <a:defRPr sz="2800">
                <a:latin typeface="Overpass"/>
                <a:ea typeface="Overpass"/>
                <a:cs typeface="Overpass"/>
                <a:sym typeface="Overpass"/>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atin typeface="Overpass"/>
                <a:ea typeface="Overpass"/>
                <a:cs typeface="Overpass"/>
                <a:sym typeface="Overpass"/>
              </a:defRPr>
            </a:lvl1pPr>
            <a:lvl2pPr lvl="1">
              <a:buNone/>
              <a:defRPr>
                <a:latin typeface="Overpass"/>
                <a:ea typeface="Overpass"/>
                <a:cs typeface="Overpass"/>
                <a:sym typeface="Overpass"/>
              </a:defRPr>
            </a:lvl2pPr>
            <a:lvl3pPr lvl="2">
              <a:buNone/>
              <a:defRPr>
                <a:latin typeface="Overpass"/>
                <a:ea typeface="Overpass"/>
                <a:cs typeface="Overpass"/>
                <a:sym typeface="Overpass"/>
              </a:defRPr>
            </a:lvl3pPr>
            <a:lvl4pPr lvl="3">
              <a:buNone/>
              <a:defRPr>
                <a:latin typeface="Overpass"/>
                <a:ea typeface="Overpass"/>
                <a:cs typeface="Overpass"/>
                <a:sym typeface="Overpass"/>
              </a:defRPr>
            </a:lvl4pPr>
            <a:lvl5pPr lvl="4">
              <a:buNone/>
              <a:defRPr>
                <a:latin typeface="Overpass"/>
                <a:ea typeface="Overpass"/>
                <a:cs typeface="Overpass"/>
                <a:sym typeface="Overpass"/>
              </a:defRPr>
            </a:lvl5pPr>
            <a:lvl6pPr lvl="5">
              <a:buNone/>
              <a:defRPr>
                <a:latin typeface="Overpass"/>
                <a:ea typeface="Overpass"/>
                <a:cs typeface="Overpass"/>
                <a:sym typeface="Overpass"/>
              </a:defRPr>
            </a:lvl6pPr>
            <a:lvl7pPr lvl="6">
              <a:buNone/>
              <a:defRPr>
                <a:latin typeface="Overpass"/>
                <a:ea typeface="Overpass"/>
                <a:cs typeface="Overpass"/>
                <a:sym typeface="Overpass"/>
              </a:defRPr>
            </a:lvl7pPr>
            <a:lvl8pPr lvl="7">
              <a:buNone/>
              <a:defRPr>
                <a:latin typeface="Overpass"/>
                <a:ea typeface="Overpass"/>
                <a:cs typeface="Overpass"/>
                <a:sym typeface="Overpass"/>
              </a:defRPr>
            </a:lvl8pPr>
            <a:lvl9pPr lvl="8">
              <a:buNone/>
              <a:defRPr>
                <a:latin typeface="Overpass"/>
                <a:ea typeface="Overpass"/>
                <a:cs typeface="Overpass"/>
                <a:sym typeface="Overpass"/>
              </a:defRPr>
            </a:lvl9pPr>
          </a:lstStyle>
          <a:p>
            <a:pPr marL="0" lvl="0" indent="0" algn="r" rtl="0">
              <a:spcBef>
                <a:spcPts val="0"/>
              </a:spcBef>
              <a:spcAft>
                <a:spcPts val="0"/>
              </a:spcAft>
              <a:buNone/>
            </a:pPr>
            <a:fld id="{00000000-1234-1234-1234-123412341234}" type="slidenum">
              <a:rPr lang="en"/>
              <a:t>‹#›</a:t>
            </a:fld>
            <a:endParaRPr/>
          </a:p>
        </p:txBody>
      </p:sp>
      <p:pic>
        <p:nvPicPr>
          <p:cNvPr id="15" name="Google Shape;15;p2"/>
          <p:cNvPicPr preferRelativeResize="0"/>
          <p:nvPr/>
        </p:nvPicPr>
        <p:blipFill>
          <a:blip r:embed="rId2">
            <a:alphaModFix/>
          </a:blip>
          <a:stretch>
            <a:fillRect/>
          </a:stretch>
        </p:blipFill>
        <p:spPr>
          <a:xfrm>
            <a:off x="145126" y="4100825"/>
            <a:ext cx="1297225" cy="956000"/>
          </a:xfrm>
          <a:prstGeom prst="rect">
            <a:avLst/>
          </a:prstGeom>
          <a:noFill/>
          <a:ln>
            <a:noFill/>
          </a:ln>
        </p:spPr>
      </p:pic>
      <p:sp>
        <p:nvSpPr>
          <p:cNvPr id="16" name="Google Shape;16;p2"/>
          <p:cNvSpPr txBox="1"/>
          <p:nvPr/>
        </p:nvSpPr>
        <p:spPr>
          <a:xfrm>
            <a:off x="3882600" y="4762525"/>
            <a:ext cx="1378800" cy="294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verpass Thin"/>
                <a:ea typeface="Overpass Thin"/>
                <a:cs typeface="Overpass Thin"/>
                <a:sym typeface="Overpass Thin"/>
              </a:rPr>
              <a:t>DAIC 2024</a:t>
            </a:r>
            <a:endParaRPr sz="1200">
              <a:solidFill>
                <a:schemeClr val="dk2"/>
              </a:solidFill>
              <a:latin typeface="Overpass Thin"/>
              <a:ea typeface="Overpass Thin"/>
              <a:cs typeface="Overpass Thin"/>
              <a:sym typeface="Overpass Thi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0" name="Google Shape;50;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1" name="Google Shape;51;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Font typeface="Overpass"/>
              <a:buNone/>
              <a:defRPr sz="3600">
                <a:latin typeface="Overpass"/>
                <a:ea typeface="Overpass"/>
                <a:cs typeface="Overpass"/>
                <a:sym typeface="Overpass"/>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Font typeface="Overpass"/>
              <a:buNone/>
              <a:defRPr>
                <a:latin typeface="Overpass"/>
                <a:ea typeface="Overpass"/>
                <a:cs typeface="Overpass"/>
                <a:sym typeface="Overpass"/>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6" name="Google Shape;26;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1" name="Google Shape;3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8" name="Google Shape;38;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125"/>
            <a:ext cx="4572000" cy="514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4" name="Google Shape;44;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7" name="Google Shape;47;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Overpass"/>
              <a:buNone/>
              <a:defRPr sz="2800">
                <a:solidFill>
                  <a:schemeClr val="dk1"/>
                </a:solidFill>
                <a:latin typeface="Overpass"/>
                <a:ea typeface="Overpass"/>
                <a:cs typeface="Overpass"/>
                <a:sym typeface="Overpas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3">
            <a:alphaModFix/>
          </a:blip>
          <a:stretch>
            <a:fillRect/>
          </a:stretch>
        </p:blipFill>
        <p:spPr>
          <a:xfrm>
            <a:off x="145126" y="4100825"/>
            <a:ext cx="1297225" cy="956000"/>
          </a:xfrm>
          <a:prstGeom prst="rect">
            <a:avLst/>
          </a:prstGeom>
          <a:noFill/>
          <a:ln>
            <a:noFill/>
          </a:ln>
        </p:spPr>
      </p:pic>
      <p:sp>
        <p:nvSpPr>
          <p:cNvPr id="10" name="Google Shape;10;p1"/>
          <p:cNvSpPr txBox="1"/>
          <p:nvPr/>
        </p:nvSpPr>
        <p:spPr>
          <a:xfrm>
            <a:off x="3882600" y="4762525"/>
            <a:ext cx="1378800" cy="294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verpass Thin"/>
                <a:ea typeface="Overpass Thin"/>
                <a:cs typeface="Overpass Thin"/>
                <a:sym typeface="Overpass Thin"/>
              </a:rPr>
              <a:t>DAIC 2024</a:t>
            </a:r>
            <a:endParaRPr sz="1200">
              <a:solidFill>
                <a:schemeClr val="dk2"/>
              </a:solidFill>
              <a:latin typeface="Overpass Thin"/>
              <a:ea typeface="Overpass Thin"/>
              <a:cs typeface="Overpass Thin"/>
              <a:sym typeface="Overpass Thin"/>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20.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comments" Target="../comments/comment1.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comments" Target="../comments/comment3.xml"/><Relationship Id="rId4" Type="http://schemas.openxmlformats.org/officeDocument/2006/relationships/hyperlink" Target="http://www.menti.com"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mailto:alexk93@vt.edu" TargetMode="External"/><Relationship Id="rId2" Type="http://schemas.openxmlformats.org/officeDocument/2006/relationships/notesSlide" Target="../notesSlides/notesSlide34.xml"/><Relationship Id="rId1" Type="http://schemas.openxmlformats.org/officeDocument/2006/relationships/slideLayout" Target="../slideLayouts/slideLayout8.xml"/><Relationship Id="rId6" Type="http://schemas.openxmlformats.org/officeDocument/2006/relationships/hyperlink" Target="mailto:greaterswvadigitalcollective@gmail.com" TargetMode="External"/><Relationship Id="rId5" Type="http://schemas.openxmlformats.org/officeDocument/2006/relationships/hyperlink" Target="http://www.gswvadc.org" TargetMode="External"/><Relationship Id="rId4" Type="http://schemas.openxmlformats.org/officeDocument/2006/relationships/hyperlink" Target="mailto:archivist@christiansburginstitute.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imls.gov/grants/awarded/lg-15-19-0137-19"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hdl.handle.net/10919/112782"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hyperlink" Target="http://hdl.handle.net/10919/111080"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3"/>
          <p:cNvSpPr txBox="1">
            <a:spLocks noGrp="1"/>
          </p:cNvSpPr>
          <p:nvPr>
            <p:ph type="ctrTitle"/>
          </p:nvPr>
        </p:nvSpPr>
        <p:spPr>
          <a:xfrm>
            <a:off x="311708" y="1058438"/>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t>Community-Owned-</a:t>
            </a:r>
            <a:endParaRPr/>
          </a:p>
          <a:p>
            <a:pPr marL="0" lvl="0" indent="0" algn="ctr" rtl="0">
              <a:spcBef>
                <a:spcPts val="0"/>
              </a:spcBef>
              <a:spcAft>
                <a:spcPts val="0"/>
              </a:spcAft>
              <a:buNone/>
            </a:pPr>
            <a:r>
              <a:rPr lang="en"/>
              <a:t>and-Operated</a:t>
            </a:r>
            <a:endParaRPr/>
          </a:p>
          <a:p>
            <a:pPr marL="0" lvl="0" indent="0" algn="ctr" rtl="0">
              <a:spcBef>
                <a:spcPts val="0"/>
              </a:spcBef>
              <a:spcAft>
                <a:spcPts val="0"/>
              </a:spcAft>
              <a:buNone/>
            </a:pPr>
            <a:r>
              <a:rPr lang="en" sz="3300"/>
              <a:t>Amplifying Cultural Heritage through Inter-Institutional Collaboration</a:t>
            </a:r>
            <a:endParaRPr sz="3300"/>
          </a:p>
        </p:txBody>
      </p:sp>
      <p:sp>
        <p:nvSpPr>
          <p:cNvPr id="59" name="Google Shape;59;p13"/>
          <p:cNvSpPr txBox="1">
            <a:spLocks noGrp="1"/>
          </p:cNvSpPr>
          <p:nvPr>
            <p:ph type="subTitle" idx="1"/>
          </p:nvPr>
        </p:nvSpPr>
        <p:spPr>
          <a:xfrm>
            <a:off x="311700" y="3292463"/>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1800" b="1"/>
              <a:t>Alex Kinnaman</a:t>
            </a:r>
            <a:r>
              <a:rPr lang="en" sz="1800"/>
              <a:t>, Virginia Tech University Libraries</a:t>
            </a:r>
            <a:endParaRPr sz="1800"/>
          </a:p>
          <a:p>
            <a:pPr marL="0" lvl="0" indent="0" algn="ctr" rtl="0">
              <a:spcBef>
                <a:spcPts val="0"/>
              </a:spcBef>
              <a:spcAft>
                <a:spcPts val="0"/>
              </a:spcAft>
              <a:buNone/>
            </a:pPr>
            <a:r>
              <a:rPr lang="en" sz="1800" b="1"/>
              <a:t>Ashley Palazzo</a:t>
            </a:r>
            <a:r>
              <a:rPr lang="en" sz="1800"/>
              <a:t>, Christiansburg Institute, Inc</a:t>
            </a:r>
            <a:endParaRPr sz="1800"/>
          </a:p>
        </p:txBody>
      </p:sp>
      <p:sp>
        <p:nvSpPr>
          <p:cNvPr id="60" name="Google Shape;60;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a:t>
            </a:fld>
            <a:endParaRPr/>
          </a:p>
        </p:txBody>
      </p:sp>
      <p:cxnSp>
        <p:nvCxnSpPr>
          <p:cNvPr id="61" name="Google Shape;61;p13"/>
          <p:cNvCxnSpPr/>
          <p:nvPr/>
        </p:nvCxnSpPr>
        <p:spPr>
          <a:xfrm rot="10800000" flipH="1">
            <a:off x="3303775" y="3213138"/>
            <a:ext cx="2485200" cy="96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en"/>
              <a:t>How to Build a Community Advisory Board: Part III</a:t>
            </a:r>
            <a:endParaRPr/>
          </a:p>
        </p:txBody>
      </p:sp>
      <p:sp>
        <p:nvSpPr>
          <p:cNvPr id="154" name="Google Shape;154;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Build the community [</a:t>
            </a:r>
            <a:r>
              <a:rPr lang="en" i="1"/>
              <a:t>in progress!]</a:t>
            </a:r>
            <a:endParaRPr i="1"/>
          </a:p>
          <a:p>
            <a:pPr marL="457200" lvl="0" indent="-342900" algn="l" rtl="0">
              <a:spcBef>
                <a:spcPts val="1200"/>
              </a:spcBef>
              <a:spcAft>
                <a:spcPts val="0"/>
              </a:spcAft>
              <a:buSzPts val="1800"/>
              <a:buChar char="●"/>
            </a:pPr>
            <a:r>
              <a:rPr lang="en"/>
              <a:t>Outreach</a:t>
            </a:r>
            <a:endParaRPr/>
          </a:p>
          <a:p>
            <a:pPr marL="914400" lvl="1" indent="-317500" algn="l" rtl="0">
              <a:spcBef>
                <a:spcPts val="0"/>
              </a:spcBef>
              <a:spcAft>
                <a:spcPts val="0"/>
              </a:spcAft>
              <a:buSzPts val="1400"/>
              <a:buChar char="○"/>
            </a:pPr>
            <a:r>
              <a:rPr lang="en"/>
              <a:t>Conferencing, web presence, connecting with known partners</a:t>
            </a:r>
            <a:endParaRPr/>
          </a:p>
          <a:p>
            <a:pPr marL="457200" lvl="0" indent="-342900" algn="l" rtl="0">
              <a:spcBef>
                <a:spcPts val="0"/>
              </a:spcBef>
              <a:spcAft>
                <a:spcPts val="0"/>
              </a:spcAft>
              <a:buSzPts val="1800"/>
              <a:buChar char="●"/>
            </a:pPr>
            <a:r>
              <a:rPr lang="en"/>
              <a:t>Project management</a:t>
            </a:r>
            <a:endParaRPr/>
          </a:p>
          <a:p>
            <a:pPr marL="914400" lvl="1" indent="-317500" algn="l" rtl="0">
              <a:spcBef>
                <a:spcPts val="0"/>
              </a:spcBef>
              <a:spcAft>
                <a:spcPts val="0"/>
              </a:spcAft>
              <a:buSzPts val="1400"/>
              <a:buChar char="○"/>
            </a:pPr>
            <a:r>
              <a:rPr lang="en"/>
              <a:t>Championing projects with VTUL</a:t>
            </a:r>
            <a:endParaRPr/>
          </a:p>
          <a:p>
            <a:pPr marL="457200" lvl="0" indent="-342900" algn="l" rtl="0">
              <a:spcBef>
                <a:spcPts val="0"/>
              </a:spcBef>
              <a:spcAft>
                <a:spcPts val="0"/>
              </a:spcAft>
              <a:buSzPts val="1800"/>
              <a:buChar char="●"/>
            </a:pPr>
            <a:r>
              <a:rPr lang="en"/>
              <a:t>Funding</a:t>
            </a:r>
            <a:endParaRPr/>
          </a:p>
          <a:p>
            <a:pPr marL="914400" lvl="1" indent="-317500" algn="l" rtl="0">
              <a:spcBef>
                <a:spcPts val="0"/>
              </a:spcBef>
              <a:spcAft>
                <a:spcPts val="0"/>
              </a:spcAft>
              <a:buSzPts val="1400"/>
              <a:buChar char="○"/>
            </a:pPr>
            <a:r>
              <a:rPr lang="en"/>
              <a:t>Supporting travel, supporting in-house work, quality handouts, better website</a:t>
            </a:r>
            <a:endParaRPr/>
          </a:p>
          <a:p>
            <a:pPr marL="457200" lvl="0" indent="-342900" algn="l" rtl="0">
              <a:spcBef>
                <a:spcPts val="0"/>
              </a:spcBef>
              <a:spcAft>
                <a:spcPts val="0"/>
              </a:spcAft>
              <a:buSzPts val="1800"/>
              <a:buChar char="●"/>
            </a:pPr>
            <a:r>
              <a:rPr lang="en"/>
              <a:t>Recruitment to Advisory Board</a:t>
            </a:r>
            <a:endParaRPr/>
          </a:p>
          <a:p>
            <a:pPr marL="914400" lvl="1" indent="-317500" algn="l" rtl="0">
              <a:spcBef>
                <a:spcPts val="0"/>
              </a:spcBef>
              <a:spcAft>
                <a:spcPts val="0"/>
              </a:spcAft>
              <a:buSzPts val="1400"/>
              <a:buChar char="○"/>
            </a:pPr>
            <a:r>
              <a:rPr lang="en"/>
              <a:t>Sub-committees</a:t>
            </a:r>
            <a:endParaRPr/>
          </a:p>
        </p:txBody>
      </p:sp>
      <p:sp>
        <p:nvSpPr>
          <p:cNvPr id="155" name="Google Shape;15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3"/>
          <p:cNvSpPr txBox="1">
            <a:spLocks noGrp="1"/>
          </p:cNvSpPr>
          <p:nvPr>
            <p:ph type="title"/>
          </p:nvPr>
        </p:nvSpPr>
        <p:spPr>
          <a:xfrm>
            <a:off x="99925" y="1710600"/>
            <a:ext cx="1757100" cy="1722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OG Advisory Planning Committee</a:t>
            </a:r>
            <a:endParaRPr/>
          </a:p>
        </p:txBody>
      </p:sp>
      <p:sp>
        <p:nvSpPr>
          <p:cNvPr id="161" name="Google Shape;161;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11</a:t>
            </a:fld>
            <a:endParaRPr/>
          </a:p>
        </p:txBody>
      </p:sp>
      <p:pic>
        <p:nvPicPr>
          <p:cNvPr id="162" name="Google Shape;162;p23"/>
          <p:cNvPicPr preferRelativeResize="0"/>
          <p:nvPr/>
        </p:nvPicPr>
        <p:blipFill>
          <a:blip r:embed="rId3">
            <a:alphaModFix/>
          </a:blip>
          <a:stretch>
            <a:fillRect/>
          </a:stretch>
        </p:blipFill>
        <p:spPr>
          <a:xfrm>
            <a:off x="1857025" y="576238"/>
            <a:ext cx="7286973" cy="399102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4"/>
          <p:cNvSpPr txBox="1">
            <a:spLocks noGrp="1"/>
          </p:cNvSpPr>
          <p:nvPr>
            <p:ph type="title"/>
          </p:nvPr>
        </p:nvSpPr>
        <p:spPr>
          <a:xfrm>
            <a:off x="311700" y="2150850"/>
            <a:ext cx="8520600" cy="841800"/>
          </a:xfrm>
          <a:prstGeom prst="rect">
            <a:avLst/>
          </a:prstGeom>
          <a:solidFill>
            <a:srgbClr val="AED2DA"/>
          </a:solidFill>
          <a:effectLst>
            <a:outerShdw blurRad="57150" dist="19050" dir="5400000" algn="bl" rotWithShape="0">
              <a:srgbClr val="000000">
                <a:alpha val="50000"/>
              </a:srgbClr>
            </a:outerShdw>
          </a:effectLst>
        </p:spPr>
        <p:txBody>
          <a:bodyPr spcFirstLastPara="1" wrap="square" lIns="91425" tIns="91425" rIns="91425" bIns="91425" anchor="ctr" anchorCtr="0">
            <a:normAutofit/>
          </a:bodyPr>
          <a:lstStyle/>
          <a:p>
            <a:pPr marL="0" lvl="0" indent="0" algn="ctr" rtl="0">
              <a:spcBef>
                <a:spcPts val="0"/>
              </a:spcBef>
              <a:spcAft>
                <a:spcPts val="0"/>
              </a:spcAft>
              <a:buNone/>
            </a:pPr>
            <a:r>
              <a:rPr lang="en"/>
              <a:t>GSDC Strategies</a:t>
            </a:r>
            <a:endParaRPr/>
          </a:p>
        </p:txBody>
      </p:sp>
      <p:sp>
        <p:nvSpPr>
          <p:cNvPr id="168" name="Google Shape;168;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Greater Southwest Virginia Digital Collective</a:t>
            </a:r>
            <a:endParaRPr/>
          </a:p>
        </p:txBody>
      </p:sp>
      <p:sp>
        <p:nvSpPr>
          <p:cNvPr id="174" name="Google Shape;174;p25"/>
          <p:cNvSpPr txBox="1">
            <a:spLocks noGrp="1"/>
          </p:cNvSpPr>
          <p:nvPr>
            <p:ph type="body" idx="1"/>
          </p:nvPr>
        </p:nvSpPr>
        <p:spPr>
          <a:xfrm>
            <a:off x="311700" y="1905950"/>
            <a:ext cx="8520600" cy="15405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1200"/>
              </a:spcAft>
              <a:buNone/>
            </a:pPr>
            <a:r>
              <a:rPr lang="en" i="1"/>
              <a:t>Empowering partners to share primary source materials in a sustainable program that provides access to the region’s unique archival resources. We connect communities and facilitate online access to significant collections within greater Southwest Virginia.</a:t>
            </a:r>
            <a:endParaRPr i="1"/>
          </a:p>
        </p:txBody>
      </p:sp>
      <p:sp>
        <p:nvSpPr>
          <p:cNvPr id="175" name="Google Shape;175;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Roles &amp; Responsibilities</a:t>
            </a:r>
            <a:endParaRPr/>
          </a:p>
        </p:txBody>
      </p:sp>
      <p:sp>
        <p:nvSpPr>
          <p:cNvPr id="181" name="Google Shape;181;p26"/>
          <p:cNvSpPr txBox="1">
            <a:spLocks noGrp="1"/>
          </p:cNvSpPr>
          <p:nvPr>
            <p:ph type="body" idx="1"/>
          </p:nvPr>
        </p:nvSpPr>
        <p:spPr>
          <a:xfrm>
            <a:off x="311700" y="1152475"/>
            <a:ext cx="29463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GSDC</a:t>
            </a:r>
            <a:endParaRPr/>
          </a:p>
          <a:p>
            <a:pPr marL="457200" lvl="0" indent="-342900" algn="l" rtl="0">
              <a:spcBef>
                <a:spcPts val="1200"/>
              </a:spcBef>
              <a:spcAft>
                <a:spcPts val="0"/>
              </a:spcAft>
              <a:buSzPts val="1800"/>
              <a:buChar char="●"/>
            </a:pPr>
            <a:r>
              <a:rPr lang="en"/>
              <a:t>Outreach</a:t>
            </a:r>
            <a:endParaRPr/>
          </a:p>
          <a:p>
            <a:pPr marL="457200" lvl="0" indent="-342900" algn="l" rtl="0">
              <a:spcBef>
                <a:spcPts val="0"/>
              </a:spcBef>
              <a:spcAft>
                <a:spcPts val="0"/>
              </a:spcAft>
              <a:buSzPts val="1800"/>
              <a:buChar char="●"/>
            </a:pPr>
            <a:r>
              <a:rPr lang="en"/>
              <a:t>Review projects for aligned scope</a:t>
            </a:r>
            <a:endParaRPr/>
          </a:p>
          <a:p>
            <a:pPr marL="457200" lvl="0" indent="-342900" algn="l" rtl="0">
              <a:spcBef>
                <a:spcPts val="0"/>
              </a:spcBef>
              <a:spcAft>
                <a:spcPts val="0"/>
              </a:spcAft>
              <a:buSzPts val="1800"/>
              <a:buChar char="●"/>
            </a:pPr>
            <a:r>
              <a:rPr lang="en"/>
              <a:t>Champion projects</a:t>
            </a:r>
            <a:endParaRPr/>
          </a:p>
        </p:txBody>
      </p:sp>
      <p:sp>
        <p:nvSpPr>
          <p:cNvPr id="182" name="Google Shape;182;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14</a:t>
            </a:fld>
            <a:endParaRPr/>
          </a:p>
        </p:txBody>
      </p:sp>
      <p:sp>
        <p:nvSpPr>
          <p:cNvPr id="183" name="Google Shape;183;p26"/>
          <p:cNvSpPr txBox="1">
            <a:spLocks noGrp="1"/>
          </p:cNvSpPr>
          <p:nvPr>
            <p:ph type="body" idx="1"/>
          </p:nvPr>
        </p:nvSpPr>
        <p:spPr>
          <a:xfrm>
            <a:off x="6204300" y="1132275"/>
            <a:ext cx="29463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Community Partner</a:t>
            </a:r>
            <a:endParaRPr/>
          </a:p>
          <a:p>
            <a:pPr marL="457200" lvl="0" indent="-342900" algn="l" rtl="0">
              <a:spcBef>
                <a:spcPts val="1200"/>
              </a:spcBef>
              <a:spcAft>
                <a:spcPts val="0"/>
              </a:spcAft>
              <a:buSzPts val="1800"/>
              <a:buChar char="●"/>
            </a:pPr>
            <a:r>
              <a:rPr lang="en"/>
              <a:t>Proposal form (structured, 2 pages)</a:t>
            </a:r>
            <a:endParaRPr/>
          </a:p>
          <a:p>
            <a:pPr marL="457200" lvl="0" indent="-342900" algn="l" rtl="0">
              <a:spcBef>
                <a:spcPts val="0"/>
              </a:spcBef>
              <a:spcAft>
                <a:spcPts val="0"/>
              </a:spcAft>
              <a:buSzPts val="1800"/>
              <a:buChar char="●"/>
            </a:pPr>
            <a:r>
              <a:rPr lang="en"/>
              <a:t>Provide metadata</a:t>
            </a:r>
            <a:endParaRPr/>
          </a:p>
          <a:p>
            <a:pPr marL="457200" lvl="0" indent="-342900" algn="l" rtl="0">
              <a:spcBef>
                <a:spcPts val="0"/>
              </a:spcBef>
              <a:spcAft>
                <a:spcPts val="0"/>
              </a:spcAft>
              <a:buSzPts val="1800"/>
              <a:buChar char="●"/>
            </a:pPr>
            <a:r>
              <a:rPr lang="en"/>
              <a:t>Provide access to materials</a:t>
            </a:r>
            <a:endParaRPr/>
          </a:p>
        </p:txBody>
      </p:sp>
      <p:sp>
        <p:nvSpPr>
          <p:cNvPr id="184" name="Google Shape;184;p26"/>
          <p:cNvSpPr txBox="1">
            <a:spLocks noGrp="1"/>
          </p:cNvSpPr>
          <p:nvPr>
            <p:ph type="body" idx="1"/>
          </p:nvPr>
        </p:nvSpPr>
        <p:spPr>
          <a:xfrm>
            <a:off x="3258000" y="1152475"/>
            <a:ext cx="29463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Virginia Tech</a:t>
            </a:r>
            <a:endParaRPr/>
          </a:p>
          <a:p>
            <a:pPr marL="457200" lvl="0" indent="-342900" algn="l" rtl="0">
              <a:spcBef>
                <a:spcPts val="1200"/>
              </a:spcBef>
              <a:spcAft>
                <a:spcPts val="0"/>
              </a:spcAft>
              <a:buSzPts val="1800"/>
              <a:buChar char="●"/>
            </a:pPr>
            <a:r>
              <a:rPr lang="en"/>
              <a:t>Paperwork &amp; documentation</a:t>
            </a:r>
            <a:endParaRPr/>
          </a:p>
          <a:p>
            <a:pPr marL="457200" lvl="0" indent="-342900" algn="l" rtl="0">
              <a:spcBef>
                <a:spcPts val="0"/>
              </a:spcBef>
              <a:spcAft>
                <a:spcPts val="0"/>
              </a:spcAft>
              <a:buSzPts val="1800"/>
              <a:buChar char="●"/>
            </a:pPr>
            <a:r>
              <a:rPr lang="en"/>
              <a:t>Digitization (if needed)</a:t>
            </a:r>
            <a:endParaRPr/>
          </a:p>
          <a:p>
            <a:pPr marL="457200" lvl="0" indent="-342900" algn="l" rtl="0">
              <a:spcBef>
                <a:spcPts val="0"/>
              </a:spcBef>
              <a:spcAft>
                <a:spcPts val="0"/>
              </a:spcAft>
              <a:buSzPts val="1800"/>
              <a:buChar char="●"/>
            </a:pPr>
            <a:r>
              <a:rPr lang="en"/>
              <a:t>Metadata support</a:t>
            </a:r>
            <a:endParaRPr/>
          </a:p>
          <a:p>
            <a:pPr marL="457200" lvl="0" indent="-342900" algn="l" rtl="0">
              <a:spcBef>
                <a:spcPts val="0"/>
              </a:spcBef>
              <a:spcAft>
                <a:spcPts val="0"/>
              </a:spcAft>
              <a:buSzPts val="1800"/>
              <a:buChar char="●"/>
            </a:pPr>
            <a:r>
              <a:rPr lang="en"/>
              <a:t>Ingest to Digital Library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7"/>
          <p:cNvSpPr txBox="1">
            <a:spLocks noGrp="1"/>
          </p:cNvSpPr>
          <p:nvPr>
            <p:ph type="title"/>
          </p:nvPr>
        </p:nvSpPr>
        <p:spPr>
          <a:xfrm>
            <a:off x="3444900" y="4156825"/>
            <a:ext cx="22542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Our Strategy</a:t>
            </a:r>
            <a:endParaRPr/>
          </a:p>
        </p:txBody>
      </p:sp>
      <p:sp>
        <p:nvSpPr>
          <p:cNvPr id="190" name="Google Shape;190;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15</a:t>
            </a:fld>
            <a:endParaRPr/>
          </a:p>
        </p:txBody>
      </p:sp>
      <p:sp>
        <p:nvSpPr>
          <p:cNvPr id="191" name="Google Shape;191;p27"/>
          <p:cNvSpPr/>
          <p:nvPr/>
        </p:nvSpPr>
        <p:spPr>
          <a:xfrm>
            <a:off x="420850" y="162525"/>
            <a:ext cx="1648800" cy="519900"/>
          </a:xfrm>
          <a:prstGeom prst="roundRect">
            <a:avLst>
              <a:gd name="adj" fmla="val 16667"/>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dk1"/>
                </a:solidFill>
              </a:rPr>
              <a:t>Outreach / Referral</a:t>
            </a:r>
            <a:endParaRPr/>
          </a:p>
        </p:txBody>
      </p:sp>
      <p:sp>
        <p:nvSpPr>
          <p:cNvPr id="192" name="Google Shape;192;p27"/>
          <p:cNvSpPr/>
          <p:nvPr/>
        </p:nvSpPr>
        <p:spPr>
          <a:xfrm>
            <a:off x="3549150" y="80025"/>
            <a:ext cx="1297500" cy="6849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Paperwork</a:t>
            </a:r>
            <a:endParaRPr/>
          </a:p>
          <a:p>
            <a:pPr marL="0" lvl="0" indent="0" algn="ctr" rtl="0">
              <a:spcBef>
                <a:spcPts val="0"/>
              </a:spcBef>
              <a:spcAft>
                <a:spcPts val="0"/>
              </a:spcAft>
              <a:buNone/>
            </a:pPr>
            <a:r>
              <a:rPr lang="en" sz="1100"/>
              <a:t>&amp; Revisions</a:t>
            </a:r>
            <a:endParaRPr sz="1100"/>
          </a:p>
        </p:txBody>
      </p:sp>
      <p:sp>
        <p:nvSpPr>
          <p:cNvPr id="193" name="Google Shape;193;p27"/>
          <p:cNvSpPr/>
          <p:nvPr/>
        </p:nvSpPr>
        <p:spPr>
          <a:xfrm>
            <a:off x="5737013" y="80025"/>
            <a:ext cx="1297500" cy="6849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Curation</a:t>
            </a:r>
            <a:endParaRPr/>
          </a:p>
          <a:p>
            <a:pPr marL="0" lvl="0" indent="0" algn="ctr" rtl="0">
              <a:spcBef>
                <a:spcPts val="0"/>
              </a:spcBef>
              <a:spcAft>
                <a:spcPts val="0"/>
              </a:spcAft>
              <a:buNone/>
            </a:pPr>
            <a:r>
              <a:rPr lang="en" sz="1100"/>
              <a:t>Defined in MOA</a:t>
            </a:r>
            <a:endParaRPr sz="1100"/>
          </a:p>
        </p:txBody>
      </p:sp>
      <p:sp>
        <p:nvSpPr>
          <p:cNvPr id="194" name="Google Shape;194;p27"/>
          <p:cNvSpPr/>
          <p:nvPr/>
        </p:nvSpPr>
        <p:spPr>
          <a:xfrm>
            <a:off x="626950" y="943875"/>
            <a:ext cx="1236600" cy="1234500"/>
          </a:xfrm>
          <a:prstGeom prst="diamond">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t>In Scope?</a:t>
            </a:r>
            <a:endParaRPr sz="1100"/>
          </a:p>
        </p:txBody>
      </p:sp>
      <p:cxnSp>
        <p:nvCxnSpPr>
          <p:cNvPr id="195" name="Google Shape;195;p27"/>
          <p:cNvCxnSpPr>
            <a:stCxn id="191" idx="2"/>
            <a:endCxn id="194" idx="0"/>
          </p:cNvCxnSpPr>
          <p:nvPr/>
        </p:nvCxnSpPr>
        <p:spPr>
          <a:xfrm>
            <a:off x="1245250" y="682425"/>
            <a:ext cx="0" cy="261600"/>
          </a:xfrm>
          <a:prstGeom prst="straightConnector1">
            <a:avLst/>
          </a:prstGeom>
          <a:noFill/>
          <a:ln w="9525" cap="flat" cmpd="sng">
            <a:solidFill>
              <a:schemeClr val="dk2"/>
            </a:solidFill>
            <a:prstDash val="solid"/>
            <a:round/>
            <a:headEnd type="none" w="med" len="med"/>
            <a:tailEnd type="none" w="med" len="med"/>
          </a:ln>
        </p:spPr>
      </p:cxnSp>
      <p:cxnSp>
        <p:nvCxnSpPr>
          <p:cNvPr id="196" name="Google Shape;196;p27"/>
          <p:cNvCxnSpPr>
            <a:stCxn id="191" idx="2"/>
            <a:endCxn id="194" idx="0"/>
          </p:cNvCxnSpPr>
          <p:nvPr/>
        </p:nvCxnSpPr>
        <p:spPr>
          <a:xfrm>
            <a:off x="1245250" y="682425"/>
            <a:ext cx="0" cy="261600"/>
          </a:xfrm>
          <a:prstGeom prst="straightConnector1">
            <a:avLst/>
          </a:prstGeom>
          <a:noFill/>
          <a:ln w="9525" cap="flat" cmpd="sng">
            <a:solidFill>
              <a:schemeClr val="dk2"/>
            </a:solidFill>
            <a:prstDash val="solid"/>
            <a:round/>
            <a:headEnd type="none" w="med" len="med"/>
            <a:tailEnd type="triangle" w="med" len="med"/>
          </a:ln>
        </p:spPr>
      </p:cxnSp>
      <p:sp>
        <p:nvSpPr>
          <p:cNvPr id="197" name="Google Shape;197;p27"/>
          <p:cNvSpPr txBox="1"/>
          <p:nvPr/>
        </p:nvSpPr>
        <p:spPr>
          <a:xfrm>
            <a:off x="0" y="1356400"/>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No</a:t>
            </a:r>
            <a:endParaRPr sz="1100">
              <a:solidFill>
                <a:schemeClr val="dk2"/>
              </a:solidFill>
            </a:endParaRPr>
          </a:p>
        </p:txBody>
      </p:sp>
      <p:sp>
        <p:nvSpPr>
          <p:cNvPr id="198" name="Google Shape;198;p27"/>
          <p:cNvSpPr txBox="1"/>
          <p:nvPr/>
        </p:nvSpPr>
        <p:spPr>
          <a:xfrm>
            <a:off x="2231375" y="1356700"/>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Yes</a:t>
            </a:r>
            <a:endParaRPr sz="1100">
              <a:solidFill>
                <a:schemeClr val="dk2"/>
              </a:solidFill>
            </a:endParaRPr>
          </a:p>
        </p:txBody>
      </p:sp>
      <p:sp>
        <p:nvSpPr>
          <p:cNvPr id="199" name="Google Shape;199;p27"/>
          <p:cNvSpPr/>
          <p:nvPr/>
        </p:nvSpPr>
        <p:spPr>
          <a:xfrm>
            <a:off x="60750" y="2023763"/>
            <a:ext cx="976500" cy="795300"/>
          </a:xfrm>
          <a:prstGeom prst="roundRect">
            <a:avLst>
              <a:gd name="adj" fmla="val 16667"/>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t>Refer Elsewhere</a:t>
            </a:r>
            <a:endParaRPr sz="1200"/>
          </a:p>
        </p:txBody>
      </p:sp>
      <p:sp>
        <p:nvSpPr>
          <p:cNvPr id="200" name="Google Shape;200;p27"/>
          <p:cNvSpPr/>
          <p:nvPr/>
        </p:nvSpPr>
        <p:spPr>
          <a:xfrm>
            <a:off x="1588900" y="2023750"/>
            <a:ext cx="1297500" cy="79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Consultation</a:t>
            </a:r>
            <a:endParaRPr/>
          </a:p>
          <a:p>
            <a:pPr marL="0" lvl="0" indent="0" algn="ctr" rtl="0">
              <a:spcBef>
                <a:spcPts val="0"/>
              </a:spcBef>
              <a:spcAft>
                <a:spcPts val="0"/>
              </a:spcAft>
              <a:buNone/>
            </a:pPr>
            <a:r>
              <a:rPr lang="en" sz="1200"/>
              <a:t>with GSDC</a:t>
            </a:r>
            <a:endParaRPr sz="1200"/>
          </a:p>
        </p:txBody>
      </p:sp>
      <p:cxnSp>
        <p:nvCxnSpPr>
          <p:cNvPr id="201" name="Google Shape;201;p27"/>
          <p:cNvCxnSpPr>
            <a:stCxn id="197" idx="3"/>
          </p:cNvCxnSpPr>
          <p:nvPr/>
        </p:nvCxnSpPr>
        <p:spPr>
          <a:xfrm>
            <a:off x="548700" y="1525450"/>
            <a:ext cx="600" cy="600"/>
          </a:xfrm>
          <a:prstGeom prst="bentConnector2">
            <a:avLst/>
          </a:prstGeom>
          <a:noFill/>
          <a:ln w="9525" cap="flat" cmpd="sng">
            <a:solidFill>
              <a:schemeClr val="dk2"/>
            </a:solidFill>
            <a:prstDash val="solid"/>
            <a:round/>
            <a:headEnd type="none" w="med" len="med"/>
            <a:tailEnd type="none" w="med" len="med"/>
          </a:ln>
        </p:spPr>
      </p:cxnSp>
      <p:cxnSp>
        <p:nvCxnSpPr>
          <p:cNvPr id="202" name="Google Shape;202;p27"/>
          <p:cNvCxnSpPr>
            <a:stCxn id="194" idx="1"/>
            <a:endCxn id="199" idx="0"/>
          </p:cNvCxnSpPr>
          <p:nvPr/>
        </p:nvCxnSpPr>
        <p:spPr>
          <a:xfrm flipH="1">
            <a:off x="548950" y="1561125"/>
            <a:ext cx="78000" cy="462600"/>
          </a:xfrm>
          <a:prstGeom prst="bentConnector2">
            <a:avLst/>
          </a:prstGeom>
          <a:noFill/>
          <a:ln w="9525" cap="flat" cmpd="sng">
            <a:solidFill>
              <a:schemeClr val="dk2"/>
            </a:solidFill>
            <a:prstDash val="solid"/>
            <a:round/>
            <a:headEnd type="none" w="med" len="med"/>
            <a:tailEnd type="triangle" w="med" len="med"/>
          </a:ln>
        </p:spPr>
      </p:cxnSp>
      <p:cxnSp>
        <p:nvCxnSpPr>
          <p:cNvPr id="203" name="Google Shape;203;p27"/>
          <p:cNvCxnSpPr>
            <a:stCxn id="194" idx="3"/>
            <a:endCxn id="200" idx="0"/>
          </p:cNvCxnSpPr>
          <p:nvPr/>
        </p:nvCxnSpPr>
        <p:spPr>
          <a:xfrm>
            <a:off x="1863550" y="1561125"/>
            <a:ext cx="374100" cy="462600"/>
          </a:xfrm>
          <a:prstGeom prst="bentConnector2">
            <a:avLst/>
          </a:prstGeom>
          <a:noFill/>
          <a:ln w="9525" cap="flat" cmpd="sng">
            <a:solidFill>
              <a:schemeClr val="dk2"/>
            </a:solidFill>
            <a:prstDash val="solid"/>
            <a:round/>
            <a:headEnd type="none" w="med" len="med"/>
            <a:tailEnd type="triangle" w="med" len="med"/>
          </a:ln>
        </p:spPr>
      </p:cxnSp>
      <p:sp>
        <p:nvSpPr>
          <p:cNvPr id="204" name="Google Shape;204;p27"/>
          <p:cNvSpPr/>
          <p:nvPr/>
        </p:nvSpPr>
        <p:spPr>
          <a:xfrm>
            <a:off x="1619325" y="3268800"/>
            <a:ext cx="1236600" cy="1234500"/>
          </a:xfrm>
          <a:prstGeom prst="diamond">
            <a:avLst/>
          </a:prstGeom>
          <a:solidFill>
            <a:srgbClr val="D0E0E3"/>
          </a:solidFill>
          <a:ln w="9525"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100"/>
              <a:t>Partner </a:t>
            </a:r>
            <a:r>
              <a:rPr lang="en" sz="900"/>
              <a:t>Agreement</a:t>
            </a:r>
            <a:endParaRPr sz="900"/>
          </a:p>
        </p:txBody>
      </p:sp>
      <p:cxnSp>
        <p:nvCxnSpPr>
          <p:cNvPr id="205" name="Google Shape;205;p27"/>
          <p:cNvCxnSpPr>
            <a:stCxn id="204" idx="1"/>
            <a:endCxn id="199" idx="2"/>
          </p:cNvCxnSpPr>
          <p:nvPr/>
        </p:nvCxnSpPr>
        <p:spPr>
          <a:xfrm rot="10800000">
            <a:off x="548925" y="2818950"/>
            <a:ext cx="1070400" cy="1067100"/>
          </a:xfrm>
          <a:prstGeom prst="bentConnector2">
            <a:avLst/>
          </a:prstGeom>
          <a:noFill/>
          <a:ln w="9525" cap="flat" cmpd="sng">
            <a:solidFill>
              <a:schemeClr val="dk2"/>
            </a:solidFill>
            <a:prstDash val="solid"/>
            <a:round/>
            <a:headEnd type="none" w="med" len="med"/>
            <a:tailEnd type="triangle" w="med" len="med"/>
          </a:ln>
        </p:spPr>
      </p:cxnSp>
      <p:sp>
        <p:nvSpPr>
          <p:cNvPr id="206" name="Google Shape;206;p27"/>
          <p:cNvSpPr txBox="1"/>
          <p:nvPr/>
        </p:nvSpPr>
        <p:spPr>
          <a:xfrm>
            <a:off x="0" y="3320688"/>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No</a:t>
            </a:r>
            <a:endParaRPr sz="1100">
              <a:solidFill>
                <a:schemeClr val="dk2"/>
              </a:solidFill>
            </a:endParaRPr>
          </a:p>
        </p:txBody>
      </p:sp>
      <p:cxnSp>
        <p:nvCxnSpPr>
          <p:cNvPr id="207" name="Google Shape;207;p27"/>
          <p:cNvCxnSpPr>
            <a:stCxn id="204" idx="3"/>
            <a:endCxn id="192" idx="1"/>
          </p:cNvCxnSpPr>
          <p:nvPr/>
        </p:nvCxnSpPr>
        <p:spPr>
          <a:xfrm rot="10800000" flipH="1">
            <a:off x="2855925" y="422550"/>
            <a:ext cx="693300" cy="3463500"/>
          </a:xfrm>
          <a:prstGeom prst="bentConnector3">
            <a:avLst>
              <a:gd name="adj1" fmla="val 49995"/>
            </a:avLst>
          </a:prstGeom>
          <a:noFill/>
          <a:ln w="9525" cap="flat" cmpd="sng">
            <a:solidFill>
              <a:schemeClr val="dk2"/>
            </a:solidFill>
            <a:prstDash val="solid"/>
            <a:round/>
            <a:headEnd type="none" w="med" len="med"/>
            <a:tailEnd type="triangle" w="med" len="med"/>
          </a:ln>
        </p:spPr>
      </p:cxnSp>
      <p:sp>
        <p:nvSpPr>
          <p:cNvPr id="208" name="Google Shape;208;p27"/>
          <p:cNvSpPr txBox="1"/>
          <p:nvPr/>
        </p:nvSpPr>
        <p:spPr>
          <a:xfrm>
            <a:off x="2686850" y="3268800"/>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Yes</a:t>
            </a:r>
            <a:endParaRPr sz="1100">
              <a:solidFill>
                <a:schemeClr val="dk2"/>
              </a:solidFill>
            </a:endParaRPr>
          </a:p>
        </p:txBody>
      </p:sp>
      <p:sp>
        <p:nvSpPr>
          <p:cNvPr id="209" name="Google Shape;209;p27"/>
          <p:cNvSpPr/>
          <p:nvPr/>
        </p:nvSpPr>
        <p:spPr>
          <a:xfrm>
            <a:off x="3579575" y="1096413"/>
            <a:ext cx="1236600" cy="1234500"/>
          </a:xfrm>
          <a:prstGeom prst="diamond">
            <a:avLst/>
          </a:prstGeom>
          <a:solidFill>
            <a:srgbClr val="D0E0E3"/>
          </a:solidFill>
          <a:ln w="9525"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000"/>
              <a:t>Proposal</a:t>
            </a:r>
            <a:endParaRPr sz="1000"/>
          </a:p>
        </p:txBody>
      </p:sp>
      <p:sp>
        <p:nvSpPr>
          <p:cNvPr id="210" name="Google Shape;210;p27"/>
          <p:cNvSpPr/>
          <p:nvPr/>
        </p:nvSpPr>
        <p:spPr>
          <a:xfrm>
            <a:off x="3579575" y="2537625"/>
            <a:ext cx="1236600" cy="1234500"/>
          </a:xfrm>
          <a:prstGeom prst="diamond">
            <a:avLst/>
          </a:prstGeom>
          <a:solidFill>
            <a:srgbClr val="D0E0E3"/>
          </a:solidFill>
          <a:ln w="9525"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000"/>
              <a:t>MOA</a:t>
            </a:r>
            <a:endParaRPr sz="1000"/>
          </a:p>
        </p:txBody>
      </p:sp>
      <p:cxnSp>
        <p:nvCxnSpPr>
          <p:cNvPr id="211" name="Google Shape;211;p27"/>
          <p:cNvCxnSpPr>
            <a:stCxn id="192" idx="2"/>
            <a:endCxn id="209" idx="0"/>
          </p:cNvCxnSpPr>
          <p:nvPr/>
        </p:nvCxnSpPr>
        <p:spPr>
          <a:xfrm>
            <a:off x="4197900" y="764925"/>
            <a:ext cx="0" cy="331500"/>
          </a:xfrm>
          <a:prstGeom prst="straightConnector1">
            <a:avLst/>
          </a:prstGeom>
          <a:noFill/>
          <a:ln w="9525" cap="flat" cmpd="sng">
            <a:solidFill>
              <a:schemeClr val="dk2"/>
            </a:solidFill>
            <a:prstDash val="solid"/>
            <a:round/>
            <a:headEnd type="none" w="med" len="med"/>
            <a:tailEnd type="triangle" w="med" len="med"/>
          </a:ln>
        </p:spPr>
      </p:cxnSp>
      <p:cxnSp>
        <p:nvCxnSpPr>
          <p:cNvPr id="212" name="Google Shape;212;p27"/>
          <p:cNvCxnSpPr>
            <a:stCxn id="209" idx="3"/>
            <a:endCxn id="192" idx="3"/>
          </p:cNvCxnSpPr>
          <p:nvPr/>
        </p:nvCxnSpPr>
        <p:spPr>
          <a:xfrm rot="10800000" flipH="1">
            <a:off x="4816175" y="422463"/>
            <a:ext cx="30600" cy="1291200"/>
          </a:xfrm>
          <a:prstGeom prst="bentConnector3">
            <a:avLst>
              <a:gd name="adj1" fmla="val 877778"/>
            </a:avLst>
          </a:prstGeom>
          <a:noFill/>
          <a:ln w="9525" cap="flat" cmpd="sng">
            <a:solidFill>
              <a:schemeClr val="dk2"/>
            </a:solidFill>
            <a:prstDash val="lgDash"/>
            <a:round/>
            <a:headEnd type="none" w="med" len="med"/>
            <a:tailEnd type="triangle" w="med" len="med"/>
          </a:ln>
        </p:spPr>
      </p:cxnSp>
      <p:cxnSp>
        <p:nvCxnSpPr>
          <p:cNvPr id="213" name="Google Shape;213;p27"/>
          <p:cNvCxnSpPr>
            <a:stCxn id="210" idx="3"/>
            <a:endCxn id="192" idx="3"/>
          </p:cNvCxnSpPr>
          <p:nvPr/>
        </p:nvCxnSpPr>
        <p:spPr>
          <a:xfrm rot="10800000" flipH="1">
            <a:off x="4816175" y="422475"/>
            <a:ext cx="30600" cy="2732400"/>
          </a:xfrm>
          <a:prstGeom prst="bentConnector3">
            <a:avLst>
              <a:gd name="adj1" fmla="val 1113725"/>
            </a:avLst>
          </a:prstGeom>
          <a:noFill/>
          <a:ln w="9525" cap="flat" cmpd="sng">
            <a:solidFill>
              <a:schemeClr val="dk2"/>
            </a:solidFill>
            <a:prstDash val="lgDash"/>
            <a:round/>
            <a:headEnd type="none" w="med" len="med"/>
            <a:tailEnd type="none" w="med" len="med"/>
          </a:ln>
        </p:spPr>
      </p:cxnSp>
      <p:cxnSp>
        <p:nvCxnSpPr>
          <p:cNvPr id="214" name="Google Shape;214;p27"/>
          <p:cNvCxnSpPr>
            <a:stCxn id="209" idx="2"/>
            <a:endCxn id="210" idx="0"/>
          </p:cNvCxnSpPr>
          <p:nvPr/>
        </p:nvCxnSpPr>
        <p:spPr>
          <a:xfrm>
            <a:off x="4197875" y="2330913"/>
            <a:ext cx="0" cy="206700"/>
          </a:xfrm>
          <a:prstGeom prst="straightConnector1">
            <a:avLst/>
          </a:prstGeom>
          <a:noFill/>
          <a:ln w="9525" cap="flat" cmpd="sng">
            <a:solidFill>
              <a:schemeClr val="dk2"/>
            </a:solidFill>
            <a:prstDash val="solid"/>
            <a:round/>
            <a:headEnd type="none" w="med" len="med"/>
            <a:tailEnd type="triangle" w="med" len="med"/>
          </a:ln>
        </p:spPr>
      </p:cxnSp>
      <p:sp>
        <p:nvSpPr>
          <p:cNvPr id="215" name="Google Shape;215;p27"/>
          <p:cNvSpPr txBox="1"/>
          <p:nvPr/>
        </p:nvSpPr>
        <p:spPr>
          <a:xfrm>
            <a:off x="3614375" y="844325"/>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Yes</a:t>
            </a:r>
            <a:endParaRPr sz="1100">
              <a:solidFill>
                <a:schemeClr val="dk2"/>
              </a:solidFill>
            </a:endParaRPr>
          </a:p>
        </p:txBody>
      </p:sp>
      <p:sp>
        <p:nvSpPr>
          <p:cNvPr id="216" name="Google Shape;216;p27"/>
          <p:cNvSpPr txBox="1"/>
          <p:nvPr/>
        </p:nvSpPr>
        <p:spPr>
          <a:xfrm>
            <a:off x="3614375" y="229361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Yes</a:t>
            </a:r>
            <a:endParaRPr sz="1100">
              <a:solidFill>
                <a:schemeClr val="dk2"/>
              </a:solidFill>
            </a:endParaRPr>
          </a:p>
        </p:txBody>
      </p:sp>
      <p:sp>
        <p:nvSpPr>
          <p:cNvPr id="217" name="Google Shape;217;p27"/>
          <p:cNvSpPr txBox="1"/>
          <p:nvPr/>
        </p:nvSpPr>
        <p:spPr>
          <a:xfrm>
            <a:off x="4596963" y="229361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No</a:t>
            </a:r>
            <a:endParaRPr sz="1100">
              <a:solidFill>
                <a:schemeClr val="dk2"/>
              </a:solidFill>
            </a:endParaRPr>
          </a:p>
        </p:txBody>
      </p:sp>
      <p:sp>
        <p:nvSpPr>
          <p:cNvPr id="218" name="Google Shape;218;p27"/>
          <p:cNvSpPr txBox="1"/>
          <p:nvPr/>
        </p:nvSpPr>
        <p:spPr>
          <a:xfrm>
            <a:off x="4596975" y="84431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No</a:t>
            </a:r>
            <a:endParaRPr sz="1100">
              <a:solidFill>
                <a:schemeClr val="dk2"/>
              </a:solidFill>
            </a:endParaRPr>
          </a:p>
        </p:txBody>
      </p:sp>
      <p:cxnSp>
        <p:nvCxnSpPr>
          <p:cNvPr id="219" name="Google Shape;219;p27"/>
          <p:cNvCxnSpPr>
            <a:stCxn id="200" idx="2"/>
            <a:endCxn id="204" idx="0"/>
          </p:cNvCxnSpPr>
          <p:nvPr/>
        </p:nvCxnSpPr>
        <p:spPr>
          <a:xfrm>
            <a:off x="2237650" y="2819050"/>
            <a:ext cx="0" cy="449700"/>
          </a:xfrm>
          <a:prstGeom prst="straightConnector1">
            <a:avLst/>
          </a:prstGeom>
          <a:noFill/>
          <a:ln w="9525" cap="flat" cmpd="sng">
            <a:solidFill>
              <a:schemeClr val="dk2"/>
            </a:solidFill>
            <a:prstDash val="solid"/>
            <a:round/>
            <a:headEnd type="none" w="med" len="med"/>
            <a:tailEnd type="triangle" w="med" len="med"/>
          </a:ln>
        </p:spPr>
      </p:cxnSp>
      <p:sp>
        <p:nvSpPr>
          <p:cNvPr id="220" name="Google Shape;220;p27"/>
          <p:cNvSpPr/>
          <p:nvPr/>
        </p:nvSpPr>
        <p:spPr>
          <a:xfrm>
            <a:off x="5835713" y="1163475"/>
            <a:ext cx="1161000" cy="795300"/>
          </a:xfrm>
          <a:prstGeom prst="parallelogram">
            <a:avLst>
              <a:gd name="adj" fmla="val 25000"/>
            </a:avLst>
          </a:prstGeom>
          <a:solidFill>
            <a:srgbClr val="D9D2E9"/>
          </a:solidFill>
          <a:ln w="9525"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200"/>
              <a:t>Content Transfer</a:t>
            </a:r>
            <a:endParaRPr sz="1200"/>
          </a:p>
          <a:p>
            <a:pPr marL="0" lvl="0" indent="0" algn="ctr" rtl="0">
              <a:spcBef>
                <a:spcPts val="0"/>
              </a:spcBef>
              <a:spcAft>
                <a:spcPts val="0"/>
              </a:spcAft>
              <a:buNone/>
            </a:pPr>
            <a:r>
              <a:rPr lang="en" sz="1000"/>
              <a:t>Materials, metadata</a:t>
            </a:r>
            <a:endParaRPr sz="1000"/>
          </a:p>
        </p:txBody>
      </p:sp>
      <p:sp>
        <p:nvSpPr>
          <p:cNvPr id="221" name="Google Shape;221;p27"/>
          <p:cNvSpPr/>
          <p:nvPr/>
        </p:nvSpPr>
        <p:spPr>
          <a:xfrm>
            <a:off x="5737013" y="2357325"/>
            <a:ext cx="1358400" cy="9114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Ingest</a:t>
            </a:r>
            <a:endParaRPr/>
          </a:p>
          <a:p>
            <a:pPr marL="0" lvl="0" indent="0" algn="ctr" rtl="0">
              <a:spcBef>
                <a:spcPts val="0"/>
              </a:spcBef>
              <a:spcAft>
                <a:spcPts val="0"/>
              </a:spcAft>
              <a:buNone/>
            </a:pPr>
            <a:r>
              <a:rPr lang="en" sz="1100"/>
              <a:t>Access Platform</a:t>
            </a:r>
            <a:endParaRPr sz="1100"/>
          </a:p>
          <a:p>
            <a:pPr marL="0" lvl="0" indent="0" algn="ctr" rtl="0">
              <a:spcBef>
                <a:spcPts val="0"/>
              </a:spcBef>
              <a:spcAft>
                <a:spcPts val="0"/>
              </a:spcAft>
              <a:buNone/>
            </a:pPr>
            <a:r>
              <a:rPr lang="en" sz="1100"/>
              <a:t>Tiling</a:t>
            </a:r>
            <a:endParaRPr sz="1100"/>
          </a:p>
          <a:p>
            <a:pPr marL="0" lvl="0" indent="0" algn="ctr" rtl="0">
              <a:spcBef>
                <a:spcPts val="0"/>
              </a:spcBef>
              <a:spcAft>
                <a:spcPts val="0"/>
              </a:spcAft>
              <a:buNone/>
            </a:pPr>
            <a:r>
              <a:rPr lang="en" sz="1100"/>
              <a:t>Preservation</a:t>
            </a:r>
            <a:endParaRPr sz="1100"/>
          </a:p>
        </p:txBody>
      </p:sp>
      <p:sp>
        <p:nvSpPr>
          <p:cNvPr id="222" name="Google Shape;222;p27"/>
          <p:cNvSpPr/>
          <p:nvPr/>
        </p:nvSpPr>
        <p:spPr>
          <a:xfrm>
            <a:off x="7488500" y="80025"/>
            <a:ext cx="1297500" cy="6849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Quality Control</a:t>
            </a:r>
            <a:endParaRPr sz="1100"/>
          </a:p>
        </p:txBody>
      </p:sp>
      <p:sp>
        <p:nvSpPr>
          <p:cNvPr id="223" name="Google Shape;223;p27"/>
          <p:cNvSpPr/>
          <p:nvPr/>
        </p:nvSpPr>
        <p:spPr>
          <a:xfrm>
            <a:off x="7518913" y="978525"/>
            <a:ext cx="1236600" cy="1234500"/>
          </a:xfrm>
          <a:prstGeom prst="diamond">
            <a:avLst/>
          </a:prstGeom>
          <a:solidFill>
            <a:srgbClr val="D0E0E3"/>
          </a:solidFill>
          <a:ln w="9525"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000"/>
              <a:t>VTUL</a:t>
            </a:r>
            <a:endParaRPr sz="1000"/>
          </a:p>
        </p:txBody>
      </p:sp>
      <p:sp>
        <p:nvSpPr>
          <p:cNvPr id="224" name="Google Shape;224;p27"/>
          <p:cNvSpPr/>
          <p:nvPr/>
        </p:nvSpPr>
        <p:spPr>
          <a:xfrm>
            <a:off x="7518950" y="2426613"/>
            <a:ext cx="1236600" cy="1234500"/>
          </a:xfrm>
          <a:prstGeom prst="diamond">
            <a:avLst/>
          </a:prstGeom>
          <a:solidFill>
            <a:srgbClr val="D0E0E3"/>
          </a:solidFill>
          <a:ln w="9525"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000"/>
              <a:t>Partner</a:t>
            </a:r>
            <a:endParaRPr sz="1000"/>
          </a:p>
        </p:txBody>
      </p:sp>
      <p:sp>
        <p:nvSpPr>
          <p:cNvPr id="225" name="Google Shape;225;p27"/>
          <p:cNvSpPr/>
          <p:nvPr/>
        </p:nvSpPr>
        <p:spPr>
          <a:xfrm>
            <a:off x="7312850" y="3983325"/>
            <a:ext cx="1648800" cy="519900"/>
          </a:xfrm>
          <a:prstGeom prst="roundRect">
            <a:avLst>
              <a:gd name="adj" fmla="val 16667"/>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dk1"/>
                </a:solidFill>
              </a:rPr>
              <a:t>Publish</a:t>
            </a:r>
            <a:endParaRPr/>
          </a:p>
        </p:txBody>
      </p:sp>
      <p:cxnSp>
        <p:nvCxnSpPr>
          <p:cNvPr id="226" name="Google Shape;226;p27"/>
          <p:cNvCxnSpPr>
            <a:stCxn id="210" idx="2"/>
            <a:endCxn id="193" idx="1"/>
          </p:cNvCxnSpPr>
          <p:nvPr/>
        </p:nvCxnSpPr>
        <p:spPr>
          <a:xfrm rot="-5400000">
            <a:off x="3292475" y="1327725"/>
            <a:ext cx="3349800" cy="1539000"/>
          </a:xfrm>
          <a:prstGeom prst="bentConnector4">
            <a:avLst>
              <a:gd name="adj1" fmla="val -7109"/>
              <a:gd name="adj2" fmla="val 68397"/>
            </a:avLst>
          </a:prstGeom>
          <a:noFill/>
          <a:ln w="9525" cap="flat" cmpd="sng">
            <a:solidFill>
              <a:schemeClr val="dk2"/>
            </a:solidFill>
            <a:prstDash val="solid"/>
            <a:round/>
            <a:headEnd type="none" w="med" len="med"/>
            <a:tailEnd type="triangle" w="med" len="med"/>
          </a:ln>
        </p:spPr>
      </p:cxnSp>
      <p:cxnSp>
        <p:nvCxnSpPr>
          <p:cNvPr id="227" name="Google Shape;227;p27"/>
          <p:cNvCxnSpPr>
            <a:stCxn id="193" idx="2"/>
            <a:endCxn id="220" idx="0"/>
          </p:cNvCxnSpPr>
          <p:nvPr/>
        </p:nvCxnSpPr>
        <p:spPr>
          <a:xfrm>
            <a:off x="6385763" y="764925"/>
            <a:ext cx="30600" cy="398700"/>
          </a:xfrm>
          <a:prstGeom prst="straightConnector1">
            <a:avLst/>
          </a:prstGeom>
          <a:noFill/>
          <a:ln w="9525" cap="flat" cmpd="sng">
            <a:solidFill>
              <a:schemeClr val="dk2"/>
            </a:solidFill>
            <a:prstDash val="solid"/>
            <a:round/>
            <a:headEnd type="none" w="med" len="med"/>
            <a:tailEnd type="triangle" w="med" len="med"/>
          </a:ln>
        </p:spPr>
      </p:cxnSp>
      <p:cxnSp>
        <p:nvCxnSpPr>
          <p:cNvPr id="228" name="Google Shape;228;p27"/>
          <p:cNvCxnSpPr>
            <a:stCxn id="220" idx="4"/>
            <a:endCxn id="221" idx="0"/>
          </p:cNvCxnSpPr>
          <p:nvPr/>
        </p:nvCxnSpPr>
        <p:spPr>
          <a:xfrm>
            <a:off x="6416213" y="1958775"/>
            <a:ext cx="0" cy="398700"/>
          </a:xfrm>
          <a:prstGeom prst="straightConnector1">
            <a:avLst/>
          </a:prstGeom>
          <a:noFill/>
          <a:ln w="9525" cap="flat" cmpd="sng">
            <a:solidFill>
              <a:schemeClr val="dk2"/>
            </a:solidFill>
            <a:prstDash val="solid"/>
            <a:round/>
            <a:headEnd type="none" w="med" len="med"/>
            <a:tailEnd type="triangle" w="med" len="med"/>
          </a:ln>
        </p:spPr>
      </p:cxnSp>
      <p:cxnSp>
        <p:nvCxnSpPr>
          <p:cNvPr id="229" name="Google Shape;229;p27"/>
          <p:cNvCxnSpPr>
            <a:stCxn id="221" idx="2"/>
            <a:endCxn id="222" idx="1"/>
          </p:cNvCxnSpPr>
          <p:nvPr/>
        </p:nvCxnSpPr>
        <p:spPr>
          <a:xfrm rot="-5400000">
            <a:off x="5529113" y="1309425"/>
            <a:ext cx="2846400" cy="1072200"/>
          </a:xfrm>
          <a:prstGeom prst="bentConnector4">
            <a:avLst>
              <a:gd name="adj1" fmla="val -8366"/>
              <a:gd name="adj2" fmla="val 81181"/>
            </a:avLst>
          </a:prstGeom>
          <a:noFill/>
          <a:ln w="9525" cap="flat" cmpd="sng">
            <a:solidFill>
              <a:schemeClr val="dk2"/>
            </a:solidFill>
            <a:prstDash val="solid"/>
            <a:round/>
            <a:headEnd type="none" w="med" len="med"/>
            <a:tailEnd type="triangle" w="med" len="med"/>
          </a:ln>
        </p:spPr>
      </p:cxnSp>
      <p:cxnSp>
        <p:nvCxnSpPr>
          <p:cNvPr id="230" name="Google Shape;230;p27"/>
          <p:cNvCxnSpPr>
            <a:stCxn id="223" idx="3"/>
            <a:endCxn id="222" idx="3"/>
          </p:cNvCxnSpPr>
          <p:nvPr/>
        </p:nvCxnSpPr>
        <p:spPr>
          <a:xfrm rot="10800000" flipH="1">
            <a:off x="8755513" y="422475"/>
            <a:ext cx="30600" cy="1173300"/>
          </a:xfrm>
          <a:prstGeom prst="bentConnector3">
            <a:avLst>
              <a:gd name="adj1" fmla="val 1036887"/>
            </a:avLst>
          </a:prstGeom>
          <a:noFill/>
          <a:ln w="9525" cap="flat" cmpd="sng">
            <a:solidFill>
              <a:schemeClr val="dk2"/>
            </a:solidFill>
            <a:prstDash val="lgDash"/>
            <a:round/>
            <a:headEnd type="none" w="med" len="med"/>
            <a:tailEnd type="triangle" w="med" len="med"/>
          </a:ln>
        </p:spPr>
      </p:cxnSp>
      <p:cxnSp>
        <p:nvCxnSpPr>
          <p:cNvPr id="231" name="Google Shape;231;p27"/>
          <p:cNvCxnSpPr>
            <a:stCxn id="224" idx="3"/>
          </p:cNvCxnSpPr>
          <p:nvPr/>
        </p:nvCxnSpPr>
        <p:spPr>
          <a:xfrm rot="10800000">
            <a:off x="8552150" y="1813863"/>
            <a:ext cx="203400" cy="1230000"/>
          </a:xfrm>
          <a:prstGeom prst="bentConnector4">
            <a:avLst>
              <a:gd name="adj1" fmla="val -117072"/>
              <a:gd name="adj2" fmla="val 75091"/>
            </a:avLst>
          </a:prstGeom>
          <a:noFill/>
          <a:ln w="9525" cap="flat" cmpd="sng">
            <a:solidFill>
              <a:schemeClr val="dk2"/>
            </a:solidFill>
            <a:prstDash val="lgDash"/>
            <a:round/>
            <a:headEnd type="none" w="med" len="med"/>
            <a:tailEnd type="triangle" w="med" len="med"/>
          </a:ln>
        </p:spPr>
      </p:cxnSp>
      <p:cxnSp>
        <p:nvCxnSpPr>
          <p:cNvPr id="232" name="Google Shape;232;p27"/>
          <p:cNvCxnSpPr>
            <a:stCxn id="222" idx="2"/>
            <a:endCxn id="223" idx="0"/>
          </p:cNvCxnSpPr>
          <p:nvPr/>
        </p:nvCxnSpPr>
        <p:spPr>
          <a:xfrm>
            <a:off x="8137250" y="764925"/>
            <a:ext cx="0" cy="213600"/>
          </a:xfrm>
          <a:prstGeom prst="straightConnector1">
            <a:avLst/>
          </a:prstGeom>
          <a:noFill/>
          <a:ln w="9525" cap="flat" cmpd="sng">
            <a:solidFill>
              <a:schemeClr val="dk2"/>
            </a:solidFill>
            <a:prstDash val="solid"/>
            <a:round/>
            <a:headEnd type="none" w="med" len="med"/>
            <a:tailEnd type="triangle" w="med" len="med"/>
          </a:ln>
        </p:spPr>
      </p:cxnSp>
      <p:cxnSp>
        <p:nvCxnSpPr>
          <p:cNvPr id="233" name="Google Shape;233;p27"/>
          <p:cNvCxnSpPr>
            <a:stCxn id="223" idx="2"/>
            <a:endCxn id="224" idx="0"/>
          </p:cNvCxnSpPr>
          <p:nvPr/>
        </p:nvCxnSpPr>
        <p:spPr>
          <a:xfrm>
            <a:off x="8137213" y="2213025"/>
            <a:ext cx="0" cy="213600"/>
          </a:xfrm>
          <a:prstGeom prst="straightConnector1">
            <a:avLst/>
          </a:prstGeom>
          <a:noFill/>
          <a:ln w="9525" cap="flat" cmpd="sng">
            <a:solidFill>
              <a:schemeClr val="dk2"/>
            </a:solidFill>
            <a:prstDash val="solid"/>
            <a:round/>
            <a:headEnd type="none" w="med" len="med"/>
            <a:tailEnd type="triangle" w="med" len="med"/>
          </a:ln>
        </p:spPr>
      </p:cxnSp>
      <p:cxnSp>
        <p:nvCxnSpPr>
          <p:cNvPr id="234" name="Google Shape;234;p27"/>
          <p:cNvCxnSpPr>
            <a:stCxn id="224" idx="2"/>
            <a:endCxn id="225" idx="0"/>
          </p:cNvCxnSpPr>
          <p:nvPr/>
        </p:nvCxnSpPr>
        <p:spPr>
          <a:xfrm>
            <a:off x="8137250" y="3661113"/>
            <a:ext cx="0" cy="322200"/>
          </a:xfrm>
          <a:prstGeom prst="straightConnector1">
            <a:avLst/>
          </a:prstGeom>
          <a:noFill/>
          <a:ln w="9525" cap="flat" cmpd="sng">
            <a:solidFill>
              <a:schemeClr val="dk2"/>
            </a:solidFill>
            <a:prstDash val="solid"/>
            <a:round/>
            <a:headEnd type="none" w="med" len="med"/>
            <a:tailEnd type="triangle" w="med" len="med"/>
          </a:ln>
        </p:spPr>
      </p:cxnSp>
      <p:cxnSp>
        <p:nvCxnSpPr>
          <p:cNvPr id="235" name="Google Shape;235;p27"/>
          <p:cNvCxnSpPr>
            <a:stCxn id="221" idx="1"/>
            <a:endCxn id="220" idx="5"/>
          </p:cNvCxnSpPr>
          <p:nvPr/>
        </p:nvCxnSpPr>
        <p:spPr>
          <a:xfrm rot="10800000" flipH="1">
            <a:off x="5737013" y="1561125"/>
            <a:ext cx="198000" cy="1251900"/>
          </a:xfrm>
          <a:prstGeom prst="bentConnector3">
            <a:avLst>
              <a:gd name="adj1" fmla="val -120265"/>
            </a:avLst>
          </a:prstGeom>
          <a:noFill/>
          <a:ln w="9525" cap="flat" cmpd="sng">
            <a:solidFill>
              <a:schemeClr val="dk2"/>
            </a:solidFill>
            <a:prstDash val="solid"/>
            <a:round/>
            <a:headEnd type="none" w="med" len="med"/>
            <a:tailEnd type="triangle" w="med" len="med"/>
          </a:ln>
        </p:spPr>
      </p:cxnSp>
      <p:sp>
        <p:nvSpPr>
          <p:cNvPr id="236" name="Google Shape;236;p27"/>
          <p:cNvSpPr txBox="1"/>
          <p:nvPr/>
        </p:nvSpPr>
        <p:spPr>
          <a:xfrm>
            <a:off x="5509350" y="1890825"/>
            <a:ext cx="976500" cy="32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solidFill>
                  <a:schemeClr val="dk2"/>
                </a:solidFill>
              </a:rPr>
              <a:t>To and from VTUL</a:t>
            </a:r>
            <a:endParaRPr sz="1100">
              <a:solidFill>
                <a:schemeClr val="dk2"/>
              </a:solidFill>
            </a:endParaRPr>
          </a:p>
        </p:txBody>
      </p:sp>
      <p:sp>
        <p:nvSpPr>
          <p:cNvPr id="237" name="Google Shape;237;p27"/>
          <p:cNvSpPr txBox="1"/>
          <p:nvPr/>
        </p:nvSpPr>
        <p:spPr>
          <a:xfrm>
            <a:off x="8472438" y="220506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No</a:t>
            </a:r>
            <a:endParaRPr sz="1100">
              <a:solidFill>
                <a:schemeClr val="dk2"/>
              </a:solidFill>
            </a:endParaRPr>
          </a:p>
        </p:txBody>
      </p:sp>
      <p:sp>
        <p:nvSpPr>
          <p:cNvPr id="238" name="Google Shape;238;p27"/>
          <p:cNvSpPr txBox="1"/>
          <p:nvPr/>
        </p:nvSpPr>
        <p:spPr>
          <a:xfrm>
            <a:off x="8497400" y="84006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No</a:t>
            </a:r>
            <a:endParaRPr sz="1100">
              <a:solidFill>
                <a:schemeClr val="dk2"/>
              </a:solidFill>
            </a:endParaRPr>
          </a:p>
        </p:txBody>
      </p:sp>
      <p:sp>
        <p:nvSpPr>
          <p:cNvPr id="239" name="Google Shape;239;p27"/>
          <p:cNvSpPr txBox="1"/>
          <p:nvPr/>
        </p:nvSpPr>
        <p:spPr>
          <a:xfrm>
            <a:off x="7588513" y="2150775"/>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Yes</a:t>
            </a:r>
            <a:endParaRPr sz="1100">
              <a:solidFill>
                <a:schemeClr val="dk2"/>
              </a:solidFill>
            </a:endParaRPr>
          </a:p>
        </p:txBody>
      </p:sp>
      <p:sp>
        <p:nvSpPr>
          <p:cNvPr id="240" name="Google Shape;240;p27"/>
          <p:cNvSpPr txBox="1"/>
          <p:nvPr/>
        </p:nvSpPr>
        <p:spPr>
          <a:xfrm>
            <a:off x="7538475" y="840075"/>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chemeClr val="dk2"/>
                </a:solidFill>
              </a:rPr>
              <a:t>Yes</a:t>
            </a:r>
            <a:endParaRPr sz="1100">
              <a:solidFill>
                <a:schemeClr val="dk2"/>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GSDC Foundations: Collaboration</a:t>
            </a:r>
            <a:endParaRPr/>
          </a:p>
        </p:txBody>
      </p:sp>
      <p:sp>
        <p:nvSpPr>
          <p:cNvPr id="246" name="Google Shape;246;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Partners dictate how collections are:</a:t>
            </a:r>
            <a:endParaRPr/>
          </a:p>
          <a:p>
            <a:pPr marL="457200" lvl="0" indent="-342900" algn="l" rtl="0">
              <a:spcBef>
                <a:spcPts val="1200"/>
              </a:spcBef>
              <a:spcAft>
                <a:spcPts val="0"/>
              </a:spcAft>
              <a:buSzPts val="1800"/>
              <a:buAutoNum type="arabicPeriod"/>
            </a:pPr>
            <a:r>
              <a:rPr lang="en"/>
              <a:t>Organized</a:t>
            </a:r>
            <a:endParaRPr/>
          </a:p>
          <a:p>
            <a:pPr marL="457200" lvl="0" indent="-342900" algn="l" rtl="0">
              <a:spcBef>
                <a:spcPts val="0"/>
              </a:spcBef>
              <a:spcAft>
                <a:spcPts val="0"/>
              </a:spcAft>
              <a:buSzPts val="1800"/>
              <a:buAutoNum type="arabicPeriod"/>
            </a:pPr>
            <a:r>
              <a:rPr lang="en"/>
              <a:t>Described</a:t>
            </a:r>
            <a:endParaRPr/>
          </a:p>
          <a:p>
            <a:pPr marL="457200" lvl="0" indent="-342900" algn="l" rtl="0">
              <a:spcBef>
                <a:spcPts val="0"/>
              </a:spcBef>
              <a:spcAft>
                <a:spcPts val="0"/>
              </a:spcAft>
              <a:buSzPts val="1800"/>
              <a:buAutoNum type="arabicPeriod"/>
            </a:pPr>
            <a:r>
              <a:rPr lang="en"/>
              <a:t>Copyrighted</a:t>
            </a:r>
            <a:endParaRPr/>
          </a:p>
          <a:p>
            <a:pPr marL="0" lvl="0" indent="0" algn="l" rtl="0">
              <a:spcBef>
                <a:spcPts val="1200"/>
              </a:spcBef>
              <a:spcAft>
                <a:spcPts val="0"/>
              </a:spcAft>
              <a:buNone/>
            </a:pPr>
            <a:r>
              <a:rPr lang="en"/>
              <a:t>VTUL dictates how collections are:</a:t>
            </a:r>
            <a:endParaRPr/>
          </a:p>
          <a:p>
            <a:pPr marL="457200" lvl="0" indent="-342900" algn="l" rtl="0">
              <a:spcBef>
                <a:spcPts val="1200"/>
              </a:spcBef>
              <a:spcAft>
                <a:spcPts val="0"/>
              </a:spcAft>
              <a:buSzPts val="1800"/>
              <a:buAutoNum type="arabicPeriod"/>
            </a:pPr>
            <a:r>
              <a:rPr lang="en"/>
              <a:t>Cited</a:t>
            </a:r>
            <a:endParaRPr/>
          </a:p>
          <a:p>
            <a:pPr marL="457200" lvl="0" indent="-342900" algn="l" rtl="0">
              <a:spcBef>
                <a:spcPts val="0"/>
              </a:spcBef>
              <a:spcAft>
                <a:spcPts val="0"/>
              </a:spcAft>
              <a:buSzPts val="1800"/>
              <a:buAutoNum type="arabicPeriod"/>
            </a:pPr>
            <a:r>
              <a:rPr lang="en"/>
              <a:t>Displayed</a:t>
            </a:r>
            <a:endParaRPr/>
          </a:p>
        </p:txBody>
      </p:sp>
      <p:sp>
        <p:nvSpPr>
          <p:cNvPr id="247" name="Google Shape;247;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16</a:t>
            </a:fld>
            <a:endParaRPr/>
          </a:p>
        </p:txBody>
      </p:sp>
      <p:pic>
        <p:nvPicPr>
          <p:cNvPr id="248" name="Google Shape;248;p28"/>
          <p:cNvPicPr preferRelativeResize="0"/>
          <p:nvPr/>
        </p:nvPicPr>
        <p:blipFill>
          <a:blip r:embed="rId3">
            <a:alphaModFix/>
          </a:blip>
          <a:stretch>
            <a:fillRect/>
          </a:stretch>
        </p:blipFill>
        <p:spPr>
          <a:xfrm>
            <a:off x="6427549" y="0"/>
            <a:ext cx="2716452" cy="5143499"/>
          </a:xfrm>
          <a:prstGeom prst="rect">
            <a:avLst/>
          </a:prstGeom>
          <a:noFill/>
          <a:ln>
            <a:noFill/>
          </a:ln>
        </p:spPr>
      </p:pic>
      <p:sp>
        <p:nvSpPr>
          <p:cNvPr id="249" name="Google Shape;249;p28"/>
          <p:cNvSpPr/>
          <p:nvPr/>
        </p:nvSpPr>
        <p:spPr>
          <a:xfrm>
            <a:off x="5868950" y="1981975"/>
            <a:ext cx="606000" cy="134700"/>
          </a:xfrm>
          <a:prstGeom prst="rightArrow">
            <a:avLst>
              <a:gd name="adj1" fmla="val 50000"/>
              <a:gd name="adj2" fmla="val 50000"/>
            </a:avLst>
          </a:prstGeom>
          <a:solidFill>
            <a:srgbClr val="87204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50" name="Google Shape;250;p28"/>
          <p:cNvSpPr txBox="1"/>
          <p:nvPr/>
        </p:nvSpPr>
        <p:spPr>
          <a:xfrm>
            <a:off x="4531550" y="1693375"/>
            <a:ext cx="1337400" cy="711900"/>
          </a:xfrm>
          <a:prstGeom prst="rect">
            <a:avLst/>
          </a:prstGeom>
          <a:noFill/>
          <a:ln w="9525" cap="flat" cmpd="sng">
            <a:solidFill>
              <a:srgbClr val="87204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2"/>
                </a:solidFill>
              </a:rPr>
              <a:t>The identifier is the only element chosen by VTUL</a:t>
            </a:r>
            <a:endParaRPr sz="1200">
              <a:solidFill>
                <a:schemeClr val="dk2"/>
              </a:solidFill>
            </a:endParaRPr>
          </a:p>
        </p:txBody>
      </p:sp>
      <p:cxnSp>
        <p:nvCxnSpPr>
          <p:cNvPr id="251" name="Google Shape;251;p28"/>
          <p:cNvCxnSpPr/>
          <p:nvPr/>
        </p:nvCxnSpPr>
        <p:spPr>
          <a:xfrm>
            <a:off x="6359625" y="67350"/>
            <a:ext cx="19200" cy="1472100"/>
          </a:xfrm>
          <a:prstGeom prst="straightConnector1">
            <a:avLst/>
          </a:prstGeom>
          <a:noFill/>
          <a:ln w="38100" cap="flat" cmpd="sng">
            <a:solidFill>
              <a:srgbClr val="008CB5"/>
            </a:solidFill>
            <a:prstDash val="solid"/>
            <a:round/>
            <a:headEnd type="none" w="med" len="med"/>
            <a:tailEnd type="none" w="med" len="med"/>
          </a:ln>
        </p:spPr>
      </p:cxnSp>
      <p:cxnSp>
        <p:nvCxnSpPr>
          <p:cNvPr id="252" name="Google Shape;252;p28"/>
          <p:cNvCxnSpPr/>
          <p:nvPr/>
        </p:nvCxnSpPr>
        <p:spPr>
          <a:xfrm>
            <a:off x="6359625" y="2220950"/>
            <a:ext cx="12900" cy="2553900"/>
          </a:xfrm>
          <a:prstGeom prst="straightConnector1">
            <a:avLst/>
          </a:prstGeom>
          <a:noFill/>
          <a:ln w="38100" cap="flat" cmpd="sng">
            <a:solidFill>
              <a:srgbClr val="008CB5"/>
            </a:solidFill>
            <a:prstDash val="solid"/>
            <a:round/>
            <a:headEnd type="none" w="med" len="med"/>
            <a:tailEnd type="none" w="med" len="med"/>
          </a:ln>
        </p:spPr>
      </p:cxnSp>
      <p:sp>
        <p:nvSpPr>
          <p:cNvPr id="253" name="Google Shape;253;p28"/>
          <p:cNvSpPr txBox="1"/>
          <p:nvPr/>
        </p:nvSpPr>
        <p:spPr>
          <a:xfrm rot="-5400000">
            <a:off x="5422100" y="623250"/>
            <a:ext cx="1337400" cy="360300"/>
          </a:xfrm>
          <a:prstGeom prst="rect">
            <a:avLst/>
          </a:prstGeom>
          <a:noFill/>
          <a:ln w="9525" cap="flat" cmpd="sng">
            <a:solidFill>
              <a:srgbClr val="008CB5"/>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2"/>
                </a:solidFill>
              </a:rPr>
              <a:t>Partner-provided</a:t>
            </a:r>
            <a:endParaRPr sz="1200">
              <a:solidFill>
                <a:schemeClr val="dk2"/>
              </a:solidFill>
            </a:endParaRPr>
          </a:p>
        </p:txBody>
      </p:sp>
      <p:sp>
        <p:nvSpPr>
          <p:cNvPr id="254" name="Google Shape;254;p28"/>
          <p:cNvSpPr txBox="1"/>
          <p:nvPr/>
        </p:nvSpPr>
        <p:spPr>
          <a:xfrm rot="-5400000">
            <a:off x="5455750" y="3317750"/>
            <a:ext cx="1337400" cy="360300"/>
          </a:xfrm>
          <a:prstGeom prst="rect">
            <a:avLst/>
          </a:prstGeom>
          <a:noFill/>
          <a:ln w="9525" cap="flat" cmpd="sng">
            <a:solidFill>
              <a:srgbClr val="008CB5"/>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2"/>
                </a:solidFill>
              </a:rPr>
              <a:t>Partner-provided</a:t>
            </a:r>
            <a:endParaRPr sz="1200">
              <a:solidFill>
                <a:schemeClr val="dk2"/>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Strategy: Operationalize Equity</a:t>
            </a:r>
            <a:endParaRPr/>
          </a:p>
        </p:txBody>
      </p:sp>
      <p:sp>
        <p:nvSpPr>
          <p:cNvPr id="260" name="Google Shape;260;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17</a:t>
            </a:fld>
            <a:endParaRPr/>
          </a:p>
        </p:txBody>
      </p:sp>
      <p:sp>
        <p:nvSpPr>
          <p:cNvPr id="261" name="Google Shape;261;p29"/>
          <p:cNvSpPr txBox="1"/>
          <p:nvPr/>
        </p:nvSpPr>
        <p:spPr>
          <a:xfrm>
            <a:off x="3640675" y="1716713"/>
            <a:ext cx="1747500" cy="446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300" b="1">
                <a:solidFill>
                  <a:schemeClr val="dk2"/>
                </a:solidFill>
                <a:latin typeface="Roboto"/>
                <a:ea typeface="Roboto"/>
                <a:cs typeface="Roboto"/>
                <a:sym typeface="Roboto"/>
              </a:rPr>
              <a:t>Digitization ability</a:t>
            </a:r>
            <a:endParaRPr sz="1300" b="1">
              <a:solidFill>
                <a:schemeClr val="dk2"/>
              </a:solidFill>
              <a:latin typeface="Roboto"/>
              <a:ea typeface="Roboto"/>
              <a:cs typeface="Roboto"/>
              <a:sym typeface="Roboto"/>
            </a:endParaRPr>
          </a:p>
        </p:txBody>
      </p:sp>
      <p:sp>
        <p:nvSpPr>
          <p:cNvPr id="262" name="Google Shape;262;p29"/>
          <p:cNvSpPr/>
          <p:nvPr/>
        </p:nvSpPr>
        <p:spPr>
          <a:xfrm flipH="1">
            <a:off x="1087525" y="1434600"/>
            <a:ext cx="1834800" cy="143400"/>
          </a:xfrm>
          <a:prstGeom prst="parallelogram">
            <a:avLst>
              <a:gd name="adj" fmla="val 96952"/>
            </a:avLst>
          </a:prstGeom>
          <a:solidFill>
            <a:srgbClr val="008C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63" name="Google Shape;263;p29"/>
          <p:cNvSpPr/>
          <p:nvPr/>
        </p:nvSpPr>
        <p:spPr>
          <a:xfrm>
            <a:off x="1087625" y="1588424"/>
            <a:ext cx="1834800" cy="143400"/>
          </a:xfrm>
          <a:prstGeom prst="parallelogram">
            <a:avLst>
              <a:gd name="adj" fmla="val 96952"/>
            </a:avLst>
          </a:prstGeom>
          <a:solidFill>
            <a:srgbClr val="AED2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9"/>
          <p:cNvSpPr/>
          <p:nvPr/>
        </p:nvSpPr>
        <p:spPr>
          <a:xfrm flipH="1">
            <a:off x="2796474" y="1434600"/>
            <a:ext cx="1834800" cy="143400"/>
          </a:xfrm>
          <a:prstGeom prst="parallelogram">
            <a:avLst>
              <a:gd name="adj" fmla="val 96952"/>
            </a:avLst>
          </a:prstGeom>
          <a:solidFill>
            <a:srgbClr val="008C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65" name="Google Shape;265;p29"/>
          <p:cNvSpPr/>
          <p:nvPr/>
        </p:nvSpPr>
        <p:spPr>
          <a:xfrm>
            <a:off x="2796574" y="1588424"/>
            <a:ext cx="1834800" cy="143400"/>
          </a:xfrm>
          <a:prstGeom prst="parallelogram">
            <a:avLst>
              <a:gd name="adj" fmla="val 96952"/>
            </a:avLst>
          </a:prstGeom>
          <a:solidFill>
            <a:srgbClr val="AED2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9"/>
          <p:cNvSpPr/>
          <p:nvPr/>
        </p:nvSpPr>
        <p:spPr>
          <a:xfrm flipH="1">
            <a:off x="4508319" y="1433889"/>
            <a:ext cx="1834800" cy="143400"/>
          </a:xfrm>
          <a:prstGeom prst="parallelogram">
            <a:avLst>
              <a:gd name="adj" fmla="val 96952"/>
            </a:avLst>
          </a:prstGeom>
          <a:solidFill>
            <a:srgbClr val="D5A6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67" name="Google Shape;267;p29"/>
          <p:cNvSpPr/>
          <p:nvPr/>
        </p:nvSpPr>
        <p:spPr>
          <a:xfrm>
            <a:off x="4508419" y="1587713"/>
            <a:ext cx="1834800" cy="143400"/>
          </a:xfrm>
          <a:prstGeom prst="parallelogram">
            <a:avLst>
              <a:gd name="adj" fmla="val 96952"/>
            </a:avLst>
          </a:prstGeom>
          <a:solidFill>
            <a:srgbClr val="922D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9"/>
          <p:cNvSpPr/>
          <p:nvPr/>
        </p:nvSpPr>
        <p:spPr>
          <a:xfrm flipH="1">
            <a:off x="6221583" y="1433878"/>
            <a:ext cx="1834800" cy="143400"/>
          </a:xfrm>
          <a:prstGeom prst="parallelogram">
            <a:avLst>
              <a:gd name="adj" fmla="val 96952"/>
            </a:avLst>
          </a:prstGeom>
          <a:solidFill>
            <a:srgbClr val="D5A6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69" name="Google Shape;269;p29"/>
          <p:cNvSpPr/>
          <p:nvPr/>
        </p:nvSpPr>
        <p:spPr>
          <a:xfrm>
            <a:off x="6221683" y="1587702"/>
            <a:ext cx="1834800" cy="143400"/>
          </a:xfrm>
          <a:prstGeom prst="parallelogram">
            <a:avLst>
              <a:gd name="adj" fmla="val 96952"/>
            </a:avLst>
          </a:prstGeom>
          <a:solidFill>
            <a:srgbClr val="922D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9"/>
          <p:cNvSpPr/>
          <p:nvPr/>
        </p:nvSpPr>
        <p:spPr>
          <a:xfrm rot="-10796485">
            <a:off x="4367736" y="1140436"/>
            <a:ext cx="293400" cy="282900"/>
          </a:xfrm>
          <a:prstGeom prst="triangle">
            <a:avLst>
              <a:gd name="adj" fmla="val 50000"/>
            </a:avLst>
          </a:prstGeom>
          <a:solidFill>
            <a:schemeClr val="dk1"/>
          </a:solidFill>
          <a:ln w="19050" cap="flat" cmpd="sng">
            <a:solidFill>
              <a:srgbClr val="85858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71" name="Google Shape;271;p29"/>
          <p:cNvSpPr txBox="1"/>
          <p:nvPr/>
        </p:nvSpPr>
        <p:spPr>
          <a:xfrm>
            <a:off x="3761875" y="2904500"/>
            <a:ext cx="1505100" cy="446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300" b="1">
                <a:solidFill>
                  <a:schemeClr val="dk2"/>
                </a:solidFill>
                <a:latin typeface="Roboto"/>
                <a:ea typeface="Roboto"/>
                <a:cs typeface="Roboto"/>
                <a:sym typeface="Roboto"/>
              </a:rPr>
              <a:t>Metadata support</a:t>
            </a:r>
            <a:endParaRPr sz="1300" b="1">
              <a:solidFill>
                <a:schemeClr val="dk2"/>
              </a:solidFill>
              <a:latin typeface="Roboto"/>
              <a:ea typeface="Roboto"/>
              <a:cs typeface="Roboto"/>
              <a:sym typeface="Roboto"/>
            </a:endParaRPr>
          </a:p>
        </p:txBody>
      </p:sp>
      <p:sp>
        <p:nvSpPr>
          <p:cNvPr id="272" name="Google Shape;272;p29"/>
          <p:cNvSpPr/>
          <p:nvPr/>
        </p:nvSpPr>
        <p:spPr>
          <a:xfrm flipH="1">
            <a:off x="1087525" y="2596850"/>
            <a:ext cx="1834800" cy="143400"/>
          </a:xfrm>
          <a:prstGeom prst="parallelogram">
            <a:avLst>
              <a:gd name="adj" fmla="val 96952"/>
            </a:avLst>
          </a:prstGeom>
          <a:solidFill>
            <a:srgbClr val="008C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73" name="Google Shape;273;p29"/>
          <p:cNvSpPr/>
          <p:nvPr/>
        </p:nvSpPr>
        <p:spPr>
          <a:xfrm>
            <a:off x="1087625" y="2750674"/>
            <a:ext cx="1834800" cy="143400"/>
          </a:xfrm>
          <a:prstGeom prst="parallelogram">
            <a:avLst>
              <a:gd name="adj" fmla="val 96952"/>
            </a:avLst>
          </a:prstGeom>
          <a:solidFill>
            <a:srgbClr val="AED2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9"/>
          <p:cNvSpPr/>
          <p:nvPr/>
        </p:nvSpPr>
        <p:spPr>
          <a:xfrm flipH="1">
            <a:off x="4508319" y="2596139"/>
            <a:ext cx="1834800" cy="143400"/>
          </a:xfrm>
          <a:prstGeom prst="parallelogram">
            <a:avLst>
              <a:gd name="adj" fmla="val 96952"/>
            </a:avLst>
          </a:prstGeom>
          <a:solidFill>
            <a:srgbClr val="D5A6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75" name="Google Shape;275;p29"/>
          <p:cNvSpPr/>
          <p:nvPr/>
        </p:nvSpPr>
        <p:spPr>
          <a:xfrm>
            <a:off x="4508419" y="2749963"/>
            <a:ext cx="1834800" cy="143400"/>
          </a:xfrm>
          <a:prstGeom prst="parallelogram">
            <a:avLst>
              <a:gd name="adj" fmla="val 96952"/>
            </a:avLst>
          </a:prstGeom>
          <a:solidFill>
            <a:srgbClr val="922D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9"/>
          <p:cNvSpPr/>
          <p:nvPr/>
        </p:nvSpPr>
        <p:spPr>
          <a:xfrm flipH="1">
            <a:off x="6221583" y="2596128"/>
            <a:ext cx="1834800" cy="143400"/>
          </a:xfrm>
          <a:prstGeom prst="parallelogram">
            <a:avLst>
              <a:gd name="adj" fmla="val 96952"/>
            </a:avLst>
          </a:prstGeom>
          <a:solidFill>
            <a:srgbClr val="D5A6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77" name="Google Shape;277;p29"/>
          <p:cNvSpPr/>
          <p:nvPr/>
        </p:nvSpPr>
        <p:spPr>
          <a:xfrm>
            <a:off x="6221683" y="2749952"/>
            <a:ext cx="1834800" cy="143400"/>
          </a:xfrm>
          <a:prstGeom prst="parallelogram">
            <a:avLst>
              <a:gd name="adj" fmla="val 96952"/>
            </a:avLst>
          </a:prstGeom>
          <a:solidFill>
            <a:srgbClr val="922D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9"/>
          <p:cNvSpPr/>
          <p:nvPr/>
        </p:nvSpPr>
        <p:spPr>
          <a:xfrm rot="-10796485">
            <a:off x="2629036" y="2302686"/>
            <a:ext cx="293400" cy="282900"/>
          </a:xfrm>
          <a:prstGeom prst="triangle">
            <a:avLst>
              <a:gd name="adj" fmla="val 50000"/>
            </a:avLst>
          </a:prstGeom>
          <a:solidFill>
            <a:schemeClr val="dk1"/>
          </a:solidFill>
          <a:ln w="19050" cap="flat" cmpd="sng">
            <a:solidFill>
              <a:srgbClr val="85858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79" name="Google Shape;279;p29"/>
          <p:cNvSpPr/>
          <p:nvPr/>
        </p:nvSpPr>
        <p:spPr>
          <a:xfrm flipH="1">
            <a:off x="2796433" y="2596503"/>
            <a:ext cx="1834800" cy="143400"/>
          </a:xfrm>
          <a:prstGeom prst="parallelogram">
            <a:avLst>
              <a:gd name="adj" fmla="val 96952"/>
            </a:avLst>
          </a:prstGeom>
          <a:solidFill>
            <a:srgbClr val="D5A6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80" name="Google Shape;280;p29"/>
          <p:cNvSpPr/>
          <p:nvPr/>
        </p:nvSpPr>
        <p:spPr>
          <a:xfrm>
            <a:off x="2796533" y="2750327"/>
            <a:ext cx="1834800" cy="143400"/>
          </a:xfrm>
          <a:prstGeom prst="parallelogram">
            <a:avLst>
              <a:gd name="adj" fmla="val 96952"/>
            </a:avLst>
          </a:prstGeom>
          <a:solidFill>
            <a:srgbClr val="922D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9"/>
          <p:cNvSpPr/>
          <p:nvPr/>
        </p:nvSpPr>
        <p:spPr>
          <a:xfrm rot="5400000">
            <a:off x="7117800" y="2322775"/>
            <a:ext cx="2981700" cy="447300"/>
          </a:xfrm>
          <a:prstGeom prst="rect">
            <a:avLst/>
          </a:prstGeom>
          <a:solidFill>
            <a:srgbClr val="922D4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rPr>
              <a:t>VTUL Support</a:t>
            </a:r>
            <a:endParaRPr sz="2400" b="1">
              <a:solidFill>
                <a:schemeClr val="lt1"/>
              </a:solidFill>
            </a:endParaRPr>
          </a:p>
        </p:txBody>
      </p:sp>
      <p:sp>
        <p:nvSpPr>
          <p:cNvPr id="282" name="Google Shape;282;p29"/>
          <p:cNvSpPr/>
          <p:nvPr/>
        </p:nvSpPr>
        <p:spPr>
          <a:xfrm rot="-5400000">
            <a:off x="-1139825" y="2270650"/>
            <a:ext cx="2951400" cy="411000"/>
          </a:xfrm>
          <a:prstGeom prst="rect">
            <a:avLst/>
          </a:prstGeom>
          <a:solidFill>
            <a:srgbClr val="255C7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rPr>
              <a:t>Partner Resources</a:t>
            </a:r>
            <a:endParaRPr sz="2400" b="1">
              <a:solidFill>
                <a:schemeClr val="lt1"/>
              </a:solidFill>
            </a:endParaRPr>
          </a:p>
        </p:txBody>
      </p:sp>
      <p:sp>
        <p:nvSpPr>
          <p:cNvPr id="283" name="Google Shape;283;p29"/>
          <p:cNvSpPr/>
          <p:nvPr/>
        </p:nvSpPr>
        <p:spPr>
          <a:xfrm flipH="1">
            <a:off x="1073137" y="3809825"/>
            <a:ext cx="1834800" cy="143400"/>
          </a:xfrm>
          <a:prstGeom prst="parallelogram">
            <a:avLst>
              <a:gd name="adj" fmla="val 96952"/>
            </a:avLst>
          </a:prstGeom>
          <a:solidFill>
            <a:srgbClr val="008C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84" name="Google Shape;284;p29"/>
          <p:cNvSpPr/>
          <p:nvPr/>
        </p:nvSpPr>
        <p:spPr>
          <a:xfrm>
            <a:off x="1073237" y="3963649"/>
            <a:ext cx="1834800" cy="143400"/>
          </a:xfrm>
          <a:prstGeom prst="parallelogram">
            <a:avLst>
              <a:gd name="adj" fmla="val 96952"/>
            </a:avLst>
          </a:prstGeom>
          <a:solidFill>
            <a:srgbClr val="AED2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9"/>
          <p:cNvSpPr/>
          <p:nvPr/>
        </p:nvSpPr>
        <p:spPr>
          <a:xfrm flipH="1">
            <a:off x="6207195" y="3809103"/>
            <a:ext cx="1834800" cy="143400"/>
          </a:xfrm>
          <a:prstGeom prst="parallelogram">
            <a:avLst>
              <a:gd name="adj" fmla="val 96952"/>
            </a:avLst>
          </a:prstGeom>
          <a:solidFill>
            <a:srgbClr val="D5A6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86" name="Google Shape;286;p29"/>
          <p:cNvSpPr/>
          <p:nvPr/>
        </p:nvSpPr>
        <p:spPr>
          <a:xfrm>
            <a:off x="6207295" y="3962927"/>
            <a:ext cx="1834800" cy="143400"/>
          </a:xfrm>
          <a:prstGeom prst="parallelogram">
            <a:avLst>
              <a:gd name="adj" fmla="val 96952"/>
            </a:avLst>
          </a:prstGeom>
          <a:solidFill>
            <a:srgbClr val="922D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9"/>
          <p:cNvSpPr/>
          <p:nvPr/>
        </p:nvSpPr>
        <p:spPr>
          <a:xfrm rot="-10796485">
            <a:off x="6049824" y="3515636"/>
            <a:ext cx="293400" cy="282900"/>
          </a:xfrm>
          <a:prstGeom prst="triangle">
            <a:avLst>
              <a:gd name="adj" fmla="val 50000"/>
            </a:avLst>
          </a:prstGeom>
          <a:solidFill>
            <a:schemeClr val="dk1"/>
          </a:solidFill>
          <a:ln w="19050" cap="flat" cmpd="sng">
            <a:solidFill>
              <a:srgbClr val="85858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88" name="Google Shape;288;p29"/>
          <p:cNvSpPr/>
          <p:nvPr/>
        </p:nvSpPr>
        <p:spPr>
          <a:xfrm flipH="1">
            <a:off x="4508237" y="3809813"/>
            <a:ext cx="1834800" cy="143400"/>
          </a:xfrm>
          <a:prstGeom prst="parallelogram">
            <a:avLst>
              <a:gd name="adj" fmla="val 96952"/>
            </a:avLst>
          </a:prstGeom>
          <a:solidFill>
            <a:srgbClr val="008C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89" name="Google Shape;289;p29"/>
          <p:cNvSpPr/>
          <p:nvPr/>
        </p:nvSpPr>
        <p:spPr>
          <a:xfrm>
            <a:off x="4508337" y="3963637"/>
            <a:ext cx="1834800" cy="143400"/>
          </a:xfrm>
          <a:prstGeom prst="parallelogram">
            <a:avLst>
              <a:gd name="adj" fmla="val 96952"/>
            </a:avLst>
          </a:prstGeom>
          <a:solidFill>
            <a:srgbClr val="AED2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9"/>
          <p:cNvSpPr/>
          <p:nvPr/>
        </p:nvSpPr>
        <p:spPr>
          <a:xfrm flipH="1">
            <a:off x="2796387" y="3809088"/>
            <a:ext cx="1834800" cy="143400"/>
          </a:xfrm>
          <a:prstGeom prst="parallelogram">
            <a:avLst>
              <a:gd name="adj" fmla="val 96952"/>
            </a:avLst>
          </a:prstGeom>
          <a:solidFill>
            <a:srgbClr val="008C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291" name="Google Shape;291;p29"/>
          <p:cNvSpPr/>
          <p:nvPr/>
        </p:nvSpPr>
        <p:spPr>
          <a:xfrm>
            <a:off x="2796487" y="3962912"/>
            <a:ext cx="1834800" cy="143400"/>
          </a:xfrm>
          <a:prstGeom prst="parallelogram">
            <a:avLst>
              <a:gd name="adj" fmla="val 96952"/>
            </a:avLst>
          </a:prstGeom>
          <a:solidFill>
            <a:srgbClr val="AED2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9"/>
          <p:cNvSpPr txBox="1"/>
          <p:nvPr/>
        </p:nvSpPr>
        <p:spPr>
          <a:xfrm>
            <a:off x="3819450" y="4117425"/>
            <a:ext cx="1505100" cy="446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300" b="1">
                <a:solidFill>
                  <a:schemeClr val="dk2"/>
                </a:solidFill>
                <a:latin typeface="Roboto"/>
                <a:ea typeface="Roboto"/>
                <a:cs typeface="Roboto"/>
                <a:sym typeface="Roboto"/>
              </a:rPr>
              <a:t>Advocacy</a:t>
            </a:r>
            <a:endParaRPr sz="1300" b="1">
              <a:solidFill>
                <a:schemeClr val="dk2"/>
              </a:solidFill>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Collaboration Types</a:t>
            </a:r>
            <a:endParaRPr/>
          </a:p>
        </p:txBody>
      </p:sp>
      <p:sp>
        <p:nvSpPr>
          <p:cNvPr id="298" name="Google Shape;298;p30"/>
          <p:cNvSpPr txBox="1">
            <a:spLocks noGrp="1"/>
          </p:cNvSpPr>
          <p:nvPr>
            <p:ph type="body" idx="1"/>
          </p:nvPr>
        </p:nvSpPr>
        <p:spPr>
          <a:xfrm>
            <a:off x="311700" y="1152475"/>
            <a:ext cx="2811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t>“Full Package”</a:t>
            </a:r>
            <a:endParaRPr b="1"/>
          </a:p>
          <a:p>
            <a:pPr marL="457200" lvl="0" indent="-342900" algn="l" rtl="0">
              <a:spcBef>
                <a:spcPts val="1200"/>
              </a:spcBef>
              <a:spcAft>
                <a:spcPts val="0"/>
              </a:spcAft>
              <a:buSzPts val="1800"/>
              <a:buChar char="●"/>
            </a:pPr>
            <a:r>
              <a:rPr lang="en"/>
              <a:t>Digitization</a:t>
            </a:r>
            <a:endParaRPr/>
          </a:p>
          <a:p>
            <a:pPr marL="457200" lvl="0" indent="-342900" algn="l" rtl="0">
              <a:spcBef>
                <a:spcPts val="0"/>
              </a:spcBef>
              <a:spcAft>
                <a:spcPts val="0"/>
              </a:spcAft>
              <a:buSzPts val="1800"/>
              <a:buChar char="●"/>
            </a:pPr>
            <a:r>
              <a:rPr lang="en"/>
              <a:t>Metadata</a:t>
            </a:r>
            <a:endParaRPr/>
          </a:p>
          <a:p>
            <a:pPr marL="457200" lvl="0" indent="-342900" algn="l" rtl="0">
              <a:spcBef>
                <a:spcPts val="0"/>
              </a:spcBef>
              <a:spcAft>
                <a:spcPts val="0"/>
              </a:spcAft>
              <a:buSzPts val="1800"/>
              <a:buChar char="●"/>
            </a:pPr>
            <a:r>
              <a:rPr lang="en"/>
              <a:t>Ingest</a:t>
            </a:r>
            <a:endParaRPr/>
          </a:p>
          <a:p>
            <a:pPr marL="0" lvl="0" indent="0" algn="l" rtl="0">
              <a:spcBef>
                <a:spcPts val="1200"/>
              </a:spcBef>
              <a:spcAft>
                <a:spcPts val="1200"/>
              </a:spcAft>
              <a:buNone/>
            </a:pPr>
            <a:r>
              <a:rPr lang="en"/>
              <a:t>EX: Salem Fire Department</a:t>
            </a:r>
            <a:endParaRPr/>
          </a:p>
        </p:txBody>
      </p:sp>
      <p:sp>
        <p:nvSpPr>
          <p:cNvPr id="299" name="Google Shape;299;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18</a:t>
            </a:fld>
            <a:endParaRPr/>
          </a:p>
        </p:txBody>
      </p:sp>
      <p:sp>
        <p:nvSpPr>
          <p:cNvPr id="300" name="Google Shape;300;p30"/>
          <p:cNvSpPr txBox="1">
            <a:spLocks noGrp="1"/>
          </p:cNvSpPr>
          <p:nvPr>
            <p:ph type="body" idx="1"/>
          </p:nvPr>
        </p:nvSpPr>
        <p:spPr>
          <a:xfrm>
            <a:off x="6007425" y="1152475"/>
            <a:ext cx="2811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t>Ingest-Only</a:t>
            </a:r>
            <a:endParaRPr b="1"/>
          </a:p>
          <a:p>
            <a:pPr marL="457200" lvl="0" indent="-342900" algn="l" rtl="0">
              <a:spcBef>
                <a:spcPts val="1200"/>
              </a:spcBef>
              <a:spcAft>
                <a:spcPts val="0"/>
              </a:spcAft>
              <a:buSzPts val="1800"/>
              <a:buChar char="●"/>
            </a:pPr>
            <a:r>
              <a:rPr lang="en"/>
              <a:t>Previously digitized items &amp; metadata transferred to us for processing and organization</a:t>
            </a:r>
            <a:endParaRPr/>
          </a:p>
          <a:p>
            <a:pPr marL="0" lvl="0" indent="0" algn="l" rtl="0">
              <a:spcBef>
                <a:spcPts val="1200"/>
              </a:spcBef>
              <a:spcAft>
                <a:spcPts val="1200"/>
              </a:spcAft>
              <a:buNone/>
            </a:pPr>
            <a:r>
              <a:rPr lang="en"/>
              <a:t>EX: Floyd County Historical Society</a:t>
            </a:r>
            <a:endParaRPr/>
          </a:p>
        </p:txBody>
      </p:sp>
      <p:sp>
        <p:nvSpPr>
          <p:cNvPr id="301" name="Google Shape;301;p30"/>
          <p:cNvSpPr txBox="1">
            <a:spLocks noGrp="1"/>
          </p:cNvSpPr>
          <p:nvPr>
            <p:ph type="body" idx="1"/>
          </p:nvPr>
        </p:nvSpPr>
        <p:spPr>
          <a:xfrm>
            <a:off x="3166200" y="1152475"/>
            <a:ext cx="2811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t>Resources</a:t>
            </a:r>
            <a:endParaRPr b="1"/>
          </a:p>
          <a:p>
            <a:pPr marL="457200" lvl="0" indent="-342900" algn="l" rtl="0">
              <a:spcBef>
                <a:spcPts val="1200"/>
              </a:spcBef>
              <a:spcAft>
                <a:spcPts val="0"/>
              </a:spcAft>
              <a:buSzPts val="1800"/>
              <a:buChar char="●"/>
            </a:pPr>
            <a:r>
              <a:rPr lang="en"/>
              <a:t>External funding for in-house digitization &amp; metadata</a:t>
            </a:r>
            <a:endParaRPr/>
          </a:p>
          <a:p>
            <a:pPr marL="457200" lvl="0" indent="-342900" algn="l" rtl="0">
              <a:spcBef>
                <a:spcPts val="0"/>
              </a:spcBef>
              <a:spcAft>
                <a:spcPts val="0"/>
              </a:spcAft>
              <a:buSzPts val="1800"/>
              <a:buChar char="●"/>
            </a:pPr>
            <a:r>
              <a:rPr lang="en"/>
              <a:t>Collection promotion</a:t>
            </a:r>
            <a:endParaRPr/>
          </a:p>
          <a:p>
            <a:pPr marL="457200" lvl="0" indent="-342900" algn="l" rtl="0">
              <a:spcBef>
                <a:spcPts val="0"/>
              </a:spcBef>
              <a:spcAft>
                <a:spcPts val="0"/>
              </a:spcAft>
              <a:buSzPts val="1800"/>
              <a:buChar char="●"/>
            </a:pPr>
            <a:r>
              <a:rPr lang="en"/>
              <a:t>Metadata mapping</a:t>
            </a:r>
            <a:endParaRPr/>
          </a:p>
          <a:p>
            <a:pPr marL="0" lvl="0" indent="0" algn="l" rtl="0">
              <a:spcBef>
                <a:spcPts val="1200"/>
              </a:spcBef>
              <a:spcAft>
                <a:spcPts val="1200"/>
              </a:spcAft>
              <a:buNone/>
            </a:pPr>
            <a:r>
              <a:rPr lang="en"/>
              <a:t>EX: Christiansburg Institute, Inc.</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GSDC Foundation: Engagement</a:t>
            </a:r>
            <a:endParaRPr/>
          </a:p>
        </p:txBody>
      </p:sp>
      <p:sp>
        <p:nvSpPr>
          <p:cNvPr id="307" name="Google Shape;307;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Ongoing dialogue</a:t>
            </a:r>
            <a:endParaRPr/>
          </a:p>
          <a:p>
            <a:pPr marL="457200" lvl="0" indent="-342900" algn="l" rtl="0">
              <a:spcBef>
                <a:spcPts val="0"/>
              </a:spcBef>
              <a:spcAft>
                <a:spcPts val="0"/>
              </a:spcAft>
              <a:buSzPts val="1800"/>
              <a:buChar char="●"/>
            </a:pPr>
            <a:r>
              <a:rPr lang="en"/>
              <a:t>Iterative improvement of documentation based on feedback</a:t>
            </a:r>
            <a:endParaRPr/>
          </a:p>
          <a:p>
            <a:pPr marL="457200" lvl="0" indent="-342900" algn="l" rtl="0">
              <a:spcBef>
                <a:spcPts val="0"/>
              </a:spcBef>
              <a:spcAft>
                <a:spcPts val="0"/>
              </a:spcAft>
              <a:buSzPts val="1800"/>
              <a:buChar char="●"/>
            </a:pPr>
            <a:r>
              <a:rPr lang="en"/>
              <a:t>Iterative metadata development</a:t>
            </a:r>
            <a:endParaRPr/>
          </a:p>
          <a:p>
            <a:pPr marL="457200" lvl="0" indent="-342900" algn="l" rtl="0">
              <a:spcBef>
                <a:spcPts val="0"/>
              </a:spcBef>
              <a:spcAft>
                <a:spcPts val="0"/>
              </a:spcAft>
              <a:buSzPts val="1800"/>
              <a:buChar char="●"/>
            </a:pPr>
            <a:r>
              <a:rPr lang="en"/>
              <a:t>Partner approval before going live</a:t>
            </a:r>
            <a:endParaRPr/>
          </a:p>
          <a:p>
            <a:pPr marL="457200" lvl="0" indent="-342900" algn="l" rtl="0">
              <a:spcBef>
                <a:spcPts val="0"/>
              </a:spcBef>
              <a:spcAft>
                <a:spcPts val="0"/>
              </a:spcAft>
              <a:buSzPts val="1800"/>
              <a:buChar char="●"/>
            </a:pPr>
            <a:r>
              <a:rPr lang="en"/>
              <a:t>Equitable participation in GSDC Advisory Board</a:t>
            </a:r>
            <a:endParaRPr/>
          </a:p>
          <a:p>
            <a:pPr marL="0" lvl="0" indent="0" algn="l" rtl="0">
              <a:spcBef>
                <a:spcPts val="1200"/>
              </a:spcBef>
              <a:spcAft>
                <a:spcPts val="1200"/>
              </a:spcAft>
              <a:buNone/>
            </a:pPr>
            <a:endParaRPr/>
          </a:p>
        </p:txBody>
      </p:sp>
      <p:sp>
        <p:nvSpPr>
          <p:cNvPr id="308" name="Google Shape;308;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Agenda</a:t>
            </a:r>
            <a:endParaRPr/>
          </a:p>
        </p:txBody>
      </p:sp>
      <p:sp>
        <p:nvSpPr>
          <p:cNvPr id="67" name="Google Shape;67;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AutoNum type="arabicPeriod"/>
            </a:pPr>
            <a:r>
              <a:rPr lang="en"/>
              <a:t>Introductions</a:t>
            </a:r>
            <a:endParaRPr/>
          </a:p>
          <a:p>
            <a:pPr marL="457200" lvl="0" indent="-342900" algn="l" rtl="0">
              <a:spcBef>
                <a:spcPts val="0"/>
              </a:spcBef>
              <a:spcAft>
                <a:spcPts val="0"/>
              </a:spcAft>
              <a:buSzPts val="1800"/>
              <a:buAutoNum type="arabicPeriod"/>
            </a:pPr>
            <a:r>
              <a:rPr lang="en"/>
              <a:t>History of Greater Southwest Virginia Digital Collective (GSDC)</a:t>
            </a:r>
            <a:endParaRPr/>
          </a:p>
          <a:p>
            <a:pPr marL="457200" lvl="0" indent="-342900" algn="l" rtl="0">
              <a:spcBef>
                <a:spcPts val="0"/>
              </a:spcBef>
              <a:spcAft>
                <a:spcPts val="0"/>
              </a:spcAft>
              <a:buSzPts val="1800"/>
              <a:buAutoNum type="arabicPeriod"/>
            </a:pPr>
            <a:r>
              <a:rPr lang="en"/>
              <a:t>Building a Community Advisory Board</a:t>
            </a:r>
            <a:endParaRPr/>
          </a:p>
          <a:p>
            <a:pPr marL="457200" lvl="0" indent="-342900" algn="l" rtl="0">
              <a:spcBef>
                <a:spcPts val="0"/>
              </a:spcBef>
              <a:spcAft>
                <a:spcPts val="0"/>
              </a:spcAft>
              <a:buSzPts val="1800"/>
              <a:buAutoNum type="arabicPeriod"/>
            </a:pPr>
            <a:r>
              <a:rPr lang="en"/>
              <a:t>GSDC Strategy </a:t>
            </a:r>
            <a:endParaRPr/>
          </a:p>
          <a:p>
            <a:pPr marL="457200" lvl="0" indent="-342900" algn="l" rtl="0">
              <a:spcBef>
                <a:spcPts val="0"/>
              </a:spcBef>
              <a:spcAft>
                <a:spcPts val="0"/>
              </a:spcAft>
              <a:buSzPts val="1800"/>
              <a:buAutoNum type="arabicPeriod"/>
            </a:pPr>
            <a:r>
              <a:rPr lang="en"/>
              <a:t>Collaboration </a:t>
            </a:r>
            <a:endParaRPr/>
          </a:p>
          <a:p>
            <a:pPr marL="457200" lvl="0" indent="-342900" algn="l" rtl="0">
              <a:spcBef>
                <a:spcPts val="0"/>
              </a:spcBef>
              <a:spcAft>
                <a:spcPts val="0"/>
              </a:spcAft>
              <a:buSzPts val="1800"/>
              <a:buAutoNum type="arabicPeriod"/>
            </a:pPr>
            <a:r>
              <a:rPr lang="en"/>
              <a:t>Case Studies</a:t>
            </a:r>
            <a:endParaRPr/>
          </a:p>
          <a:p>
            <a:pPr marL="457200" lvl="0" indent="-342900" algn="l" rtl="0">
              <a:spcBef>
                <a:spcPts val="0"/>
              </a:spcBef>
              <a:spcAft>
                <a:spcPts val="0"/>
              </a:spcAft>
              <a:buSzPts val="1800"/>
              <a:buAutoNum type="arabicPeriod"/>
            </a:pPr>
            <a:r>
              <a:rPr lang="en"/>
              <a:t>Q &amp; A</a:t>
            </a:r>
            <a:endParaRPr/>
          </a:p>
        </p:txBody>
      </p:sp>
      <p:sp>
        <p:nvSpPr>
          <p:cNvPr id="68" name="Google Shape;68;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Documentation</a:t>
            </a:r>
            <a:endParaRPr/>
          </a:p>
        </p:txBody>
      </p:sp>
      <p:sp>
        <p:nvSpPr>
          <p:cNvPr id="314" name="Google Shape;314;p32"/>
          <p:cNvSpPr txBox="1">
            <a:spLocks noGrp="1"/>
          </p:cNvSpPr>
          <p:nvPr>
            <p:ph type="body" idx="1"/>
          </p:nvPr>
        </p:nvSpPr>
        <p:spPr>
          <a:xfrm>
            <a:off x="311700" y="1076275"/>
            <a:ext cx="4461900" cy="22725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en"/>
              <a:t>Proposal form: 1-2 pages</a:t>
            </a:r>
            <a:endParaRPr/>
          </a:p>
          <a:p>
            <a:pPr marL="457200" lvl="0" indent="-317182" algn="l" rtl="0">
              <a:spcBef>
                <a:spcPts val="1200"/>
              </a:spcBef>
              <a:spcAft>
                <a:spcPts val="0"/>
              </a:spcAft>
              <a:buSzPct val="100000"/>
              <a:buChar char="●"/>
            </a:pPr>
            <a:r>
              <a:rPr lang="en"/>
              <a:t>Used by GSDC to confirm scope</a:t>
            </a:r>
            <a:endParaRPr/>
          </a:p>
          <a:p>
            <a:pPr marL="457200" lvl="0" indent="-317182" algn="l" rtl="0">
              <a:spcBef>
                <a:spcPts val="0"/>
              </a:spcBef>
              <a:spcAft>
                <a:spcPts val="0"/>
              </a:spcAft>
              <a:buSzPct val="100000"/>
              <a:buChar char="●"/>
            </a:pPr>
            <a:r>
              <a:rPr lang="en"/>
              <a:t>Used by VTUL to define proposed work and design an MOA</a:t>
            </a:r>
            <a:endParaRPr/>
          </a:p>
          <a:p>
            <a:pPr marL="0" lvl="0" indent="0" algn="l" rtl="0">
              <a:spcBef>
                <a:spcPts val="1200"/>
              </a:spcBef>
              <a:spcAft>
                <a:spcPts val="0"/>
              </a:spcAft>
              <a:buNone/>
            </a:pPr>
            <a:r>
              <a:rPr lang="en"/>
              <a:t>MOA</a:t>
            </a:r>
            <a:endParaRPr/>
          </a:p>
          <a:p>
            <a:pPr marL="457200" lvl="0" indent="-317182" algn="l" rtl="0">
              <a:spcBef>
                <a:spcPts val="1200"/>
              </a:spcBef>
              <a:spcAft>
                <a:spcPts val="0"/>
              </a:spcAft>
              <a:buSzPct val="100000"/>
              <a:buChar char="●"/>
            </a:pPr>
            <a:r>
              <a:rPr lang="en"/>
              <a:t>Written handshake</a:t>
            </a:r>
            <a:endParaRPr/>
          </a:p>
          <a:p>
            <a:pPr marL="457200" lvl="0" indent="-317182" algn="l" rtl="0">
              <a:spcBef>
                <a:spcPts val="0"/>
              </a:spcBef>
              <a:spcAft>
                <a:spcPts val="0"/>
              </a:spcAft>
              <a:buSzPct val="100000"/>
              <a:buChar char="●"/>
            </a:pPr>
            <a:r>
              <a:rPr lang="en"/>
              <a:t>Defines resources, scope of work, timeline, terms of termination, contact info</a:t>
            </a:r>
            <a:endParaRPr/>
          </a:p>
        </p:txBody>
      </p:sp>
      <p:sp>
        <p:nvSpPr>
          <p:cNvPr id="315" name="Google Shape;315;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20</a:t>
            </a:fld>
            <a:endParaRPr/>
          </a:p>
        </p:txBody>
      </p:sp>
      <p:pic>
        <p:nvPicPr>
          <p:cNvPr id="316" name="Google Shape;316;p32" title="Digital Collection Proposal Form screenshot"/>
          <p:cNvPicPr preferRelativeResize="0"/>
          <p:nvPr/>
        </p:nvPicPr>
        <p:blipFill rotWithShape="1">
          <a:blip r:embed="rId3">
            <a:alphaModFix/>
          </a:blip>
          <a:srcRect l="2723" r="6482" b="4988"/>
          <a:stretch/>
        </p:blipFill>
        <p:spPr>
          <a:xfrm>
            <a:off x="4773450" y="0"/>
            <a:ext cx="4363650" cy="4804700"/>
          </a:xfrm>
          <a:prstGeom prst="rect">
            <a:avLst/>
          </a:prstGeom>
          <a:noFill/>
          <a:ln>
            <a:noFill/>
          </a:ln>
        </p:spPr>
      </p:pic>
      <p:pic>
        <p:nvPicPr>
          <p:cNvPr id="317" name="Google Shape;317;p32"/>
          <p:cNvPicPr preferRelativeResize="0"/>
          <p:nvPr/>
        </p:nvPicPr>
        <p:blipFill rotWithShape="1">
          <a:blip r:embed="rId4">
            <a:alphaModFix/>
          </a:blip>
          <a:srcRect t="16219"/>
          <a:stretch/>
        </p:blipFill>
        <p:spPr>
          <a:xfrm>
            <a:off x="0" y="3356750"/>
            <a:ext cx="6023000" cy="178674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GSDC Foundation: Promotion </a:t>
            </a:r>
            <a:endParaRPr/>
          </a:p>
          <a:p>
            <a:pPr marL="0" lvl="0" indent="0" algn="l" rtl="0">
              <a:spcBef>
                <a:spcPts val="0"/>
              </a:spcBef>
              <a:spcAft>
                <a:spcPts val="0"/>
              </a:spcAft>
              <a:buNone/>
            </a:pPr>
            <a:r>
              <a:rPr lang="en"/>
              <a:t>of Collections</a:t>
            </a:r>
            <a:endParaRPr/>
          </a:p>
        </p:txBody>
      </p:sp>
      <p:sp>
        <p:nvSpPr>
          <p:cNvPr id="323" name="Google Shape;323;p33"/>
          <p:cNvSpPr txBox="1">
            <a:spLocks noGrp="1"/>
          </p:cNvSpPr>
          <p:nvPr>
            <p:ph type="body" idx="1"/>
          </p:nvPr>
        </p:nvSpPr>
        <p:spPr>
          <a:xfrm>
            <a:off x="311700" y="1452800"/>
            <a:ext cx="4737000" cy="1938600"/>
          </a:xfrm>
          <a:prstGeom prst="rect">
            <a:avLst/>
          </a:prstGeom>
        </p:spPr>
        <p:txBody>
          <a:bodyPr spcFirstLastPara="1" wrap="square" lIns="91425" tIns="91425" rIns="91425" bIns="91425" anchor="t" anchorCtr="0">
            <a:normAutofit fontScale="92500" lnSpcReduction="20000"/>
          </a:bodyPr>
          <a:lstStyle/>
          <a:p>
            <a:pPr marL="457200" lvl="0" indent="-334327" algn="l" rtl="0">
              <a:spcBef>
                <a:spcPts val="0"/>
              </a:spcBef>
              <a:spcAft>
                <a:spcPts val="0"/>
              </a:spcAft>
              <a:buSzPct val="100000"/>
              <a:buChar char="●"/>
            </a:pPr>
            <a:r>
              <a:rPr lang="en"/>
              <a:t>Open access items</a:t>
            </a:r>
            <a:endParaRPr/>
          </a:p>
          <a:p>
            <a:pPr marL="457200" lvl="0" indent="-334327" algn="l" rtl="0">
              <a:spcBef>
                <a:spcPts val="0"/>
              </a:spcBef>
              <a:spcAft>
                <a:spcPts val="0"/>
              </a:spcAft>
              <a:buSzPct val="100000"/>
              <a:buChar char="●"/>
            </a:pPr>
            <a:r>
              <a:rPr lang="en"/>
              <a:t>Permalinks at item-level and collection-level</a:t>
            </a:r>
            <a:endParaRPr/>
          </a:p>
          <a:p>
            <a:pPr marL="457200" lvl="0" indent="-334327" algn="l" rtl="0">
              <a:spcBef>
                <a:spcPts val="0"/>
              </a:spcBef>
              <a:spcAft>
                <a:spcPts val="0"/>
              </a:spcAft>
              <a:buSzPct val="100000"/>
              <a:buChar char="●"/>
            </a:pPr>
            <a:r>
              <a:rPr lang="en"/>
              <a:t>R1 Institution-level access point and promotion</a:t>
            </a:r>
            <a:endParaRPr/>
          </a:p>
          <a:p>
            <a:pPr marL="457200" lvl="0" indent="-334327" algn="l" rtl="0">
              <a:spcBef>
                <a:spcPts val="0"/>
              </a:spcBef>
              <a:spcAft>
                <a:spcPts val="0"/>
              </a:spcAft>
              <a:buSzPct val="100000"/>
              <a:buChar char="●"/>
            </a:pPr>
            <a:r>
              <a:rPr lang="en"/>
              <a:t>No restriction from VTUL on how partner can use items</a:t>
            </a:r>
            <a:endParaRPr/>
          </a:p>
        </p:txBody>
      </p:sp>
      <p:sp>
        <p:nvSpPr>
          <p:cNvPr id="324" name="Google Shape;324;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21</a:t>
            </a:fld>
            <a:endParaRPr/>
          </a:p>
        </p:txBody>
      </p:sp>
      <p:pic>
        <p:nvPicPr>
          <p:cNvPr id="325" name="Google Shape;325;p33"/>
          <p:cNvPicPr preferRelativeResize="0"/>
          <p:nvPr/>
        </p:nvPicPr>
        <p:blipFill>
          <a:blip r:embed="rId3">
            <a:alphaModFix/>
          </a:blip>
          <a:stretch>
            <a:fillRect/>
          </a:stretch>
        </p:blipFill>
        <p:spPr>
          <a:xfrm>
            <a:off x="5048747" y="0"/>
            <a:ext cx="4095257" cy="5143500"/>
          </a:xfrm>
          <a:prstGeom prst="rect">
            <a:avLst/>
          </a:prstGeom>
          <a:noFill/>
          <a:ln>
            <a:noFill/>
          </a:ln>
        </p:spPr>
      </p:pic>
      <p:sp>
        <p:nvSpPr>
          <p:cNvPr id="326" name="Google Shape;326;p33"/>
          <p:cNvSpPr/>
          <p:nvPr/>
        </p:nvSpPr>
        <p:spPr>
          <a:xfrm>
            <a:off x="4975300" y="3769475"/>
            <a:ext cx="3739200" cy="243300"/>
          </a:xfrm>
          <a:prstGeom prst="rect">
            <a:avLst/>
          </a:prstGeom>
          <a:noFill/>
          <a:ln w="19050" cap="flat" cmpd="sng">
            <a:solidFill>
              <a:srgbClr val="922D4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327" name="Google Shape;327;p33"/>
          <p:cNvPicPr preferRelativeResize="0"/>
          <p:nvPr/>
        </p:nvPicPr>
        <p:blipFill>
          <a:blip r:embed="rId4">
            <a:alphaModFix/>
          </a:blip>
          <a:stretch>
            <a:fillRect/>
          </a:stretch>
        </p:blipFill>
        <p:spPr>
          <a:xfrm>
            <a:off x="121600" y="3391375"/>
            <a:ext cx="3607349" cy="1752124"/>
          </a:xfrm>
          <a:prstGeom prst="rect">
            <a:avLst/>
          </a:prstGeom>
          <a:noFill/>
          <a:ln>
            <a:noFill/>
          </a:ln>
        </p:spPr>
      </p:pic>
      <p:sp>
        <p:nvSpPr>
          <p:cNvPr id="328" name="Google Shape;328;p33"/>
          <p:cNvSpPr/>
          <p:nvPr/>
        </p:nvSpPr>
        <p:spPr>
          <a:xfrm>
            <a:off x="223325" y="4529850"/>
            <a:ext cx="1955400" cy="243300"/>
          </a:xfrm>
          <a:prstGeom prst="rect">
            <a:avLst/>
          </a:prstGeom>
          <a:noFill/>
          <a:ln w="19050" cap="flat" cmpd="sng">
            <a:solidFill>
              <a:srgbClr val="922D4C"/>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Benefits of Joining GSDC</a:t>
            </a:r>
            <a:endParaRPr/>
          </a:p>
        </p:txBody>
      </p:sp>
      <p:sp>
        <p:nvSpPr>
          <p:cNvPr id="334" name="Google Shape;334;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Ownership</a:t>
            </a:r>
            <a:endParaRPr/>
          </a:p>
          <a:p>
            <a:pPr marL="457200" lvl="0" indent="-342900" algn="l" rtl="0">
              <a:spcBef>
                <a:spcPts val="0"/>
              </a:spcBef>
              <a:spcAft>
                <a:spcPts val="0"/>
              </a:spcAft>
              <a:buSzPts val="1800"/>
              <a:buChar char="●"/>
            </a:pPr>
            <a:r>
              <a:rPr lang="en"/>
              <a:t>Networking</a:t>
            </a:r>
            <a:endParaRPr/>
          </a:p>
          <a:p>
            <a:pPr marL="457200" lvl="0" indent="-342900" algn="l" rtl="0">
              <a:spcBef>
                <a:spcPts val="0"/>
              </a:spcBef>
              <a:spcAft>
                <a:spcPts val="0"/>
              </a:spcAft>
              <a:buSzPts val="1800"/>
              <a:buChar char="●"/>
            </a:pPr>
            <a:r>
              <a:rPr lang="en"/>
              <a:t>Sharing resources &amp; filling gaps in resources</a:t>
            </a:r>
            <a:endParaRPr/>
          </a:p>
          <a:p>
            <a:pPr marL="457200" lvl="0" indent="-342900" algn="l" rtl="0">
              <a:spcBef>
                <a:spcPts val="0"/>
              </a:spcBef>
              <a:spcAft>
                <a:spcPts val="0"/>
              </a:spcAft>
              <a:buSzPts val="1800"/>
              <a:buChar char="●"/>
            </a:pPr>
            <a:r>
              <a:rPr lang="en"/>
              <a:t>Advocacy for collections</a:t>
            </a:r>
            <a:endParaRPr/>
          </a:p>
          <a:p>
            <a:pPr marL="457200" lvl="0" indent="-342900" algn="l" rtl="0">
              <a:spcBef>
                <a:spcPts val="0"/>
              </a:spcBef>
              <a:spcAft>
                <a:spcPts val="0"/>
              </a:spcAft>
              <a:buSzPts val="1800"/>
              <a:buChar char="●"/>
            </a:pPr>
            <a:r>
              <a:rPr lang="en"/>
              <a:t>Direct line to VTUL</a:t>
            </a:r>
            <a:endParaRPr/>
          </a:p>
          <a:p>
            <a:pPr marL="457200" lvl="0" indent="-342900" algn="l" rtl="0">
              <a:spcBef>
                <a:spcPts val="0"/>
              </a:spcBef>
              <a:spcAft>
                <a:spcPts val="0"/>
              </a:spcAft>
              <a:buSzPts val="1800"/>
              <a:buChar char="●"/>
            </a:pPr>
            <a:r>
              <a:rPr lang="en"/>
              <a:t>Translations/resources of library and developer jargon</a:t>
            </a:r>
            <a:endParaRPr/>
          </a:p>
          <a:p>
            <a:pPr marL="457200" lvl="0" indent="-342900" algn="l" rtl="0">
              <a:spcBef>
                <a:spcPts val="0"/>
              </a:spcBef>
              <a:spcAft>
                <a:spcPts val="0"/>
              </a:spcAft>
              <a:buSzPts val="1800"/>
              <a:buChar char="●"/>
            </a:pPr>
            <a:r>
              <a:rPr lang="en"/>
              <a:t>No fees, dues, or other financial compensation paid to anyone at VTUL</a:t>
            </a:r>
            <a:endParaRPr/>
          </a:p>
        </p:txBody>
      </p:sp>
      <p:sp>
        <p:nvSpPr>
          <p:cNvPr id="335" name="Google Shape;335;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Costs of Joining GSDC</a:t>
            </a:r>
            <a:endParaRPr/>
          </a:p>
        </p:txBody>
      </p:sp>
      <p:sp>
        <p:nvSpPr>
          <p:cNvPr id="341" name="Google Shape;341;p35"/>
          <p:cNvSpPr txBox="1">
            <a:spLocks noGrp="1"/>
          </p:cNvSpPr>
          <p:nvPr>
            <p:ph type="body" idx="1"/>
          </p:nvPr>
        </p:nvSpPr>
        <p:spPr>
          <a:xfrm>
            <a:off x="280225" y="11322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Staffing, labor, time → processing, metadata, meetings, generating buy-in </a:t>
            </a:r>
            <a:endParaRPr/>
          </a:p>
          <a:p>
            <a:pPr marL="457200" lvl="0" indent="-342900" algn="l" rtl="0">
              <a:spcBef>
                <a:spcPts val="0"/>
              </a:spcBef>
              <a:spcAft>
                <a:spcPts val="0"/>
              </a:spcAft>
              <a:buSzPts val="1800"/>
              <a:buChar char="●"/>
            </a:pPr>
            <a:r>
              <a:rPr lang="en"/>
              <a:t>Willingness to engage and participate → metadata requirements, documentation</a:t>
            </a:r>
            <a:endParaRPr/>
          </a:p>
          <a:p>
            <a:pPr marL="457200" lvl="0" indent="-342900" algn="l" rtl="0">
              <a:spcBef>
                <a:spcPts val="0"/>
              </a:spcBef>
              <a:spcAft>
                <a:spcPts val="0"/>
              </a:spcAft>
              <a:buSzPts val="1800"/>
              <a:buChar char="●"/>
            </a:pPr>
            <a:r>
              <a:rPr lang="en"/>
              <a:t>Patience → the VT Digital Library is new and many features are still in development or beta form</a:t>
            </a:r>
            <a:endParaRPr/>
          </a:p>
          <a:p>
            <a:pPr marL="457200" lvl="0" indent="-342900" algn="l" rtl="0">
              <a:spcBef>
                <a:spcPts val="0"/>
              </a:spcBef>
              <a:spcAft>
                <a:spcPts val="0"/>
              </a:spcAft>
              <a:buSzPts val="1800"/>
              <a:buChar char="●"/>
            </a:pPr>
            <a:r>
              <a:rPr lang="en"/>
              <a:t>Trust → Larger institutions traditionally take ownership; MOAs are daunting</a:t>
            </a:r>
            <a:endParaRPr/>
          </a:p>
          <a:p>
            <a:pPr marL="0" lvl="0" indent="0" algn="l" rtl="0">
              <a:spcBef>
                <a:spcPts val="1200"/>
              </a:spcBef>
              <a:spcAft>
                <a:spcPts val="1200"/>
              </a:spcAft>
              <a:buNone/>
            </a:pPr>
            <a:endParaRPr/>
          </a:p>
        </p:txBody>
      </p:sp>
      <p:sp>
        <p:nvSpPr>
          <p:cNvPr id="342" name="Google Shape;342;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GSDC Challenges</a:t>
            </a:r>
            <a:endParaRPr/>
          </a:p>
        </p:txBody>
      </p:sp>
      <p:sp>
        <p:nvSpPr>
          <p:cNvPr id="348" name="Google Shape;348;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Rural area (internet access, physical travel)</a:t>
            </a:r>
            <a:endParaRPr/>
          </a:p>
          <a:p>
            <a:pPr marL="457200" lvl="0" indent="-342900" algn="l" rtl="0">
              <a:spcBef>
                <a:spcPts val="0"/>
              </a:spcBef>
              <a:spcAft>
                <a:spcPts val="0"/>
              </a:spcAft>
              <a:buSzPts val="1800"/>
              <a:buChar char="●"/>
            </a:pPr>
            <a:r>
              <a:rPr lang="en"/>
              <a:t>Reaching organizations</a:t>
            </a:r>
            <a:endParaRPr/>
          </a:p>
          <a:p>
            <a:pPr marL="457200" lvl="0" indent="-342900" algn="l" rtl="0">
              <a:spcBef>
                <a:spcPts val="0"/>
              </a:spcBef>
              <a:spcAft>
                <a:spcPts val="0"/>
              </a:spcAft>
              <a:buSzPts val="1800"/>
              <a:buChar char="●"/>
            </a:pPr>
            <a:r>
              <a:rPr lang="en"/>
              <a:t>Staffing &amp; human labor</a:t>
            </a:r>
            <a:endParaRPr/>
          </a:p>
          <a:p>
            <a:pPr marL="457200" lvl="0" indent="-342900" algn="l" rtl="0">
              <a:spcBef>
                <a:spcPts val="0"/>
              </a:spcBef>
              <a:spcAft>
                <a:spcPts val="0"/>
              </a:spcAft>
              <a:buSzPts val="1800"/>
              <a:buChar char="●"/>
            </a:pPr>
            <a:r>
              <a:rPr lang="en"/>
              <a:t>Education about Digital Humanities </a:t>
            </a:r>
            <a:endParaRPr/>
          </a:p>
          <a:p>
            <a:pPr marL="457200" lvl="0" indent="-342900" algn="l" rtl="0">
              <a:spcBef>
                <a:spcPts val="0"/>
              </a:spcBef>
              <a:spcAft>
                <a:spcPts val="0"/>
              </a:spcAft>
              <a:buSzPts val="1800"/>
              <a:buChar char="●"/>
            </a:pPr>
            <a:r>
              <a:rPr lang="en"/>
              <a:t>Technology literacy</a:t>
            </a:r>
            <a:endParaRPr/>
          </a:p>
          <a:p>
            <a:pPr marL="457200" lvl="0" indent="-342900" algn="l" rtl="0">
              <a:spcBef>
                <a:spcPts val="0"/>
              </a:spcBef>
              <a:spcAft>
                <a:spcPts val="0"/>
              </a:spcAft>
              <a:buSzPts val="1800"/>
              <a:buChar char="●"/>
            </a:pPr>
            <a:r>
              <a:rPr lang="en"/>
              <a:t>Distrust of larger institutions</a:t>
            </a:r>
            <a:endParaRPr/>
          </a:p>
        </p:txBody>
      </p:sp>
      <p:sp>
        <p:nvSpPr>
          <p:cNvPr id="349" name="Google Shape;349;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GSDC Successes</a:t>
            </a:r>
            <a:endParaRPr/>
          </a:p>
        </p:txBody>
      </p:sp>
      <p:sp>
        <p:nvSpPr>
          <p:cNvPr id="355" name="Google Shape;355;p3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People </a:t>
            </a:r>
            <a:endParaRPr/>
          </a:p>
          <a:p>
            <a:pPr marL="914400" lvl="1" indent="-317500" algn="l" rtl="0">
              <a:spcBef>
                <a:spcPts val="0"/>
              </a:spcBef>
              <a:spcAft>
                <a:spcPts val="0"/>
              </a:spcAft>
              <a:buSzPts val="1400"/>
              <a:buChar char="○"/>
            </a:pPr>
            <a:r>
              <a:rPr lang="en"/>
              <a:t>Support system, collaboration</a:t>
            </a:r>
            <a:endParaRPr/>
          </a:p>
          <a:p>
            <a:pPr marL="457200" lvl="0" indent="-342900" algn="l" rtl="0">
              <a:spcBef>
                <a:spcPts val="0"/>
              </a:spcBef>
              <a:spcAft>
                <a:spcPts val="0"/>
              </a:spcAft>
              <a:buSzPts val="1800"/>
              <a:buChar char="●"/>
            </a:pPr>
            <a:r>
              <a:rPr lang="en"/>
              <a:t>Collection discovery</a:t>
            </a:r>
            <a:endParaRPr/>
          </a:p>
          <a:p>
            <a:pPr marL="457200" lvl="0" indent="-342900" algn="l" rtl="0">
              <a:spcBef>
                <a:spcPts val="0"/>
              </a:spcBef>
              <a:spcAft>
                <a:spcPts val="0"/>
              </a:spcAft>
              <a:buSzPts val="1800"/>
              <a:buChar char="●"/>
            </a:pPr>
            <a:r>
              <a:rPr lang="en"/>
              <a:t>Organization and collection promotion</a:t>
            </a:r>
            <a:endParaRPr/>
          </a:p>
          <a:p>
            <a:pPr marL="457200" lvl="0" indent="-342900" algn="l" rtl="0">
              <a:spcBef>
                <a:spcPts val="0"/>
              </a:spcBef>
              <a:spcAft>
                <a:spcPts val="0"/>
              </a:spcAft>
              <a:buSzPts val="1800"/>
              <a:buChar char="●"/>
            </a:pPr>
            <a:r>
              <a:rPr lang="en"/>
              <a:t>Advocacy</a:t>
            </a:r>
            <a:endParaRPr/>
          </a:p>
          <a:p>
            <a:pPr marL="457200" lvl="0" indent="-342900" algn="l" rtl="0">
              <a:spcBef>
                <a:spcPts val="0"/>
              </a:spcBef>
              <a:spcAft>
                <a:spcPts val="0"/>
              </a:spcAft>
              <a:buSzPts val="1800"/>
              <a:buChar char="●"/>
            </a:pPr>
            <a:r>
              <a:rPr lang="en"/>
              <a:t>Transparency around processes and rights</a:t>
            </a:r>
            <a:endParaRPr/>
          </a:p>
        </p:txBody>
      </p:sp>
      <p:sp>
        <p:nvSpPr>
          <p:cNvPr id="356" name="Google Shape;356;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Current &amp; Potential Partners</a:t>
            </a:r>
            <a:endParaRPr/>
          </a:p>
        </p:txBody>
      </p:sp>
      <p:sp>
        <p:nvSpPr>
          <p:cNvPr id="362" name="Google Shape;362;p38"/>
          <p:cNvSpPr txBox="1">
            <a:spLocks noGrp="1"/>
          </p:cNvSpPr>
          <p:nvPr>
            <p:ph type="body" idx="1"/>
          </p:nvPr>
        </p:nvSpPr>
        <p:spPr>
          <a:xfrm>
            <a:off x="2148200" y="4047500"/>
            <a:ext cx="2786700" cy="7866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1400"/>
              <a:t>12 - Current partners in GSDC Advisory Board and/or with collections in or in progress</a:t>
            </a:r>
            <a:endParaRPr sz="1400"/>
          </a:p>
        </p:txBody>
      </p:sp>
      <p:sp>
        <p:nvSpPr>
          <p:cNvPr id="363" name="Google Shape;363;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26</a:t>
            </a:fld>
            <a:endParaRPr/>
          </a:p>
        </p:txBody>
      </p:sp>
      <p:pic>
        <p:nvPicPr>
          <p:cNvPr id="364" name="Google Shape;364;p38"/>
          <p:cNvPicPr preferRelativeResize="0"/>
          <p:nvPr/>
        </p:nvPicPr>
        <p:blipFill>
          <a:blip r:embed="rId3">
            <a:alphaModFix/>
          </a:blip>
          <a:stretch>
            <a:fillRect/>
          </a:stretch>
        </p:blipFill>
        <p:spPr>
          <a:xfrm>
            <a:off x="1669347" y="4193650"/>
            <a:ext cx="478853" cy="494300"/>
          </a:xfrm>
          <a:prstGeom prst="rect">
            <a:avLst/>
          </a:prstGeom>
          <a:noFill/>
          <a:ln>
            <a:noFill/>
          </a:ln>
        </p:spPr>
      </p:pic>
      <p:sp>
        <p:nvSpPr>
          <p:cNvPr id="365" name="Google Shape;365;p38"/>
          <p:cNvSpPr txBox="1">
            <a:spLocks noGrp="1"/>
          </p:cNvSpPr>
          <p:nvPr>
            <p:ph type="body" idx="1"/>
          </p:nvPr>
        </p:nvSpPr>
        <p:spPr>
          <a:xfrm>
            <a:off x="5189225" y="4125750"/>
            <a:ext cx="2786700" cy="7866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1200"/>
              </a:spcAft>
              <a:buNone/>
            </a:pPr>
            <a:r>
              <a:rPr lang="en" sz="1400"/>
              <a:t>3 - Potential</a:t>
            </a:r>
            <a:r>
              <a:rPr lang="en" sz="1500"/>
              <a:t> partners in beginning discussions</a:t>
            </a:r>
            <a:endParaRPr sz="1500"/>
          </a:p>
        </p:txBody>
      </p:sp>
      <p:pic>
        <p:nvPicPr>
          <p:cNvPr id="366" name="Google Shape;366;p38"/>
          <p:cNvPicPr preferRelativeResize="0"/>
          <p:nvPr/>
        </p:nvPicPr>
        <p:blipFill>
          <a:blip r:embed="rId4">
            <a:alphaModFix/>
          </a:blip>
          <a:stretch>
            <a:fillRect/>
          </a:stretch>
        </p:blipFill>
        <p:spPr>
          <a:xfrm>
            <a:off x="4807925" y="4193660"/>
            <a:ext cx="381300" cy="494278"/>
          </a:xfrm>
          <a:prstGeom prst="rect">
            <a:avLst/>
          </a:prstGeom>
          <a:noFill/>
          <a:ln>
            <a:noFill/>
          </a:ln>
        </p:spPr>
      </p:pic>
      <p:pic>
        <p:nvPicPr>
          <p:cNvPr id="367" name="Google Shape;367;p38"/>
          <p:cNvPicPr preferRelativeResize="0"/>
          <p:nvPr/>
        </p:nvPicPr>
        <p:blipFill>
          <a:blip r:embed="rId5">
            <a:alphaModFix/>
          </a:blip>
          <a:stretch>
            <a:fillRect/>
          </a:stretch>
        </p:blipFill>
        <p:spPr>
          <a:xfrm>
            <a:off x="0" y="1538588"/>
            <a:ext cx="9144003" cy="213419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Testimonial: CIDA (Christiansburg Institute, Inc)</a:t>
            </a:r>
            <a:endParaRPr/>
          </a:p>
        </p:txBody>
      </p:sp>
      <p:sp>
        <p:nvSpPr>
          <p:cNvPr id="373" name="Google Shape;373;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The goal of Christiansburg Institute Digital Archives (CIDA) is to collect and preserve the multitude of African American stories in Southwest Virginia.</a:t>
            </a:r>
            <a:endParaRPr/>
          </a:p>
          <a:p>
            <a:pPr marL="0" lvl="0" indent="0" algn="l" rtl="0">
              <a:spcBef>
                <a:spcPts val="1200"/>
              </a:spcBef>
              <a:spcAft>
                <a:spcPts val="0"/>
              </a:spcAft>
              <a:buNone/>
            </a:pPr>
            <a:r>
              <a:rPr lang="en"/>
              <a:t>VTUL Partnership:</a:t>
            </a:r>
            <a:endParaRPr/>
          </a:p>
          <a:p>
            <a:pPr marL="457200" lvl="0" indent="-342900" algn="l" rtl="0">
              <a:spcBef>
                <a:spcPts val="1200"/>
              </a:spcBef>
              <a:spcAft>
                <a:spcPts val="0"/>
              </a:spcAft>
              <a:buSzPts val="1800"/>
              <a:buChar char="●"/>
            </a:pPr>
            <a:r>
              <a:rPr lang="en"/>
              <a:t>Shining a Light Exhibit</a:t>
            </a:r>
            <a:endParaRPr/>
          </a:p>
          <a:p>
            <a:pPr marL="457200" lvl="0" indent="-342900" algn="l" rtl="0">
              <a:spcBef>
                <a:spcPts val="0"/>
              </a:spcBef>
              <a:spcAft>
                <a:spcPts val="0"/>
              </a:spcAft>
              <a:buSzPts val="1800"/>
              <a:buChar char="●"/>
            </a:pPr>
            <a:r>
              <a:rPr lang="en"/>
              <a:t>Southwest Virginia Digital Archive Ingest</a:t>
            </a:r>
            <a:endParaRPr/>
          </a:p>
          <a:p>
            <a:pPr marL="457200" lvl="0" indent="-342900" algn="l" rtl="0">
              <a:spcBef>
                <a:spcPts val="0"/>
              </a:spcBef>
              <a:spcAft>
                <a:spcPts val="0"/>
              </a:spcAft>
              <a:buSzPts val="1800"/>
              <a:buChar char="●"/>
            </a:pPr>
            <a:r>
              <a:rPr lang="en"/>
              <a:t>Digitized On-Site </a:t>
            </a:r>
            <a:endParaRPr/>
          </a:p>
          <a:p>
            <a:pPr marL="457200" lvl="0" indent="-342900" algn="l" rtl="0">
              <a:spcBef>
                <a:spcPts val="0"/>
              </a:spcBef>
              <a:spcAft>
                <a:spcPts val="0"/>
              </a:spcAft>
              <a:buSzPts val="1800"/>
              <a:buChar char="●"/>
            </a:pPr>
            <a:r>
              <a:rPr lang="en"/>
              <a:t>Metadata Support</a:t>
            </a:r>
            <a:endParaRPr/>
          </a:p>
        </p:txBody>
      </p:sp>
      <p:sp>
        <p:nvSpPr>
          <p:cNvPr id="374" name="Google Shape;374;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27</a:t>
            </a:fld>
            <a:endParaRPr/>
          </a:p>
        </p:txBody>
      </p:sp>
      <p:pic>
        <p:nvPicPr>
          <p:cNvPr id="375" name="Google Shape;375;p39"/>
          <p:cNvPicPr preferRelativeResize="0"/>
          <p:nvPr/>
        </p:nvPicPr>
        <p:blipFill>
          <a:blip r:embed="rId3">
            <a:alphaModFix/>
          </a:blip>
          <a:stretch>
            <a:fillRect/>
          </a:stretch>
        </p:blipFill>
        <p:spPr>
          <a:xfrm>
            <a:off x="7918485" y="157550"/>
            <a:ext cx="1032739" cy="945700"/>
          </a:xfrm>
          <a:prstGeom prst="rect">
            <a:avLst/>
          </a:prstGeom>
          <a:noFill/>
          <a:ln>
            <a:noFill/>
          </a:ln>
        </p:spPr>
      </p:pic>
      <p:pic>
        <p:nvPicPr>
          <p:cNvPr id="376" name="Google Shape;376;p39"/>
          <p:cNvPicPr preferRelativeResize="0"/>
          <p:nvPr/>
        </p:nvPicPr>
        <p:blipFill>
          <a:blip r:embed="rId4">
            <a:alphaModFix/>
          </a:blip>
          <a:stretch>
            <a:fillRect/>
          </a:stretch>
        </p:blipFill>
        <p:spPr>
          <a:xfrm>
            <a:off x="4016925" y="3137875"/>
            <a:ext cx="4413123" cy="1570849"/>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Testimonial: VTUL</a:t>
            </a:r>
            <a:endParaRPr/>
          </a:p>
        </p:txBody>
      </p:sp>
      <p:sp>
        <p:nvSpPr>
          <p:cNvPr id="382" name="Google Shape;382;p40"/>
          <p:cNvSpPr txBox="1">
            <a:spLocks noGrp="1"/>
          </p:cNvSpPr>
          <p:nvPr>
            <p:ph type="body" idx="1"/>
          </p:nvPr>
        </p:nvSpPr>
        <p:spPr>
          <a:xfrm>
            <a:off x="311700" y="1152475"/>
            <a:ext cx="8709600" cy="30729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0"/>
              </a:spcAft>
              <a:buNone/>
            </a:pPr>
            <a:r>
              <a:rPr lang="en" b="1"/>
              <a:t>Resourcing</a:t>
            </a:r>
            <a:r>
              <a:rPr lang="en"/>
              <a:t>: 3 FTE Faculty Members at 1-5 hours per month directly engaged with GSDC + 3 developers, 2 digitization managers, and an army of students dedicated to collections</a:t>
            </a:r>
            <a:endParaRPr/>
          </a:p>
          <a:p>
            <a:pPr marL="0" lvl="0" indent="0" algn="l" rtl="0">
              <a:spcBef>
                <a:spcPts val="1200"/>
              </a:spcBef>
              <a:spcAft>
                <a:spcPts val="0"/>
              </a:spcAft>
              <a:buNone/>
            </a:pPr>
            <a:r>
              <a:rPr lang="en" b="1"/>
              <a:t>Buy-in</a:t>
            </a:r>
            <a:r>
              <a:rPr lang="en"/>
              <a:t>: Mixed, it competes with AND complements our Special Collections &amp; University Archives; it competes with other collections in the queue</a:t>
            </a:r>
            <a:endParaRPr/>
          </a:p>
          <a:p>
            <a:pPr marL="0" lvl="0" indent="0" algn="l" rtl="0">
              <a:spcBef>
                <a:spcPts val="1200"/>
              </a:spcBef>
              <a:spcAft>
                <a:spcPts val="0"/>
              </a:spcAft>
              <a:buNone/>
            </a:pPr>
            <a:r>
              <a:rPr lang="en" b="1"/>
              <a:t>Education &amp; Training</a:t>
            </a:r>
            <a:r>
              <a:rPr lang="en"/>
              <a:t>: Materials (current and in-development) to assist in processing and describing</a:t>
            </a:r>
            <a:endParaRPr/>
          </a:p>
          <a:p>
            <a:pPr marL="0" lvl="0" indent="0" algn="l" rtl="0">
              <a:spcBef>
                <a:spcPts val="1200"/>
              </a:spcBef>
              <a:spcAft>
                <a:spcPts val="1200"/>
              </a:spcAft>
              <a:buNone/>
            </a:pPr>
            <a:r>
              <a:rPr lang="en" b="1"/>
              <a:t>Project Management</a:t>
            </a:r>
            <a:r>
              <a:rPr lang="en"/>
              <a:t>: On-site management of digitization and ingest processes</a:t>
            </a:r>
            <a:endParaRPr/>
          </a:p>
        </p:txBody>
      </p:sp>
      <p:sp>
        <p:nvSpPr>
          <p:cNvPr id="383" name="Google Shape;383;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28</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41"/>
          <p:cNvSpPr txBox="1">
            <a:spLocks noGrp="1"/>
          </p:cNvSpPr>
          <p:nvPr>
            <p:ph type="title"/>
          </p:nvPr>
        </p:nvSpPr>
        <p:spPr>
          <a:xfrm>
            <a:off x="311700" y="445025"/>
            <a:ext cx="2795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VTDL</a:t>
            </a:r>
            <a:endParaRPr/>
          </a:p>
        </p:txBody>
      </p:sp>
      <p:sp>
        <p:nvSpPr>
          <p:cNvPr id="389" name="Google Shape;389;p4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29</a:t>
            </a:fld>
            <a:endParaRPr/>
          </a:p>
        </p:txBody>
      </p:sp>
      <p:pic>
        <p:nvPicPr>
          <p:cNvPr id="390" name="Google Shape;390;p41"/>
          <p:cNvPicPr preferRelativeResize="0"/>
          <p:nvPr/>
        </p:nvPicPr>
        <p:blipFill>
          <a:blip r:embed="rId3">
            <a:alphaModFix/>
          </a:blip>
          <a:stretch>
            <a:fillRect/>
          </a:stretch>
        </p:blipFill>
        <p:spPr>
          <a:xfrm>
            <a:off x="3226093" y="0"/>
            <a:ext cx="5917916" cy="5143501"/>
          </a:xfrm>
          <a:prstGeom prst="rect">
            <a:avLst/>
          </a:prstGeom>
          <a:noFill/>
          <a:ln>
            <a:noFill/>
          </a:ln>
        </p:spPr>
      </p:pic>
      <p:sp>
        <p:nvSpPr>
          <p:cNvPr id="391" name="Google Shape;391;p41"/>
          <p:cNvSpPr txBox="1">
            <a:spLocks noGrp="1"/>
          </p:cNvSpPr>
          <p:nvPr>
            <p:ph type="body" idx="1"/>
          </p:nvPr>
        </p:nvSpPr>
        <p:spPr>
          <a:xfrm>
            <a:off x="311700" y="1152475"/>
            <a:ext cx="3447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t>5</a:t>
            </a:r>
            <a:r>
              <a:rPr lang="en"/>
              <a:t> Community Collections live     </a:t>
            </a:r>
            <a:endParaRPr/>
          </a:p>
          <a:p>
            <a:pPr marL="0" lvl="0" indent="0" algn="l" rtl="0">
              <a:spcBef>
                <a:spcPts val="1200"/>
              </a:spcBef>
              <a:spcAft>
                <a:spcPts val="0"/>
              </a:spcAft>
              <a:buNone/>
            </a:pPr>
            <a:r>
              <a:rPr lang="en" b="1"/>
              <a:t>2</a:t>
            </a:r>
            <a:r>
              <a:rPr lang="en"/>
              <a:t> being migrated</a:t>
            </a:r>
            <a:endParaRPr/>
          </a:p>
          <a:p>
            <a:pPr marL="0" lvl="0" indent="0" algn="l" rtl="0">
              <a:spcBef>
                <a:spcPts val="1200"/>
              </a:spcBef>
              <a:spcAft>
                <a:spcPts val="0"/>
              </a:spcAft>
              <a:buNone/>
            </a:pPr>
            <a:r>
              <a:rPr lang="en" b="1"/>
              <a:t>2</a:t>
            </a:r>
            <a:r>
              <a:rPr lang="en"/>
              <a:t> on deck</a:t>
            </a:r>
            <a:endParaRPr/>
          </a:p>
          <a:p>
            <a:pPr marL="0" lvl="0" indent="0" algn="l" rtl="0">
              <a:spcBef>
                <a:spcPts val="1200"/>
              </a:spcBef>
              <a:spcAft>
                <a:spcPts val="1200"/>
              </a:spcAft>
              <a:buNone/>
            </a:pPr>
            <a:r>
              <a:rPr lang="en" b="1"/>
              <a:t>3</a:t>
            </a:r>
            <a:r>
              <a:rPr lang="en"/>
              <a:t> more contacted and/or in planning stages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txBox="1">
            <a:spLocks noGrp="1"/>
          </p:cNvSpPr>
          <p:nvPr>
            <p:ph type="title"/>
          </p:nvPr>
        </p:nvSpPr>
        <p:spPr>
          <a:xfrm>
            <a:off x="137400" y="445025"/>
            <a:ext cx="28755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Southwest Virginia</a:t>
            </a:r>
            <a:endParaRPr/>
          </a:p>
        </p:txBody>
      </p:sp>
      <p:sp>
        <p:nvSpPr>
          <p:cNvPr id="74" name="Google Shape;74;p15"/>
          <p:cNvSpPr txBox="1">
            <a:spLocks noGrp="1"/>
          </p:cNvSpPr>
          <p:nvPr>
            <p:ph type="body" idx="1"/>
          </p:nvPr>
        </p:nvSpPr>
        <p:spPr>
          <a:xfrm>
            <a:off x="311700" y="1152475"/>
            <a:ext cx="27921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Coal country v. Environmental activism</a:t>
            </a:r>
            <a:endParaRPr/>
          </a:p>
          <a:p>
            <a:pPr marL="0" lvl="0" indent="0" algn="l" rtl="0">
              <a:spcBef>
                <a:spcPts val="1200"/>
              </a:spcBef>
              <a:spcAft>
                <a:spcPts val="0"/>
              </a:spcAft>
              <a:buNone/>
            </a:pPr>
            <a:r>
              <a:rPr lang="en"/>
              <a:t>Black Appalachia &amp; education</a:t>
            </a:r>
            <a:endParaRPr/>
          </a:p>
          <a:p>
            <a:pPr marL="0" lvl="0" indent="0" algn="l" rtl="0">
              <a:spcBef>
                <a:spcPts val="1200"/>
              </a:spcBef>
              <a:spcAft>
                <a:spcPts val="0"/>
              </a:spcAft>
              <a:buNone/>
            </a:pPr>
            <a:r>
              <a:rPr lang="en"/>
              <a:t>Local museums &amp; libraries</a:t>
            </a:r>
            <a:endParaRPr/>
          </a:p>
          <a:p>
            <a:pPr marL="0" lvl="0" indent="0" algn="l" rtl="0">
              <a:spcBef>
                <a:spcPts val="1200"/>
              </a:spcBef>
              <a:spcAft>
                <a:spcPts val="1200"/>
              </a:spcAft>
              <a:buNone/>
            </a:pPr>
            <a:r>
              <a:rPr lang="en"/>
              <a:t>Nonprofits</a:t>
            </a:r>
            <a:endParaRPr/>
          </a:p>
        </p:txBody>
      </p:sp>
      <p:sp>
        <p:nvSpPr>
          <p:cNvPr id="75" name="Google Shape;75;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pic>
        <p:nvPicPr>
          <p:cNvPr id="76" name="Google Shape;76;p15"/>
          <p:cNvPicPr preferRelativeResize="0"/>
          <p:nvPr/>
        </p:nvPicPr>
        <p:blipFill>
          <a:blip r:embed="rId3">
            <a:alphaModFix/>
          </a:blip>
          <a:stretch>
            <a:fillRect/>
          </a:stretch>
        </p:blipFill>
        <p:spPr>
          <a:xfrm>
            <a:off x="3103663" y="0"/>
            <a:ext cx="6040338" cy="2796000"/>
          </a:xfrm>
          <a:prstGeom prst="rect">
            <a:avLst/>
          </a:prstGeom>
          <a:noFill/>
          <a:ln>
            <a:noFill/>
          </a:ln>
        </p:spPr>
      </p:pic>
      <p:pic>
        <p:nvPicPr>
          <p:cNvPr id="77" name="Google Shape;77;p15"/>
          <p:cNvPicPr preferRelativeResize="0"/>
          <p:nvPr/>
        </p:nvPicPr>
        <p:blipFill rotWithShape="1">
          <a:blip r:embed="rId4">
            <a:alphaModFix/>
          </a:blip>
          <a:srcRect t="-6518" r="-6518"/>
          <a:stretch/>
        </p:blipFill>
        <p:spPr>
          <a:xfrm>
            <a:off x="2906850" y="2347500"/>
            <a:ext cx="6433976" cy="2796000"/>
          </a:xfrm>
          <a:prstGeom prst="rect">
            <a:avLst/>
          </a:prstGeom>
          <a:noFill/>
          <a:ln>
            <a:noFill/>
          </a:ln>
        </p:spPr>
      </p:pic>
      <p:sp>
        <p:nvSpPr>
          <p:cNvPr id="78" name="Google Shape;78;p15"/>
          <p:cNvSpPr txBox="1"/>
          <p:nvPr/>
        </p:nvSpPr>
        <p:spPr>
          <a:xfrm>
            <a:off x="3179675" y="2856200"/>
            <a:ext cx="2196300" cy="122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2"/>
                </a:solidFill>
              </a:rPr>
              <a:t>Above: “State of Virginia, base map with highways and contours.” Library of Congress, Geography and Map Division</a:t>
            </a:r>
            <a:endParaRPr sz="900">
              <a:solidFill>
                <a:schemeClr val="dk2"/>
              </a:solidFill>
            </a:endParaRPr>
          </a:p>
          <a:p>
            <a:pPr marL="0" lvl="0" indent="0" algn="l" rtl="0">
              <a:spcBef>
                <a:spcPts val="0"/>
              </a:spcBef>
              <a:spcAft>
                <a:spcPts val="0"/>
              </a:spcAft>
              <a:buNone/>
            </a:pPr>
            <a:endParaRPr sz="900">
              <a:solidFill>
                <a:schemeClr val="dk2"/>
              </a:solidFill>
            </a:endParaRPr>
          </a:p>
          <a:p>
            <a:pPr marL="0" lvl="0" indent="0" algn="l" rtl="0">
              <a:spcBef>
                <a:spcPts val="0"/>
              </a:spcBef>
              <a:spcAft>
                <a:spcPts val="0"/>
              </a:spcAft>
              <a:buNone/>
            </a:pPr>
            <a:r>
              <a:rPr lang="en" sz="900">
                <a:solidFill>
                  <a:schemeClr val="dk2"/>
                </a:solidFill>
              </a:rPr>
              <a:t>Below: “Locator map showing Southwest in Virginia.” MediaWiki, CC BY-SA 4.0</a:t>
            </a:r>
            <a:endParaRPr sz="900">
              <a:solidFill>
                <a:schemeClr val="dk2"/>
              </a:solidFill>
            </a:endParaRPr>
          </a:p>
        </p:txBody>
      </p:sp>
      <p:sp>
        <p:nvSpPr>
          <p:cNvPr id="79" name="Google Shape;79;p15"/>
          <p:cNvSpPr/>
          <p:nvPr/>
        </p:nvSpPr>
        <p:spPr>
          <a:xfrm>
            <a:off x="5710750" y="1973875"/>
            <a:ext cx="48300" cy="360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0" name="Google Shape;80;p15"/>
          <p:cNvSpPr/>
          <p:nvPr/>
        </p:nvSpPr>
        <p:spPr>
          <a:xfrm>
            <a:off x="5278850" y="4470300"/>
            <a:ext cx="48300" cy="360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What’s Next for GSDC?</a:t>
            </a:r>
            <a:endParaRPr/>
          </a:p>
        </p:txBody>
      </p:sp>
      <p:sp>
        <p:nvSpPr>
          <p:cNvPr id="397" name="Google Shape;397;p4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000" b="1">
                <a:latin typeface="Overpass"/>
                <a:ea typeface="Overpass"/>
                <a:cs typeface="Overpass"/>
                <a:sym typeface="Overpass"/>
              </a:rPr>
              <a:t>Near to Mid-Term</a:t>
            </a:r>
            <a:endParaRPr sz="2000" b="1">
              <a:latin typeface="Overpass"/>
              <a:ea typeface="Overpass"/>
              <a:cs typeface="Overpass"/>
              <a:sym typeface="Overpass"/>
            </a:endParaRPr>
          </a:p>
          <a:p>
            <a:pPr marL="0" lvl="0" indent="0" algn="l" rtl="0">
              <a:spcBef>
                <a:spcPts val="1200"/>
              </a:spcBef>
              <a:spcAft>
                <a:spcPts val="0"/>
              </a:spcAft>
              <a:buNone/>
            </a:pPr>
            <a:r>
              <a:rPr lang="en" sz="1800"/>
              <a:t>Social media promo</a:t>
            </a:r>
            <a:endParaRPr sz="1800"/>
          </a:p>
          <a:p>
            <a:pPr marL="0" lvl="0" indent="0" algn="l" rtl="0">
              <a:spcBef>
                <a:spcPts val="1200"/>
              </a:spcBef>
              <a:spcAft>
                <a:spcPts val="0"/>
              </a:spcAft>
              <a:buNone/>
            </a:pPr>
            <a:r>
              <a:rPr lang="en" sz="1800"/>
              <a:t>Expanding to more communities and organizations</a:t>
            </a:r>
            <a:endParaRPr sz="1800"/>
          </a:p>
          <a:p>
            <a:pPr marL="0" lvl="0" indent="0" algn="l" rtl="0">
              <a:spcBef>
                <a:spcPts val="1200"/>
              </a:spcBef>
              <a:spcAft>
                <a:spcPts val="0"/>
              </a:spcAft>
              <a:buNone/>
            </a:pPr>
            <a:r>
              <a:rPr lang="en" sz="1800"/>
              <a:t>Backend uploading to SWVA database</a:t>
            </a:r>
            <a:endParaRPr sz="1800"/>
          </a:p>
          <a:p>
            <a:pPr marL="0" lvl="0" indent="0" algn="l" rtl="0">
              <a:spcBef>
                <a:spcPts val="1200"/>
              </a:spcBef>
              <a:spcAft>
                <a:spcPts val="1200"/>
              </a:spcAft>
              <a:buNone/>
            </a:pPr>
            <a:r>
              <a:rPr lang="en" sz="1800"/>
              <a:t>Networking!</a:t>
            </a:r>
            <a:endParaRPr sz="1800"/>
          </a:p>
        </p:txBody>
      </p:sp>
      <p:sp>
        <p:nvSpPr>
          <p:cNvPr id="398" name="Google Shape;398;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30</a:t>
            </a:fld>
            <a:endParaRPr/>
          </a:p>
        </p:txBody>
      </p:sp>
      <p:sp>
        <p:nvSpPr>
          <p:cNvPr id="399" name="Google Shape;399;p42"/>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000" b="1">
                <a:latin typeface="Overpass"/>
                <a:ea typeface="Overpass"/>
                <a:cs typeface="Overpass"/>
                <a:sym typeface="Overpass"/>
              </a:rPr>
              <a:t>Long-Term</a:t>
            </a:r>
            <a:endParaRPr sz="2000" b="1">
              <a:latin typeface="Overpass"/>
              <a:ea typeface="Overpass"/>
              <a:cs typeface="Overpass"/>
              <a:sym typeface="Overpass"/>
            </a:endParaRPr>
          </a:p>
          <a:p>
            <a:pPr marL="0" lvl="0" indent="0" algn="l" rtl="0">
              <a:spcBef>
                <a:spcPts val="1200"/>
              </a:spcBef>
              <a:spcAft>
                <a:spcPts val="0"/>
              </a:spcAft>
              <a:buNone/>
            </a:pPr>
            <a:r>
              <a:rPr lang="en" sz="1800"/>
              <a:t>Secure consistent funding, possibly as a 501(c)3</a:t>
            </a:r>
            <a:endParaRPr sz="1800"/>
          </a:p>
          <a:p>
            <a:pPr marL="0" lvl="0" indent="0" algn="l" rtl="0">
              <a:spcBef>
                <a:spcPts val="1200"/>
              </a:spcBef>
              <a:spcAft>
                <a:spcPts val="0"/>
              </a:spcAft>
              <a:buNone/>
            </a:pPr>
            <a:r>
              <a:rPr lang="en" sz="1800"/>
              <a:t>More resources for partners to promote collections (physical &amp; digital exhibits)</a:t>
            </a:r>
            <a:endParaRPr sz="1800"/>
          </a:p>
          <a:p>
            <a:pPr marL="0" lvl="0" indent="0" algn="l" rtl="0">
              <a:spcBef>
                <a:spcPts val="1200"/>
              </a:spcBef>
              <a:spcAft>
                <a:spcPts val="1200"/>
              </a:spcAft>
              <a:buNone/>
            </a:pPr>
            <a:r>
              <a:rPr lang="en" sz="1800"/>
              <a:t>More resources for digital curation training</a:t>
            </a:r>
            <a:endParaRPr sz="18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43"/>
          <p:cNvSpPr txBox="1">
            <a:spLocks noGrp="1"/>
          </p:cNvSpPr>
          <p:nvPr>
            <p:ph type="title"/>
          </p:nvPr>
        </p:nvSpPr>
        <p:spPr>
          <a:xfrm>
            <a:off x="311700" y="2150850"/>
            <a:ext cx="8520600" cy="841800"/>
          </a:xfrm>
          <a:prstGeom prst="rect">
            <a:avLst/>
          </a:prstGeom>
          <a:solidFill>
            <a:srgbClr val="AED2DA"/>
          </a:solidFill>
          <a:effectLst>
            <a:outerShdw blurRad="57150" dist="19050" dir="5400000" algn="bl" rotWithShape="0">
              <a:srgbClr val="000000">
                <a:alpha val="50000"/>
              </a:srgbClr>
            </a:outerShdw>
          </a:effectLst>
        </p:spPr>
        <p:txBody>
          <a:bodyPr spcFirstLastPara="1" wrap="square" lIns="91425" tIns="91425" rIns="91425" bIns="91425" anchor="ctr" anchorCtr="0">
            <a:normAutofit/>
          </a:bodyPr>
          <a:lstStyle/>
          <a:p>
            <a:pPr marL="0" lvl="0" indent="0" algn="ctr" rtl="0">
              <a:spcBef>
                <a:spcPts val="0"/>
              </a:spcBef>
              <a:spcAft>
                <a:spcPts val="0"/>
              </a:spcAft>
              <a:buNone/>
            </a:pPr>
            <a:r>
              <a:rPr lang="en"/>
              <a:t>Q&amp;A</a:t>
            </a:r>
            <a:endParaRPr/>
          </a:p>
        </p:txBody>
      </p:sp>
      <p:sp>
        <p:nvSpPr>
          <p:cNvPr id="405" name="Google Shape;405;p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31</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32</a:t>
            </a:fld>
            <a:endParaRPr/>
          </a:p>
        </p:txBody>
      </p:sp>
      <p:pic>
        <p:nvPicPr>
          <p:cNvPr id="411" name="Google Shape;411;p44"/>
          <p:cNvPicPr preferRelativeResize="0"/>
          <p:nvPr/>
        </p:nvPicPr>
        <p:blipFill>
          <a:blip r:embed="rId3">
            <a:alphaModFix/>
          </a:blip>
          <a:stretch>
            <a:fillRect/>
          </a:stretch>
        </p:blipFill>
        <p:spPr>
          <a:xfrm>
            <a:off x="3921875" y="152400"/>
            <a:ext cx="4838700" cy="4838700"/>
          </a:xfrm>
          <a:prstGeom prst="rect">
            <a:avLst/>
          </a:prstGeom>
          <a:noFill/>
          <a:ln>
            <a:noFill/>
          </a:ln>
        </p:spPr>
      </p:pic>
      <p:sp>
        <p:nvSpPr>
          <p:cNvPr id="412" name="Google Shape;412;p44"/>
          <p:cNvSpPr txBox="1"/>
          <p:nvPr/>
        </p:nvSpPr>
        <p:spPr>
          <a:xfrm>
            <a:off x="202650" y="1661800"/>
            <a:ext cx="3587100" cy="177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900" u="sng">
                <a:solidFill>
                  <a:schemeClr val="hlink"/>
                </a:solidFill>
                <a:hlinkClick r:id="rId4"/>
              </a:rPr>
              <a:t>www.menti.com</a:t>
            </a:r>
            <a:endParaRPr sz="2900">
              <a:solidFill>
                <a:schemeClr val="dk2"/>
              </a:solidFill>
            </a:endParaRPr>
          </a:p>
          <a:p>
            <a:pPr marL="0" lvl="0" indent="0" algn="l" rtl="0">
              <a:spcBef>
                <a:spcPts val="0"/>
              </a:spcBef>
              <a:spcAft>
                <a:spcPts val="0"/>
              </a:spcAft>
              <a:buNone/>
            </a:pPr>
            <a:endParaRPr sz="2900">
              <a:solidFill>
                <a:schemeClr val="dk2"/>
              </a:solidFill>
            </a:endParaRPr>
          </a:p>
          <a:p>
            <a:pPr marL="0" lvl="0" indent="0" algn="l" rtl="0">
              <a:spcBef>
                <a:spcPts val="0"/>
              </a:spcBef>
              <a:spcAft>
                <a:spcPts val="0"/>
              </a:spcAft>
              <a:buNone/>
            </a:pPr>
            <a:r>
              <a:rPr lang="en" sz="2900" b="1">
                <a:solidFill>
                  <a:schemeClr val="dk2"/>
                </a:solidFill>
              </a:rPr>
              <a:t>Participation Code: </a:t>
            </a:r>
            <a:r>
              <a:rPr lang="en" sz="2900">
                <a:solidFill>
                  <a:schemeClr val="dk2"/>
                </a:solidFill>
              </a:rPr>
              <a:t>2947 7911</a:t>
            </a:r>
            <a:endParaRPr sz="2900">
              <a:solidFill>
                <a:schemeClr val="dk2"/>
              </a:solidFill>
            </a:endParaRPr>
          </a:p>
          <a:p>
            <a:pPr marL="0" lvl="0" indent="0" algn="l" rtl="0">
              <a:spcBef>
                <a:spcPts val="0"/>
              </a:spcBef>
              <a:spcAft>
                <a:spcPts val="0"/>
              </a:spcAft>
              <a:buNone/>
            </a:pPr>
            <a:endParaRPr sz="2400">
              <a:solidFill>
                <a:schemeClr val="dk2"/>
              </a:solidFill>
            </a:endParaRPr>
          </a:p>
          <a:p>
            <a:pPr marL="0" lvl="0" indent="0" algn="l" rtl="0">
              <a:spcBef>
                <a:spcPts val="0"/>
              </a:spcBef>
              <a:spcAft>
                <a:spcPts val="0"/>
              </a:spcAft>
              <a:buNone/>
            </a:pPr>
            <a:endParaRPr sz="2400">
              <a:solidFill>
                <a:schemeClr val="dk2"/>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Acknowledgements</a:t>
            </a:r>
            <a:endParaRPr/>
          </a:p>
        </p:txBody>
      </p:sp>
      <p:sp>
        <p:nvSpPr>
          <p:cNvPr id="418" name="Google Shape;418;p45"/>
          <p:cNvSpPr txBox="1">
            <a:spLocks noGrp="1"/>
          </p:cNvSpPr>
          <p:nvPr>
            <p:ph type="body" idx="1"/>
          </p:nvPr>
        </p:nvSpPr>
        <p:spPr>
          <a:xfrm>
            <a:off x="311700" y="1152475"/>
            <a:ext cx="4260300" cy="2846700"/>
          </a:xfrm>
          <a:prstGeom prst="rect">
            <a:avLst/>
          </a:prstGeom>
        </p:spPr>
        <p:txBody>
          <a:bodyPr spcFirstLastPara="1" wrap="square" lIns="91425" tIns="91425" rIns="91425" bIns="91425" anchor="t" anchorCtr="0">
            <a:normAutofit fontScale="62500" lnSpcReduction="20000"/>
          </a:bodyPr>
          <a:lstStyle/>
          <a:p>
            <a:pPr marL="0" lvl="0" indent="0" algn="l" rtl="0">
              <a:spcBef>
                <a:spcPts val="0"/>
              </a:spcBef>
              <a:spcAft>
                <a:spcPts val="0"/>
              </a:spcAft>
              <a:buNone/>
            </a:pPr>
            <a:r>
              <a:rPr lang="en" b="1"/>
              <a:t>GSDC Advisory Board Members</a:t>
            </a:r>
            <a:endParaRPr b="1"/>
          </a:p>
          <a:p>
            <a:pPr marL="0" lvl="0" indent="0" algn="l" rtl="0">
              <a:spcBef>
                <a:spcPts val="1200"/>
              </a:spcBef>
              <a:spcAft>
                <a:spcPts val="0"/>
              </a:spcAft>
              <a:buNone/>
            </a:pPr>
            <a:r>
              <a:rPr lang="en"/>
              <a:t>Ann-Margaret Shortt (MFRL)</a:t>
            </a:r>
            <a:endParaRPr/>
          </a:p>
          <a:p>
            <a:pPr marL="0" lvl="0" indent="0" algn="l" rtl="0">
              <a:spcBef>
                <a:spcPts val="1200"/>
              </a:spcBef>
              <a:spcAft>
                <a:spcPts val="0"/>
              </a:spcAft>
              <a:buNone/>
            </a:pPr>
            <a:r>
              <a:rPr lang="en"/>
              <a:t>Mickey Hickman (CC&amp;CC)</a:t>
            </a:r>
            <a:endParaRPr/>
          </a:p>
          <a:p>
            <a:pPr marL="0" lvl="0" indent="0" algn="l" rtl="0">
              <a:spcBef>
                <a:spcPts val="1200"/>
              </a:spcBef>
              <a:spcAft>
                <a:spcPts val="0"/>
              </a:spcAft>
              <a:buNone/>
            </a:pPr>
            <a:r>
              <a:rPr lang="en"/>
              <a:t>Jenny Nehrt (CII)</a:t>
            </a:r>
            <a:endParaRPr/>
          </a:p>
          <a:p>
            <a:pPr marL="0" lvl="0" indent="0" algn="l" rtl="0">
              <a:spcBef>
                <a:spcPts val="1200"/>
              </a:spcBef>
              <a:spcAft>
                <a:spcPts val="0"/>
              </a:spcAft>
              <a:buNone/>
            </a:pPr>
            <a:r>
              <a:rPr lang="en"/>
              <a:t>Sherri Huffman (BRH)</a:t>
            </a:r>
            <a:endParaRPr/>
          </a:p>
          <a:p>
            <a:pPr marL="0" lvl="0" indent="0" algn="l" rtl="0">
              <a:spcBef>
                <a:spcPts val="1200"/>
              </a:spcBef>
              <a:spcAft>
                <a:spcPts val="0"/>
              </a:spcAft>
              <a:buNone/>
            </a:pPr>
            <a:r>
              <a:rPr lang="en"/>
              <a:t>David Rotenizer (BRIM)</a:t>
            </a:r>
            <a:endParaRPr/>
          </a:p>
          <a:p>
            <a:pPr marL="0" lvl="0" indent="0" algn="l" rtl="0">
              <a:spcBef>
                <a:spcPts val="1200"/>
              </a:spcBef>
              <a:spcAft>
                <a:spcPts val="0"/>
              </a:spcAft>
              <a:buNone/>
            </a:pPr>
            <a:r>
              <a:rPr lang="en"/>
              <a:t>Wen Nie Ng (VTUL)</a:t>
            </a:r>
            <a:endParaRPr/>
          </a:p>
          <a:p>
            <a:pPr marL="0" lvl="0" indent="0" algn="l" rtl="0">
              <a:spcBef>
                <a:spcPts val="1200"/>
              </a:spcBef>
              <a:spcAft>
                <a:spcPts val="1200"/>
              </a:spcAft>
              <a:buNone/>
            </a:pPr>
            <a:r>
              <a:rPr lang="en"/>
              <a:t>Anthony Wright de Hernandez (VTUL)</a:t>
            </a:r>
            <a:endParaRPr/>
          </a:p>
        </p:txBody>
      </p:sp>
      <p:sp>
        <p:nvSpPr>
          <p:cNvPr id="419" name="Google Shape;419;p4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33</a:t>
            </a:fld>
            <a:endParaRPr/>
          </a:p>
        </p:txBody>
      </p:sp>
      <p:sp>
        <p:nvSpPr>
          <p:cNvPr id="420" name="Google Shape;420;p45"/>
          <p:cNvSpPr txBox="1">
            <a:spLocks noGrp="1"/>
          </p:cNvSpPr>
          <p:nvPr>
            <p:ph type="body" idx="1"/>
          </p:nvPr>
        </p:nvSpPr>
        <p:spPr>
          <a:xfrm>
            <a:off x="4694500" y="1132275"/>
            <a:ext cx="4260300" cy="1486200"/>
          </a:xfrm>
          <a:prstGeom prst="rect">
            <a:avLst/>
          </a:prstGeom>
        </p:spPr>
        <p:txBody>
          <a:bodyPr spcFirstLastPara="1" wrap="square" lIns="91425" tIns="91425" rIns="91425" bIns="91425" anchor="t" anchorCtr="0">
            <a:normAutofit lnSpcReduction="10000"/>
          </a:bodyPr>
          <a:lstStyle/>
          <a:p>
            <a:pPr marL="0" lvl="0" indent="0" algn="l" rtl="0">
              <a:lnSpc>
                <a:spcPct val="95000"/>
              </a:lnSpc>
              <a:spcBef>
                <a:spcPts val="0"/>
              </a:spcBef>
              <a:spcAft>
                <a:spcPts val="0"/>
              </a:spcAft>
              <a:buSzPts val="1018"/>
              <a:buNone/>
            </a:pPr>
            <a:r>
              <a:rPr lang="en" sz="1265" b="1"/>
              <a:t>Previous Leaders &amp; Consultants</a:t>
            </a:r>
            <a:endParaRPr sz="1265" b="1"/>
          </a:p>
          <a:p>
            <a:pPr marL="0" lvl="0" indent="0" algn="l" rtl="0">
              <a:lnSpc>
                <a:spcPct val="95000"/>
              </a:lnSpc>
              <a:spcBef>
                <a:spcPts val="1200"/>
              </a:spcBef>
              <a:spcAft>
                <a:spcPts val="0"/>
              </a:spcAft>
              <a:buSzPts val="1018"/>
              <a:buNone/>
            </a:pPr>
            <a:r>
              <a:rPr lang="en" sz="1265"/>
              <a:t>Nathan Hall, PhD (Penn State)</a:t>
            </a:r>
            <a:endParaRPr sz="1265"/>
          </a:p>
          <a:p>
            <a:pPr marL="0" lvl="0" indent="0" algn="l" rtl="0">
              <a:lnSpc>
                <a:spcPct val="95000"/>
              </a:lnSpc>
              <a:spcBef>
                <a:spcPts val="1200"/>
              </a:spcBef>
              <a:spcAft>
                <a:spcPts val="0"/>
              </a:spcAft>
              <a:buSzPts val="1018"/>
              <a:buNone/>
            </a:pPr>
            <a:r>
              <a:rPr lang="en" sz="1265"/>
              <a:t>Ralph Lutts (ret. BRH)</a:t>
            </a:r>
            <a:endParaRPr sz="1265"/>
          </a:p>
          <a:p>
            <a:pPr marL="0" lvl="0" indent="0" algn="l" rtl="0">
              <a:lnSpc>
                <a:spcPct val="95000"/>
              </a:lnSpc>
              <a:spcBef>
                <a:spcPts val="1200"/>
              </a:spcBef>
              <a:spcAft>
                <a:spcPts val="1200"/>
              </a:spcAft>
              <a:buSzPts val="1018"/>
              <a:buNone/>
            </a:pPr>
            <a:r>
              <a:rPr lang="en" sz="1265"/>
              <a:t>Katherine Skinner (IOI)</a:t>
            </a:r>
            <a:endParaRPr sz="1265"/>
          </a:p>
        </p:txBody>
      </p:sp>
      <p:sp>
        <p:nvSpPr>
          <p:cNvPr id="421" name="Google Shape;421;p45"/>
          <p:cNvSpPr txBox="1"/>
          <p:nvPr/>
        </p:nvSpPr>
        <p:spPr>
          <a:xfrm>
            <a:off x="4694500" y="3814375"/>
            <a:ext cx="3640800" cy="710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50" b="1">
                <a:solidFill>
                  <a:schemeClr val="dk2"/>
                </a:solidFill>
              </a:rPr>
              <a:t>Grant Support</a:t>
            </a:r>
            <a:endParaRPr sz="1250" b="1">
              <a:solidFill>
                <a:schemeClr val="dk2"/>
              </a:solidFill>
            </a:endParaRPr>
          </a:p>
          <a:p>
            <a:pPr marL="0" lvl="0" indent="0" algn="l" rtl="0">
              <a:lnSpc>
                <a:spcPct val="115000"/>
              </a:lnSpc>
              <a:spcBef>
                <a:spcPts val="1200"/>
              </a:spcBef>
              <a:spcAft>
                <a:spcPts val="1200"/>
              </a:spcAft>
              <a:buClr>
                <a:schemeClr val="dk1"/>
              </a:buClr>
              <a:buSzPts val="1100"/>
              <a:buFont typeface="Arial"/>
              <a:buNone/>
            </a:pPr>
            <a:r>
              <a:rPr lang="en" sz="1250">
                <a:solidFill>
                  <a:schemeClr val="dk2"/>
                </a:solidFill>
              </a:rPr>
              <a:t>IMLS Community Catalyst LG-15-19-0137-19</a:t>
            </a:r>
            <a:endParaRPr sz="1250">
              <a:solidFill>
                <a:schemeClr val="dk2"/>
              </a:solidFill>
            </a:endParaRPr>
          </a:p>
        </p:txBody>
      </p:sp>
      <p:sp>
        <p:nvSpPr>
          <p:cNvPr id="422" name="Google Shape;422;p45"/>
          <p:cNvSpPr txBox="1"/>
          <p:nvPr/>
        </p:nvSpPr>
        <p:spPr>
          <a:xfrm>
            <a:off x="4694500" y="2727775"/>
            <a:ext cx="4128000" cy="10866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en" sz="1250" b="1">
                <a:solidFill>
                  <a:schemeClr val="dk2"/>
                </a:solidFill>
              </a:rPr>
              <a:t>Additional Support</a:t>
            </a:r>
            <a:endParaRPr sz="1250" b="1">
              <a:solidFill>
                <a:schemeClr val="dk2"/>
              </a:solidFill>
            </a:endParaRPr>
          </a:p>
          <a:p>
            <a:pPr marL="0" lvl="0" indent="0" algn="l" rtl="0">
              <a:lnSpc>
                <a:spcPct val="95000"/>
              </a:lnSpc>
              <a:spcBef>
                <a:spcPts val="1000"/>
              </a:spcBef>
              <a:spcAft>
                <a:spcPts val="0"/>
              </a:spcAft>
              <a:buNone/>
            </a:pPr>
            <a:r>
              <a:rPr lang="en" sz="1250">
                <a:solidFill>
                  <a:schemeClr val="dk2"/>
                </a:solidFill>
              </a:rPr>
              <a:t>Rob Barrowclift - website &amp; logo</a:t>
            </a:r>
            <a:endParaRPr sz="1250">
              <a:solidFill>
                <a:schemeClr val="dk2"/>
              </a:solidFill>
            </a:endParaRPr>
          </a:p>
          <a:p>
            <a:pPr marL="0" lvl="0" indent="0" algn="l" rtl="0">
              <a:lnSpc>
                <a:spcPct val="95000"/>
              </a:lnSpc>
              <a:spcBef>
                <a:spcPts val="1000"/>
              </a:spcBef>
              <a:spcAft>
                <a:spcPts val="1000"/>
              </a:spcAft>
              <a:buNone/>
            </a:pPr>
            <a:r>
              <a:rPr lang="en" sz="1250">
                <a:solidFill>
                  <a:schemeClr val="dk2"/>
                </a:solidFill>
              </a:rPr>
              <a:t>Scott Fralin - exhibits &amp; printing</a:t>
            </a:r>
            <a:endParaRPr sz="1250">
              <a:solidFill>
                <a:schemeClr val="dk2"/>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46"/>
          <p:cNvSpPr/>
          <p:nvPr/>
        </p:nvSpPr>
        <p:spPr>
          <a:xfrm>
            <a:off x="4575200" y="0"/>
            <a:ext cx="4568700" cy="5143500"/>
          </a:xfrm>
          <a:prstGeom prst="rect">
            <a:avLst/>
          </a:prstGeom>
          <a:solidFill>
            <a:srgbClr val="AED2DA"/>
          </a:solidFill>
          <a:ln w="9525" cap="flat" cmpd="sng">
            <a:solidFill>
              <a:srgbClr val="AED2D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28" name="Google Shape;428;p46"/>
          <p:cNvSpPr txBox="1">
            <a:spLocks noGrp="1"/>
          </p:cNvSpPr>
          <p:nvPr>
            <p:ph type="title"/>
          </p:nvPr>
        </p:nvSpPr>
        <p:spPr>
          <a:xfrm>
            <a:off x="265500" y="1317275"/>
            <a:ext cx="4045200" cy="8307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Thank you!</a:t>
            </a:r>
            <a:endParaRPr/>
          </a:p>
        </p:txBody>
      </p:sp>
      <p:sp>
        <p:nvSpPr>
          <p:cNvPr id="429" name="Google Shape;429;p46"/>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b="1"/>
              <a:t>Alex Kinnaman</a:t>
            </a:r>
            <a:endParaRPr b="1"/>
          </a:p>
          <a:p>
            <a:pPr marL="0" lvl="0" indent="0" algn="l" rtl="0">
              <a:spcBef>
                <a:spcPts val="0"/>
              </a:spcBef>
              <a:spcAft>
                <a:spcPts val="0"/>
              </a:spcAft>
              <a:buNone/>
            </a:pPr>
            <a:r>
              <a:rPr lang="en" sz="1700"/>
              <a:t>Interim Assistant Director, Digital Libraries &amp; Preservation, Virginia Tech</a:t>
            </a:r>
            <a:endParaRPr sz="1700"/>
          </a:p>
          <a:p>
            <a:pPr marL="0" lvl="0" indent="0" algn="l" rtl="0">
              <a:spcBef>
                <a:spcPts val="0"/>
              </a:spcBef>
              <a:spcAft>
                <a:spcPts val="0"/>
              </a:spcAft>
              <a:buNone/>
            </a:pPr>
            <a:r>
              <a:rPr lang="en" sz="1700" u="sng">
                <a:solidFill>
                  <a:schemeClr val="hlink"/>
                </a:solidFill>
                <a:hlinkClick r:id="rId3"/>
              </a:rPr>
              <a:t>alexk93@vt.edu</a:t>
            </a:r>
            <a:endParaRPr sz="1700"/>
          </a:p>
          <a:p>
            <a:pPr marL="0" lvl="0" indent="0" algn="l" rtl="0">
              <a:spcBef>
                <a:spcPts val="0"/>
              </a:spcBef>
              <a:spcAft>
                <a:spcPts val="0"/>
              </a:spcAft>
              <a:buNone/>
            </a:pPr>
            <a:endParaRPr b="1"/>
          </a:p>
          <a:p>
            <a:pPr marL="0" lvl="0" indent="0" algn="l" rtl="0">
              <a:spcBef>
                <a:spcPts val="0"/>
              </a:spcBef>
              <a:spcAft>
                <a:spcPts val="0"/>
              </a:spcAft>
              <a:buNone/>
            </a:pPr>
            <a:r>
              <a:rPr lang="en" b="1"/>
              <a:t>Ashley Palazzo</a:t>
            </a:r>
            <a:endParaRPr b="1"/>
          </a:p>
          <a:p>
            <a:pPr marL="0" lvl="0" indent="0" algn="l" rtl="0">
              <a:spcBef>
                <a:spcPts val="0"/>
              </a:spcBef>
              <a:spcAft>
                <a:spcPts val="0"/>
              </a:spcAft>
              <a:buNone/>
            </a:pPr>
            <a:r>
              <a:rPr lang="en" sz="1700"/>
              <a:t>Archivist, Christiansburg Institute, Inc.</a:t>
            </a:r>
            <a:endParaRPr sz="1700"/>
          </a:p>
          <a:p>
            <a:pPr marL="0" lvl="0" indent="0" algn="l" rtl="0">
              <a:spcBef>
                <a:spcPts val="0"/>
              </a:spcBef>
              <a:spcAft>
                <a:spcPts val="0"/>
              </a:spcAft>
              <a:buNone/>
            </a:pPr>
            <a:r>
              <a:rPr lang="en" sz="1700" u="sng">
                <a:solidFill>
                  <a:schemeClr val="hlink"/>
                </a:solidFill>
                <a:hlinkClick r:id="rId4"/>
              </a:rPr>
              <a:t>archivist@christiansburginstitute.org</a:t>
            </a:r>
            <a:r>
              <a:rPr lang="en" sz="1700"/>
              <a:t> </a:t>
            </a:r>
            <a:endParaRPr sz="1700"/>
          </a:p>
        </p:txBody>
      </p:sp>
      <p:sp>
        <p:nvSpPr>
          <p:cNvPr id="430" name="Google Shape;430;p4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34</a:t>
            </a:fld>
            <a:endParaRPr/>
          </a:p>
        </p:txBody>
      </p:sp>
      <p:sp>
        <p:nvSpPr>
          <p:cNvPr id="431" name="Google Shape;431;p46"/>
          <p:cNvSpPr txBox="1">
            <a:spLocks noGrp="1"/>
          </p:cNvSpPr>
          <p:nvPr>
            <p:ph type="subTitle" idx="1"/>
          </p:nvPr>
        </p:nvSpPr>
        <p:spPr>
          <a:xfrm>
            <a:off x="265500" y="2249525"/>
            <a:ext cx="4045200" cy="1864800"/>
          </a:xfrm>
          <a:prstGeom prst="rect">
            <a:avLst/>
          </a:prstGeom>
        </p:spPr>
        <p:txBody>
          <a:bodyPr spcFirstLastPara="1" wrap="square" lIns="91425" tIns="91425" rIns="91425" bIns="91425" anchor="t" anchorCtr="0">
            <a:normAutofit fontScale="77500" lnSpcReduction="10000"/>
          </a:bodyPr>
          <a:lstStyle/>
          <a:p>
            <a:pPr marL="0" lvl="0" indent="0" algn="l" rtl="0">
              <a:lnSpc>
                <a:spcPct val="150000"/>
              </a:lnSpc>
              <a:spcBef>
                <a:spcPts val="0"/>
              </a:spcBef>
              <a:spcAft>
                <a:spcPts val="0"/>
              </a:spcAft>
              <a:buNone/>
            </a:pPr>
            <a:r>
              <a:rPr lang="en"/>
              <a:t>GSDC Website: </a:t>
            </a:r>
            <a:r>
              <a:rPr lang="en" u="sng">
                <a:solidFill>
                  <a:schemeClr val="hlink"/>
                </a:solidFill>
                <a:hlinkClick r:id="rId5"/>
              </a:rPr>
              <a:t>www.gswvadc.org</a:t>
            </a:r>
            <a:r>
              <a:rPr lang="en"/>
              <a:t> </a:t>
            </a:r>
            <a:endParaRPr/>
          </a:p>
          <a:p>
            <a:pPr marL="0" lvl="0" indent="0" algn="l" rtl="0">
              <a:lnSpc>
                <a:spcPct val="150000"/>
              </a:lnSpc>
              <a:spcBef>
                <a:spcPts val="1000"/>
              </a:spcBef>
              <a:spcAft>
                <a:spcPts val="0"/>
              </a:spcAft>
              <a:buNone/>
            </a:pPr>
            <a:r>
              <a:rPr lang="en"/>
              <a:t>GSDC Email: </a:t>
            </a:r>
            <a:r>
              <a:rPr lang="en" sz="1600" u="sng">
                <a:solidFill>
                  <a:schemeClr val="hlink"/>
                </a:solidFill>
                <a:hlinkClick r:id="rId6"/>
              </a:rPr>
              <a:t>greaterswvadigitalcollective@gmail.com</a:t>
            </a:r>
            <a:r>
              <a:rPr lang="en" sz="1600"/>
              <a:t> </a:t>
            </a:r>
            <a:endParaRPr sz="1600"/>
          </a:p>
          <a:p>
            <a:pPr marL="0" lvl="0" indent="0" algn="l" rtl="0">
              <a:lnSpc>
                <a:spcPct val="150000"/>
              </a:lnSpc>
              <a:spcBef>
                <a:spcPts val="1000"/>
              </a:spcBef>
              <a:spcAft>
                <a:spcPts val="1000"/>
              </a:spcAft>
              <a:buNone/>
            </a:pPr>
            <a:r>
              <a:rPr lang="en"/>
              <a:t>Virginia Tech Digital Library: digital.lib.vt.edu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The Problem</a:t>
            </a:r>
            <a:endParaRPr/>
          </a:p>
        </p:txBody>
      </p:sp>
      <p:sp>
        <p:nvSpPr>
          <p:cNvPr id="86" name="Google Shape;86;p16"/>
          <p:cNvSpPr txBox="1">
            <a:spLocks noGrp="1"/>
          </p:cNvSpPr>
          <p:nvPr>
            <p:ph type="body" idx="1"/>
          </p:nvPr>
        </p:nvSpPr>
        <p:spPr>
          <a:xfrm>
            <a:off x="311700" y="1614950"/>
            <a:ext cx="8520600" cy="17352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1200"/>
              </a:spcAft>
              <a:buNone/>
            </a:pPr>
            <a:r>
              <a:rPr lang="en" sz="2000" i="1"/>
              <a:t>There is a gap between well-resourced libraries with robust digital infrastructure and smaller community organizations, many of which produce analog and digital media across multiple platforms but often without a preservation strategy.</a:t>
            </a:r>
            <a:endParaRPr sz="2000" i="1"/>
          </a:p>
        </p:txBody>
      </p:sp>
      <p:sp>
        <p:nvSpPr>
          <p:cNvPr id="87" name="Google Shape;87;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Our Solution</a:t>
            </a:r>
            <a:endParaRPr/>
          </a:p>
        </p:txBody>
      </p:sp>
      <p:sp>
        <p:nvSpPr>
          <p:cNvPr id="93" name="Google Shape;93;p17"/>
          <p:cNvSpPr txBox="1">
            <a:spLocks noGrp="1"/>
          </p:cNvSpPr>
          <p:nvPr>
            <p:ph type="body" idx="1"/>
          </p:nvPr>
        </p:nvSpPr>
        <p:spPr>
          <a:xfrm>
            <a:off x="311700" y="1152475"/>
            <a:ext cx="58743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The Greater Southwest Virginia Digital Collective (GSDC)</a:t>
            </a:r>
            <a:endParaRPr/>
          </a:p>
          <a:p>
            <a:pPr marL="457200" lvl="0" indent="-342900" algn="l" rtl="0">
              <a:spcBef>
                <a:spcPts val="1200"/>
              </a:spcBef>
              <a:spcAft>
                <a:spcPts val="0"/>
              </a:spcAft>
              <a:buSzPts val="1800"/>
              <a:buChar char="●"/>
            </a:pPr>
            <a:r>
              <a:rPr lang="en"/>
              <a:t>Advisory Board composed of community members and Virginia Tech University Library (VTUL)</a:t>
            </a:r>
            <a:endParaRPr/>
          </a:p>
          <a:p>
            <a:pPr marL="457200" lvl="0" indent="-342900" algn="l" rtl="0">
              <a:spcBef>
                <a:spcPts val="0"/>
              </a:spcBef>
              <a:spcAft>
                <a:spcPts val="0"/>
              </a:spcAft>
              <a:buSzPts val="1800"/>
              <a:buChar char="●"/>
            </a:pPr>
            <a:r>
              <a:rPr lang="en"/>
              <a:t>Goal to build relationships with the cultural heritage communities from within the community and offer free resources to curate their collections</a:t>
            </a:r>
            <a:endParaRPr/>
          </a:p>
        </p:txBody>
      </p:sp>
      <p:sp>
        <p:nvSpPr>
          <p:cNvPr id="94" name="Google Shape;9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sp>
        <p:nvSpPr>
          <p:cNvPr id="95" name="Google Shape;95;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pic>
        <p:nvPicPr>
          <p:cNvPr id="96" name="Google Shape;96;p17"/>
          <p:cNvPicPr preferRelativeResize="0"/>
          <p:nvPr/>
        </p:nvPicPr>
        <p:blipFill>
          <a:blip r:embed="rId3">
            <a:alphaModFix/>
          </a:blip>
          <a:stretch>
            <a:fillRect/>
          </a:stretch>
        </p:blipFill>
        <p:spPr>
          <a:xfrm>
            <a:off x="7576640" y="671000"/>
            <a:ext cx="1342259" cy="993371"/>
          </a:xfrm>
          <a:prstGeom prst="rect">
            <a:avLst/>
          </a:prstGeom>
          <a:noFill/>
          <a:ln>
            <a:noFill/>
          </a:ln>
        </p:spPr>
      </p:pic>
      <p:pic>
        <p:nvPicPr>
          <p:cNvPr id="97" name="Google Shape;97;p17"/>
          <p:cNvPicPr preferRelativeResize="0"/>
          <p:nvPr/>
        </p:nvPicPr>
        <p:blipFill>
          <a:blip r:embed="rId4">
            <a:alphaModFix/>
          </a:blip>
          <a:stretch>
            <a:fillRect/>
          </a:stretch>
        </p:blipFill>
        <p:spPr>
          <a:xfrm>
            <a:off x="6385751" y="3341737"/>
            <a:ext cx="2408224" cy="802313"/>
          </a:xfrm>
          <a:prstGeom prst="rect">
            <a:avLst/>
          </a:prstGeom>
          <a:noFill/>
          <a:ln>
            <a:noFill/>
          </a:ln>
        </p:spPr>
      </p:pic>
      <p:pic>
        <p:nvPicPr>
          <p:cNvPr id="98" name="Google Shape;98;p17"/>
          <p:cNvPicPr preferRelativeResize="0"/>
          <p:nvPr/>
        </p:nvPicPr>
        <p:blipFill>
          <a:blip r:embed="rId5">
            <a:alphaModFix/>
          </a:blip>
          <a:stretch>
            <a:fillRect/>
          </a:stretch>
        </p:blipFill>
        <p:spPr>
          <a:xfrm>
            <a:off x="6334900" y="671002"/>
            <a:ext cx="1083176" cy="1025115"/>
          </a:xfrm>
          <a:prstGeom prst="rect">
            <a:avLst/>
          </a:prstGeom>
          <a:noFill/>
          <a:ln>
            <a:noFill/>
          </a:ln>
        </p:spPr>
      </p:pic>
      <p:pic>
        <p:nvPicPr>
          <p:cNvPr id="99" name="Google Shape;99;p17"/>
          <p:cNvPicPr preferRelativeResize="0"/>
          <p:nvPr/>
        </p:nvPicPr>
        <p:blipFill>
          <a:blip r:embed="rId6">
            <a:alphaModFix/>
          </a:blip>
          <a:stretch>
            <a:fillRect/>
          </a:stretch>
        </p:blipFill>
        <p:spPr>
          <a:xfrm>
            <a:off x="6918733" y="1649560"/>
            <a:ext cx="1342260" cy="1164454"/>
          </a:xfrm>
          <a:prstGeom prst="rect">
            <a:avLst/>
          </a:prstGeom>
          <a:noFill/>
          <a:ln>
            <a:noFill/>
          </a:ln>
        </p:spPr>
      </p:pic>
      <p:pic>
        <p:nvPicPr>
          <p:cNvPr id="100" name="Google Shape;100;p17"/>
          <p:cNvPicPr preferRelativeResize="0"/>
          <p:nvPr/>
        </p:nvPicPr>
        <p:blipFill>
          <a:blip r:embed="rId7">
            <a:alphaModFix/>
          </a:blip>
          <a:stretch>
            <a:fillRect/>
          </a:stretch>
        </p:blipFill>
        <p:spPr>
          <a:xfrm>
            <a:off x="6579679" y="2601791"/>
            <a:ext cx="2020370" cy="703064"/>
          </a:xfrm>
          <a:prstGeom prst="rect">
            <a:avLst/>
          </a:prstGeom>
          <a:noFill/>
          <a:ln>
            <a:noFill/>
          </a:ln>
        </p:spPr>
      </p:pic>
      <p:pic>
        <p:nvPicPr>
          <p:cNvPr id="101" name="Google Shape;101;p17"/>
          <p:cNvPicPr preferRelativeResize="0"/>
          <p:nvPr/>
        </p:nvPicPr>
        <p:blipFill>
          <a:blip r:embed="rId8">
            <a:alphaModFix/>
          </a:blip>
          <a:stretch>
            <a:fillRect/>
          </a:stretch>
        </p:blipFill>
        <p:spPr>
          <a:xfrm>
            <a:off x="6729438" y="4180925"/>
            <a:ext cx="1720849" cy="8023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8"/>
          <p:cNvSpPr txBox="1">
            <a:spLocks noGrp="1"/>
          </p:cNvSpPr>
          <p:nvPr>
            <p:ph type="title"/>
          </p:nvPr>
        </p:nvSpPr>
        <p:spPr>
          <a:xfrm>
            <a:off x="311700" y="2150850"/>
            <a:ext cx="8520600" cy="841800"/>
          </a:xfrm>
          <a:prstGeom prst="rect">
            <a:avLst/>
          </a:prstGeom>
          <a:solidFill>
            <a:srgbClr val="AED2DA"/>
          </a:solidFill>
          <a:effectLst>
            <a:outerShdw blurRad="57150" dist="19050" dir="5400000" algn="bl" rotWithShape="0">
              <a:srgbClr val="000000">
                <a:alpha val="50000"/>
              </a:srgbClr>
            </a:outerShdw>
          </a:effectLst>
        </p:spPr>
        <p:txBody>
          <a:bodyPr spcFirstLastPara="1" wrap="square" lIns="91425" tIns="91425" rIns="91425" bIns="91425" anchor="ctr" anchorCtr="0">
            <a:normAutofit/>
          </a:bodyPr>
          <a:lstStyle/>
          <a:p>
            <a:pPr marL="0" lvl="0" indent="0" algn="ctr" rtl="0">
              <a:spcBef>
                <a:spcPts val="0"/>
              </a:spcBef>
              <a:spcAft>
                <a:spcPts val="0"/>
              </a:spcAft>
              <a:buNone/>
            </a:pPr>
            <a:r>
              <a:rPr lang="en"/>
              <a:t>Building the GSDC</a:t>
            </a:r>
            <a:endParaRPr/>
          </a:p>
        </p:txBody>
      </p:sp>
      <p:sp>
        <p:nvSpPr>
          <p:cNvPr id="107" name="Google Shape;10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How to Build a Community Advisory Board: Part I</a:t>
            </a:r>
            <a:endParaRPr/>
          </a:p>
        </p:txBody>
      </p:sp>
      <p:sp>
        <p:nvSpPr>
          <p:cNvPr id="113" name="Google Shape;113;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Build interest, gather needs and perspectives</a:t>
            </a:r>
            <a:endParaRPr/>
          </a:p>
          <a:p>
            <a:pPr marL="457200" lvl="0" indent="-342900" algn="l" rtl="0">
              <a:spcBef>
                <a:spcPts val="1200"/>
              </a:spcBef>
              <a:spcAft>
                <a:spcPts val="0"/>
              </a:spcAft>
              <a:buSzPts val="1800"/>
              <a:buChar char="●"/>
            </a:pPr>
            <a:r>
              <a:rPr lang="en"/>
              <a:t>VTUL wanted a community collections program</a:t>
            </a:r>
            <a:endParaRPr/>
          </a:p>
          <a:p>
            <a:pPr marL="914400" lvl="1" indent="-317500" algn="l" rtl="0">
              <a:spcBef>
                <a:spcPts val="0"/>
              </a:spcBef>
              <a:spcAft>
                <a:spcPts val="0"/>
              </a:spcAft>
              <a:buSzPts val="1400"/>
              <a:buChar char="○"/>
            </a:pPr>
            <a:r>
              <a:rPr lang="en"/>
              <a:t>IMLS Community Catalyst Planning Grant “Community Development Model for Digital Community Archives” (</a:t>
            </a:r>
            <a:r>
              <a:rPr lang="en" u="sng">
                <a:solidFill>
                  <a:schemeClr val="hlink"/>
                </a:solidFill>
                <a:hlinkClick r:id="rId3"/>
              </a:rPr>
              <a:t>IMLS Community Catalyst grant (LG-15-19-0137-19</a:t>
            </a:r>
            <a:r>
              <a:rPr lang="en"/>
              <a:t>)</a:t>
            </a:r>
            <a:endParaRPr/>
          </a:p>
          <a:p>
            <a:pPr marL="457200" lvl="0" indent="-342900" algn="l" rtl="0">
              <a:spcBef>
                <a:spcPts val="0"/>
              </a:spcBef>
              <a:spcAft>
                <a:spcPts val="0"/>
              </a:spcAft>
              <a:buSzPts val="1800"/>
              <a:buChar char="●"/>
            </a:pPr>
            <a:r>
              <a:rPr lang="en"/>
              <a:t>Bring cultural heritage communities, organizations, and individuals together for a series of forums</a:t>
            </a:r>
            <a:endParaRPr/>
          </a:p>
          <a:p>
            <a:pPr marL="457200" lvl="0" indent="-342900" algn="l" rtl="0">
              <a:spcBef>
                <a:spcPts val="0"/>
              </a:spcBef>
              <a:spcAft>
                <a:spcPts val="0"/>
              </a:spcAft>
              <a:buSzPts val="1800"/>
              <a:buChar char="●"/>
            </a:pPr>
            <a:r>
              <a:rPr lang="en"/>
              <a:t>Call to Action: Form an advisory board to liaise directly with VTUL in order to build trust, accountability, and aligned values</a:t>
            </a:r>
            <a:endParaRPr/>
          </a:p>
        </p:txBody>
      </p:sp>
      <p:sp>
        <p:nvSpPr>
          <p:cNvPr id="114" name="Google Shape;114;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0"/>
          <p:cNvSpPr txBox="1"/>
          <p:nvPr/>
        </p:nvSpPr>
        <p:spPr>
          <a:xfrm>
            <a:off x="3235600" y="503897"/>
            <a:ext cx="2683200" cy="823200"/>
          </a:xfrm>
          <a:prstGeom prst="rect">
            <a:avLst/>
          </a:prstGeom>
          <a:solidFill>
            <a:srgbClr val="008CB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0" name="Google Shape;120;p20"/>
          <p:cNvSpPr txBox="1">
            <a:spLocks noGrp="1"/>
          </p:cNvSpPr>
          <p:nvPr>
            <p:ph type="title" idx="4294967295"/>
          </p:nvPr>
        </p:nvSpPr>
        <p:spPr>
          <a:xfrm>
            <a:off x="2551950" y="3884525"/>
            <a:ext cx="40401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Select Values from Forums</a:t>
            </a:r>
            <a:endParaRPr/>
          </a:p>
        </p:txBody>
      </p:sp>
      <p:sp>
        <p:nvSpPr>
          <p:cNvPr id="121" name="Google Shape;121;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8</a:t>
            </a:fld>
            <a:endParaRPr/>
          </a:p>
        </p:txBody>
      </p:sp>
      <p:grpSp>
        <p:nvGrpSpPr>
          <p:cNvPr id="122" name="Google Shape;122;p20"/>
          <p:cNvGrpSpPr/>
          <p:nvPr/>
        </p:nvGrpSpPr>
        <p:grpSpPr>
          <a:xfrm>
            <a:off x="447850" y="496700"/>
            <a:ext cx="2683300" cy="3805826"/>
            <a:chOff x="431825" y="972950"/>
            <a:chExt cx="2683300" cy="3805826"/>
          </a:xfrm>
        </p:grpSpPr>
        <p:sp>
          <p:nvSpPr>
            <p:cNvPr id="123" name="Google Shape;123;p20"/>
            <p:cNvSpPr/>
            <p:nvPr/>
          </p:nvSpPr>
          <p:spPr>
            <a:xfrm>
              <a:off x="431825" y="977750"/>
              <a:ext cx="2683200" cy="3302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4" name="Google Shape;124;p20"/>
            <p:cNvSpPr txBox="1"/>
            <p:nvPr/>
          </p:nvSpPr>
          <p:spPr>
            <a:xfrm>
              <a:off x="431925" y="977750"/>
              <a:ext cx="2683200" cy="823200"/>
            </a:xfrm>
            <a:prstGeom prst="rect">
              <a:avLst/>
            </a:prstGeom>
            <a:solidFill>
              <a:srgbClr val="008CB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25" name="Google Shape;125;p20"/>
            <p:cNvSpPr txBox="1"/>
            <p:nvPr/>
          </p:nvSpPr>
          <p:spPr>
            <a:xfrm>
              <a:off x="489192" y="972950"/>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1800">
                  <a:solidFill>
                    <a:srgbClr val="FFFFFF"/>
                  </a:solidFill>
                  <a:latin typeface="Overpass"/>
                  <a:ea typeface="Overpass"/>
                  <a:cs typeface="Overpass"/>
                  <a:sym typeface="Overpass"/>
                </a:rPr>
                <a:t>1</a:t>
              </a:r>
              <a:endParaRPr sz="1800">
                <a:solidFill>
                  <a:srgbClr val="FFFFFF"/>
                </a:solidFill>
                <a:latin typeface="Overpass"/>
                <a:ea typeface="Overpass"/>
                <a:cs typeface="Overpass"/>
                <a:sym typeface="Overpass"/>
              </a:endParaRPr>
            </a:p>
          </p:txBody>
        </p:sp>
        <p:cxnSp>
          <p:nvCxnSpPr>
            <p:cNvPr id="126" name="Google Shape;126;p20"/>
            <p:cNvCxnSpPr/>
            <p:nvPr/>
          </p:nvCxnSpPr>
          <p:spPr>
            <a:xfrm>
              <a:off x="857675" y="1149950"/>
              <a:ext cx="0" cy="478800"/>
            </a:xfrm>
            <a:prstGeom prst="straightConnector1">
              <a:avLst/>
            </a:prstGeom>
            <a:noFill/>
            <a:ln w="9525" cap="flat" cmpd="sng">
              <a:solidFill>
                <a:srgbClr val="FFFFFF"/>
              </a:solidFill>
              <a:prstDash val="solid"/>
              <a:round/>
              <a:headEnd type="none" w="sm" len="sm"/>
              <a:tailEnd type="none" w="sm" len="sm"/>
            </a:ln>
          </p:spPr>
        </p:cxnSp>
        <p:sp>
          <p:nvSpPr>
            <p:cNvPr id="127" name="Google Shape;127;p20"/>
            <p:cNvSpPr txBox="1"/>
            <p:nvPr/>
          </p:nvSpPr>
          <p:spPr>
            <a:xfrm>
              <a:off x="933775" y="972950"/>
              <a:ext cx="2101800" cy="823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FFFFFF"/>
                  </a:solidFill>
                  <a:latin typeface="Overpass"/>
                  <a:ea typeface="Overpass"/>
                  <a:cs typeface="Overpass"/>
                  <a:sym typeface="Overpass"/>
                </a:rPr>
                <a:t>Protection</a:t>
              </a:r>
              <a:endParaRPr sz="1800">
                <a:solidFill>
                  <a:srgbClr val="FFFFFF"/>
                </a:solidFill>
                <a:latin typeface="Overpass"/>
                <a:ea typeface="Overpass"/>
                <a:cs typeface="Overpass"/>
                <a:sym typeface="Overpass"/>
              </a:endParaRPr>
            </a:p>
          </p:txBody>
        </p:sp>
        <p:sp>
          <p:nvSpPr>
            <p:cNvPr id="128" name="Google Shape;128;p20"/>
            <p:cNvSpPr txBox="1"/>
            <p:nvPr/>
          </p:nvSpPr>
          <p:spPr>
            <a:xfrm>
              <a:off x="508125" y="1904175"/>
              <a:ext cx="2530800" cy="2874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a:solidFill>
                    <a:srgbClr val="595959"/>
                  </a:solidFill>
                </a:rPr>
                <a:t>-Understanding of liability, copyright, tiered access, etc. </a:t>
              </a:r>
              <a:endParaRPr>
                <a:solidFill>
                  <a:srgbClr val="595959"/>
                </a:solidFill>
              </a:endParaRPr>
            </a:p>
            <a:p>
              <a:pPr marL="0" lvl="0" indent="0" algn="l" rtl="0">
                <a:lnSpc>
                  <a:spcPct val="90000"/>
                </a:lnSpc>
                <a:spcBef>
                  <a:spcPts val="0"/>
                </a:spcBef>
                <a:spcAft>
                  <a:spcPts val="0"/>
                </a:spcAft>
                <a:buNone/>
              </a:pPr>
              <a:r>
                <a:rPr lang="en">
                  <a:solidFill>
                    <a:srgbClr val="595959"/>
                  </a:solidFill>
                </a:rPr>
                <a:t>-Protecting sensitive information and physical collections</a:t>
              </a:r>
              <a:endParaRPr>
                <a:solidFill>
                  <a:srgbClr val="595959"/>
                </a:solidFill>
              </a:endParaRPr>
            </a:p>
            <a:p>
              <a:pPr marL="0" lvl="0" indent="0" algn="l" rtl="0">
                <a:lnSpc>
                  <a:spcPct val="90000"/>
                </a:lnSpc>
                <a:spcBef>
                  <a:spcPts val="0"/>
                </a:spcBef>
                <a:spcAft>
                  <a:spcPts val="0"/>
                </a:spcAft>
                <a:buNone/>
              </a:pPr>
              <a:r>
                <a:rPr lang="en">
                  <a:solidFill>
                    <a:srgbClr val="595959"/>
                  </a:solidFill>
                </a:rPr>
                <a:t>-Resilience from political and economic shifts</a:t>
              </a:r>
              <a:endParaRPr sz="1800">
                <a:solidFill>
                  <a:srgbClr val="595959"/>
                </a:solidFill>
              </a:endParaRPr>
            </a:p>
            <a:p>
              <a:pPr marL="0" lvl="0" indent="0" algn="l" rtl="0">
                <a:lnSpc>
                  <a:spcPct val="90000"/>
                </a:lnSpc>
                <a:spcBef>
                  <a:spcPts val="0"/>
                </a:spcBef>
                <a:spcAft>
                  <a:spcPts val="0"/>
                </a:spcAft>
                <a:buNone/>
              </a:pPr>
              <a:endParaRPr>
                <a:solidFill>
                  <a:srgbClr val="595959"/>
                </a:solidFill>
              </a:endParaRPr>
            </a:p>
            <a:p>
              <a:pPr marL="0" lvl="0" indent="0" algn="l" rtl="0">
                <a:lnSpc>
                  <a:spcPct val="90000"/>
                </a:lnSpc>
                <a:spcBef>
                  <a:spcPts val="0"/>
                </a:spcBef>
                <a:spcAft>
                  <a:spcPts val="0"/>
                </a:spcAft>
                <a:buNone/>
              </a:pPr>
              <a:r>
                <a:rPr lang="en" b="1">
                  <a:solidFill>
                    <a:srgbClr val="595959"/>
                  </a:solidFill>
                </a:rPr>
                <a:t>Institutional Partners:</a:t>
              </a:r>
              <a:endParaRPr b="1">
                <a:solidFill>
                  <a:srgbClr val="595959"/>
                </a:solidFill>
              </a:endParaRPr>
            </a:p>
            <a:p>
              <a:pPr marL="0" lvl="0" indent="0" algn="l" rtl="0">
                <a:lnSpc>
                  <a:spcPct val="90000"/>
                </a:lnSpc>
                <a:spcBef>
                  <a:spcPts val="0"/>
                </a:spcBef>
                <a:spcAft>
                  <a:spcPts val="0"/>
                </a:spcAft>
                <a:buNone/>
              </a:pPr>
              <a:r>
                <a:rPr lang="en">
                  <a:solidFill>
                    <a:srgbClr val="595959"/>
                  </a:solidFill>
                </a:rPr>
                <a:t>-address institutional racism</a:t>
              </a:r>
              <a:endParaRPr>
                <a:solidFill>
                  <a:srgbClr val="595959"/>
                </a:solidFill>
              </a:endParaRPr>
            </a:p>
            <a:p>
              <a:pPr marL="0" lvl="0" indent="0" algn="l" rtl="0">
                <a:lnSpc>
                  <a:spcPct val="90000"/>
                </a:lnSpc>
                <a:spcBef>
                  <a:spcPts val="0"/>
                </a:spcBef>
                <a:spcAft>
                  <a:spcPts val="0"/>
                </a:spcAft>
                <a:buNone/>
              </a:pPr>
              <a:r>
                <a:rPr lang="en">
                  <a:solidFill>
                    <a:srgbClr val="595959"/>
                  </a:solidFill>
                </a:rPr>
                <a:t>-transparency</a:t>
              </a:r>
              <a:endParaRPr>
                <a:solidFill>
                  <a:srgbClr val="595959"/>
                </a:solidFill>
              </a:endParaRPr>
            </a:p>
          </p:txBody>
        </p:sp>
      </p:grpSp>
      <p:sp>
        <p:nvSpPr>
          <p:cNvPr id="129" name="Google Shape;129;p20"/>
          <p:cNvSpPr txBox="1"/>
          <p:nvPr/>
        </p:nvSpPr>
        <p:spPr>
          <a:xfrm>
            <a:off x="3292867" y="499097"/>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1800">
                <a:solidFill>
                  <a:srgbClr val="FFFFFF"/>
                </a:solidFill>
                <a:latin typeface="Overpass"/>
                <a:ea typeface="Overpass"/>
                <a:cs typeface="Overpass"/>
                <a:sym typeface="Overpass"/>
              </a:rPr>
              <a:t>2</a:t>
            </a:r>
            <a:endParaRPr sz="1800">
              <a:solidFill>
                <a:srgbClr val="FFFFFF"/>
              </a:solidFill>
              <a:latin typeface="Overpass"/>
              <a:ea typeface="Overpass"/>
              <a:cs typeface="Overpass"/>
              <a:sym typeface="Overpass"/>
            </a:endParaRPr>
          </a:p>
        </p:txBody>
      </p:sp>
      <p:cxnSp>
        <p:nvCxnSpPr>
          <p:cNvPr id="130" name="Google Shape;130;p20"/>
          <p:cNvCxnSpPr/>
          <p:nvPr/>
        </p:nvCxnSpPr>
        <p:spPr>
          <a:xfrm>
            <a:off x="3661350" y="676097"/>
            <a:ext cx="0" cy="478800"/>
          </a:xfrm>
          <a:prstGeom prst="straightConnector1">
            <a:avLst/>
          </a:prstGeom>
          <a:noFill/>
          <a:ln w="9525" cap="flat" cmpd="sng">
            <a:solidFill>
              <a:srgbClr val="FFFFFF"/>
            </a:solidFill>
            <a:prstDash val="solid"/>
            <a:round/>
            <a:headEnd type="none" w="sm" len="sm"/>
            <a:tailEnd type="none" w="sm" len="sm"/>
          </a:ln>
        </p:spPr>
      </p:cxnSp>
      <p:sp>
        <p:nvSpPr>
          <p:cNvPr id="131" name="Google Shape;131;p20"/>
          <p:cNvSpPr/>
          <p:nvPr/>
        </p:nvSpPr>
        <p:spPr>
          <a:xfrm>
            <a:off x="3235550" y="501510"/>
            <a:ext cx="2683200" cy="3302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2" name="Google Shape;132;p20"/>
          <p:cNvSpPr txBox="1"/>
          <p:nvPr/>
        </p:nvSpPr>
        <p:spPr>
          <a:xfrm>
            <a:off x="3737550" y="499097"/>
            <a:ext cx="2101800" cy="823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FFFFFF"/>
                </a:solidFill>
                <a:latin typeface="Overpass"/>
                <a:ea typeface="Overpass"/>
                <a:cs typeface="Overpass"/>
                <a:sym typeface="Overpass"/>
              </a:rPr>
              <a:t>Access</a:t>
            </a:r>
            <a:endParaRPr sz="1800">
              <a:solidFill>
                <a:srgbClr val="FFFFFF"/>
              </a:solidFill>
              <a:latin typeface="Overpass"/>
              <a:ea typeface="Overpass"/>
              <a:cs typeface="Overpass"/>
              <a:sym typeface="Overpass"/>
            </a:endParaRPr>
          </a:p>
        </p:txBody>
      </p:sp>
      <p:sp>
        <p:nvSpPr>
          <p:cNvPr id="133" name="Google Shape;133;p20"/>
          <p:cNvSpPr txBox="1"/>
          <p:nvPr/>
        </p:nvSpPr>
        <p:spPr>
          <a:xfrm>
            <a:off x="3311750" y="1362985"/>
            <a:ext cx="2530800" cy="2376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a:solidFill>
                  <a:srgbClr val="595959"/>
                </a:solidFill>
              </a:rPr>
              <a:t>-Internal/external divisions on promoting access (community trust, $)</a:t>
            </a:r>
            <a:endParaRPr>
              <a:solidFill>
                <a:srgbClr val="595959"/>
              </a:solidFill>
            </a:endParaRPr>
          </a:p>
          <a:p>
            <a:pPr marL="0" lvl="0" indent="0" algn="l" rtl="0">
              <a:lnSpc>
                <a:spcPct val="90000"/>
              </a:lnSpc>
              <a:spcBef>
                <a:spcPts val="1600"/>
              </a:spcBef>
              <a:spcAft>
                <a:spcPts val="0"/>
              </a:spcAft>
              <a:buNone/>
            </a:pPr>
            <a:r>
              <a:rPr lang="en">
                <a:solidFill>
                  <a:srgbClr val="595959"/>
                </a:solidFill>
              </a:rPr>
              <a:t>-Digital infrastructure</a:t>
            </a:r>
            <a:endParaRPr>
              <a:solidFill>
                <a:srgbClr val="595959"/>
              </a:solidFill>
            </a:endParaRPr>
          </a:p>
          <a:p>
            <a:pPr marL="0" lvl="0" indent="0" algn="l" rtl="0">
              <a:lnSpc>
                <a:spcPct val="90000"/>
              </a:lnSpc>
              <a:spcBef>
                <a:spcPts val="1600"/>
              </a:spcBef>
              <a:spcAft>
                <a:spcPts val="1600"/>
              </a:spcAft>
              <a:buNone/>
            </a:pPr>
            <a:r>
              <a:rPr lang="en">
                <a:solidFill>
                  <a:srgbClr val="595959"/>
                </a:solidFill>
              </a:rPr>
              <a:t>-Protect ability to collect in the future</a:t>
            </a:r>
            <a:endParaRPr>
              <a:solidFill>
                <a:srgbClr val="595959"/>
              </a:solidFill>
            </a:endParaRPr>
          </a:p>
        </p:txBody>
      </p:sp>
      <p:grpSp>
        <p:nvGrpSpPr>
          <p:cNvPr id="134" name="Google Shape;134;p20"/>
          <p:cNvGrpSpPr/>
          <p:nvPr/>
        </p:nvGrpSpPr>
        <p:grpSpPr>
          <a:xfrm>
            <a:off x="6023150" y="501500"/>
            <a:ext cx="2673000" cy="3302726"/>
            <a:chOff x="6007125" y="977750"/>
            <a:chExt cx="2673000" cy="3302726"/>
          </a:xfrm>
        </p:grpSpPr>
        <p:sp>
          <p:nvSpPr>
            <p:cNvPr id="135" name="Google Shape;135;p20"/>
            <p:cNvSpPr/>
            <p:nvPr/>
          </p:nvSpPr>
          <p:spPr>
            <a:xfrm>
              <a:off x="6007125" y="977750"/>
              <a:ext cx="2673000" cy="3302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6" name="Google Shape;136;p20"/>
            <p:cNvSpPr txBox="1"/>
            <p:nvPr/>
          </p:nvSpPr>
          <p:spPr>
            <a:xfrm>
              <a:off x="6007125" y="977750"/>
              <a:ext cx="2673000" cy="823200"/>
            </a:xfrm>
            <a:prstGeom prst="rect">
              <a:avLst/>
            </a:prstGeom>
            <a:solidFill>
              <a:srgbClr val="008CB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7" name="Google Shape;137;p20"/>
            <p:cNvSpPr txBox="1"/>
            <p:nvPr/>
          </p:nvSpPr>
          <p:spPr>
            <a:xfrm>
              <a:off x="6503425" y="977750"/>
              <a:ext cx="2101800" cy="823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FFFFFF"/>
                  </a:solidFill>
                  <a:latin typeface="Overpass"/>
                  <a:ea typeface="Overpass"/>
                  <a:cs typeface="Overpass"/>
                  <a:sym typeface="Overpass"/>
                </a:rPr>
                <a:t>Longevity</a:t>
              </a:r>
              <a:endParaRPr sz="1800">
                <a:solidFill>
                  <a:srgbClr val="FFFFFF"/>
                </a:solidFill>
                <a:latin typeface="Overpass"/>
                <a:ea typeface="Overpass"/>
                <a:cs typeface="Overpass"/>
                <a:sym typeface="Overpass"/>
              </a:endParaRPr>
            </a:p>
          </p:txBody>
        </p:sp>
        <p:sp>
          <p:nvSpPr>
            <p:cNvPr id="138" name="Google Shape;138;p20"/>
            <p:cNvSpPr txBox="1"/>
            <p:nvPr/>
          </p:nvSpPr>
          <p:spPr>
            <a:xfrm>
              <a:off x="6077675" y="1904175"/>
              <a:ext cx="2530800" cy="2376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a:solidFill>
                    <a:srgbClr val="5B5B5B"/>
                  </a:solidFill>
                </a:rPr>
                <a:t>-Continued and broadened relevance to regional politics and culture</a:t>
              </a:r>
              <a:endParaRPr>
                <a:solidFill>
                  <a:srgbClr val="5B5B5B"/>
                </a:solidFill>
              </a:endParaRPr>
            </a:p>
            <a:p>
              <a:pPr marL="0" lvl="0" indent="0" algn="l" rtl="0">
                <a:lnSpc>
                  <a:spcPct val="90000"/>
                </a:lnSpc>
                <a:spcBef>
                  <a:spcPts val="1600"/>
                </a:spcBef>
                <a:spcAft>
                  <a:spcPts val="0"/>
                </a:spcAft>
                <a:buNone/>
              </a:pPr>
              <a:r>
                <a:rPr lang="en">
                  <a:solidFill>
                    <a:srgbClr val="5B5B5B"/>
                  </a:solidFill>
                </a:rPr>
                <a:t>-Maintenance and stewardship</a:t>
              </a:r>
              <a:endParaRPr>
                <a:solidFill>
                  <a:srgbClr val="5B5B5B"/>
                </a:solidFill>
              </a:endParaRPr>
            </a:p>
            <a:p>
              <a:pPr marL="0" lvl="0" indent="0" algn="l" rtl="0">
                <a:lnSpc>
                  <a:spcPct val="90000"/>
                </a:lnSpc>
                <a:spcBef>
                  <a:spcPts val="1600"/>
                </a:spcBef>
                <a:spcAft>
                  <a:spcPts val="1600"/>
                </a:spcAft>
                <a:buNone/>
              </a:pPr>
              <a:endParaRPr>
                <a:solidFill>
                  <a:srgbClr val="000000"/>
                </a:solidFill>
                <a:latin typeface="Calibri"/>
                <a:ea typeface="Calibri"/>
                <a:cs typeface="Calibri"/>
                <a:sym typeface="Calibri"/>
              </a:endParaRPr>
            </a:p>
          </p:txBody>
        </p:sp>
        <p:cxnSp>
          <p:nvCxnSpPr>
            <p:cNvPr id="139" name="Google Shape;139;p20"/>
            <p:cNvCxnSpPr/>
            <p:nvPr/>
          </p:nvCxnSpPr>
          <p:spPr>
            <a:xfrm>
              <a:off x="6436075" y="1145147"/>
              <a:ext cx="0" cy="478800"/>
            </a:xfrm>
            <a:prstGeom prst="straightConnector1">
              <a:avLst/>
            </a:prstGeom>
            <a:noFill/>
            <a:ln w="9525" cap="flat" cmpd="sng">
              <a:solidFill>
                <a:srgbClr val="FFFFFF"/>
              </a:solidFill>
              <a:prstDash val="solid"/>
              <a:round/>
              <a:headEnd type="none" w="sm" len="sm"/>
              <a:tailEnd type="none" w="sm" len="sm"/>
            </a:ln>
          </p:spPr>
        </p:cxnSp>
        <p:sp>
          <p:nvSpPr>
            <p:cNvPr id="140" name="Google Shape;140;p20"/>
            <p:cNvSpPr txBox="1"/>
            <p:nvPr/>
          </p:nvSpPr>
          <p:spPr>
            <a:xfrm>
              <a:off x="6086567" y="980147"/>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1800">
                  <a:solidFill>
                    <a:srgbClr val="FFFFFF"/>
                  </a:solidFill>
                  <a:latin typeface="Overpass"/>
                  <a:ea typeface="Overpass"/>
                  <a:cs typeface="Overpass"/>
                  <a:sym typeface="Overpass"/>
                </a:rPr>
                <a:t>3</a:t>
              </a:r>
              <a:endParaRPr sz="1800">
                <a:solidFill>
                  <a:srgbClr val="FFFFFF"/>
                </a:solidFill>
                <a:latin typeface="Overpass"/>
                <a:ea typeface="Overpass"/>
                <a:cs typeface="Overpass"/>
                <a:sym typeface="Overpass"/>
              </a:endParaRPr>
            </a:p>
          </p:txBody>
        </p:sp>
      </p:grpSp>
      <p:sp>
        <p:nvSpPr>
          <p:cNvPr id="141" name="Google Shape;141;p20"/>
          <p:cNvSpPr txBox="1"/>
          <p:nvPr/>
        </p:nvSpPr>
        <p:spPr>
          <a:xfrm>
            <a:off x="1876350" y="4394425"/>
            <a:ext cx="5824200" cy="393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solidFill>
                  <a:schemeClr val="dk2"/>
                </a:solidFill>
              </a:rPr>
              <a:t>Anonymized transcripts from all forums: </a:t>
            </a:r>
            <a:r>
              <a:rPr lang="en" sz="1200" u="sng">
                <a:solidFill>
                  <a:schemeClr val="hlink"/>
                </a:solidFill>
                <a:hlinkClick r:id="rId3"/>
              </a:rPr>
              <a:t>http://hdl.handle.net/10919/112782</a:t>
            </a:r>
            <a:endParaRPr sz="1200">
              <a:solidFill>
                <a:schemeClr val="dk2"/>
              </a:solidFill>
            </a:endParaRPr>
          </a:p>
          <a:p>
            <a:pPr marL="0" lvl="0" indent="0" algn="ctr" rtl="0">
              <a:spcBef>
                <a:spcPts val="0"/>
              </a:spcBef>
              <a:spcAft>
                <a:spcPts val="0"/>
              </a:spcAft>
              <a:buNone/>
            </a:pPr>
            <a:r>
              <a:rPr lang="en" sz="1200">
                <a:solidFill>
                  <a:schemeClr val="dk2"/>
                </a:solidFill>
              </a:rPr>
              <a:t>Previous presentation on forum results:  </a:t>
            </a:r>
            <a:r>
              <a:rPr lang="en" sz="1200" u="sng">
                <a:solidFill>
                  <a:schemeClr val="hlink"/>
                </a:solidFill>
                <a:hlinkClick r:id="rId4"/>
              </a:rPr>
              <a:t>http://hdl.handle.net/10919/111080</a:t>
            </a:r>
            <a:r>
              <a:rPr lang="en" sz="1200">
                <a:solidFill>
                  <a:schemeClr val="dk2"/>
                </a:solidFill>
              </a:rPr>
              <a:t> </a:t>
            </a:r>
            <a:endParaRPr sz="1200">
              <a:solidFill>
                <a:schemeClr val="dk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en"/>
              <a:t>How to Build a Community Advisory Board: Part II</a:t>
            </a:r>
            <a:endParaRPr/>
          </a:p>
        </p:txBody>
      </p:sp>
      <p:sp>
        <p:nvSpPr>
          <p:cNvPr id="147" name="Google Shape;147;p21"/>
          <p:cNvSpPr txBox="1">
            <a:spLocks noGrp="1"/>
          </p:cNvSpPr>
          <p:nvPr>
            <p:ph type="body" idx="1"/>
          </p:nvPr>
        </p:nvSpPr>
        <p:spPr>
          <a:xfrm>
            <a:off x="311700" y="1152475"/>
            <a:ext cx="84525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Design the CAB</a:t>
            </a:r>
            <a:endParaRPr/>
          </a:p>
          <a:p>
            <a:pPr marL="457200" lvl="0" indent="-342900" algn="l" rtl="0">
              <a:spcBef>
                <a:spcPts val="1200"/>
              </a:spcBef>
              <a:spcAft>
                <a:spcPts val="0"/>
              </a:spcAft>
              <a:buSzPts val="1800"/>
              <a:buChar char="●"/>
            </a:pPr>
            <a:r>
              <a:rPr lang="en"/>
              <a:t>Used remaining grant funding to hire Katherine Skinner as a consultant on forming governance</a:t>
            </a:r>
            <a:endParaRPr/>
          </a:p>
          <a:p>
            <a:pPr marL="457200" lvl="0" indent="-342900" algn="l" rtl="0">
              <a:spcBef>
                <a:spcPts val="0"/>
              </a:spcBef>
              <a:spcAft>
                <a:spcPts val="0"/>
              </a:spcAft>
              <a:buSzPts val="1800"/>
              <a:buChar char="●"/>
            </a:pPr>
            <a:r>
              <a:rPr lang="en"/>
              <a:t>Participating representatives: 5 community and 3 VTUL </a:t>
            </a:r>
            <a:endParaRPr/>
          </a:p>
          <a:p>
            <a:pPr marL="457200" lvl="0" indent="-342900" algn="l" rtl="0">
              <a:spcBef>
                <a:spcPts val="0"/>
              </a:spcBef>
              <a:spcAft>
                <a:spcPts val="0"/>
              </a:spcAft>
              <a:buSzPts val="1800"/>
              <a:buChar char="●"/>
            </a:pPr>
            <a:r>
              <a:rPr lang="en"/>
              <a:t>Outcome: Bylaws, Mission, Vision, and Values</a:t>
            </a:r>
            <a:endParaRPr/>
          </a:p>
          <a:p>
            <a:pPr marL="457200" lvl="0" indent="-342900" algn="l" rtl="0">
              <a:spcBef>
                <a:spcPts val="0"/>
              </a:spcBef>
              <a:spcAft>
                <a:spcPts val="0"/>
              </a:spcAft>
              <a:buSzPts val="1800"/>
              <a:buChar char="●"/>
            </a:pPr>
            <a:r>
              <a:rPr lang="en"/>
              <a:t>Elected first advisory board members (Chair, Treasurer, Secretary, Members-at-Large, and VT Liaisons)</a:t>
            </a:r>
            <a:endParaRPr/>
          </a:p>
        </p:txBody>
      </p:sp>
      <p:sp>
        <p:nvSpPr>
          <p:cNvPr id="148" name="Google Shape;148;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4852</Words>
  <Application>Microsoft Macintosh PowerPoint</Application>
  <PresentationFormat>On-screen Show (16:9)</PresentationFormat>
  <Paragraphs>403</Paragraphs>
  <Slides>34</Slides>
  <Notes>34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Calibri</vt:lpstr>
      <vt:lpstr>Overpass</vt:lpstr>
      <vt:lpstr>Arial</vt:lpstr>
      <vt:lpstr>Overpass Thin</vt:lpstr>
      <vt:lpstr>Roboto</vt:lpstr>
      <vt:lpstr>Times New Roman</vt:lpstr>
      <vt:lpstr>Simple Light</vt:lpstr>
      <vt:lpstr>Community-Owned- and-Operated Amplifying Cultural Heritage through Inter-Institutional Collaboration</vt:lpstr>
      <vt:lpstr>Agenda</vt:lpstr>
      <vt:lpstr>Southwest Virginia</vt:lpstr>
      <vt:lpstr>The Problem</vt:lpstr>
      <vt:lpstr>Our Solution</vt:lpstr>
      <vt:lpstr>Building the GSDC</vt:lpstr>
      <vt:lpstr>How to Build a Community Advisory Board: Part I</vt:lpstr>
      <vt:lpstr>Select Values from Forums</vt:lpstr>
      <vt:lpstr>How to Build a Community Advisory Board: Part II</vt:lpstr>
      <vt:lpstr>How to Build a Community Advisory Board: Part III</vt:lpstr>
      <vt:lpstr>OG Advisory Planning Committee</vt:lpstr>
      <vt:lpstr>GSDC Strategies</vt:lpstr>
      <vt:lpstr>Greater Southwest Virginia Digital Collective</vt:lpstr>
      <vt:lpstr>Roles &amp; Responsibilities</vt:lpstr>
      <vt:lpstr>Our Strategy</vt:lpstr>
      <vt:lpstr>GSDC Foundations: Collaboration</vt:lpstr>
      <vt:lpstr>Strategy: Operationalize Equity</vt:lpstr>
      <vt:lpstr>Collaboration Types</vt:lpstr>
      <vt:lpstr>GSDC Foundation: Engagement</vt:lpstr>
      <vt:lpstr>Documentation</vt:lpstr>
      <vt:lpstr>GSDC Foundation: Promotion  of Collections</vt:lpstr>
      <vt:lpstr>Benefits of Joining GSDC</vt:lpstr>
      <vt:lpstr>Costs of Joining GSDC</vt:lpstr>
      <vt:lpstr>GSDC Challenges</vt:lpstr>
      <vt:lpstr>GSDC Successes</vt:lpstr>
      <vt:lpstr>Current &amp; Potential Partners</vt:lpstr>
      <vt:lpstr>Testimonial: CIDA (Christiansburg Institute, Inc)</vt:lpstr>
      <vt:lpstr>Testimonial: VTUL</vt:lpstr>
      <vt:lpstr>VTDL</vt:lpstr>
      <vt:lpstr>What’s Next for GSDC?</vt:lpstr>
      <vt:lpstr>Q&amp;A</vt:lpstr>
      <vt:lpstr>PowerPoint Presentation</vt:lpstr>
      <vt:lpstr>Acknowledgements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Kinnaman, Alex</cp:lastModifiedBy>
  <cp:revision>1</cp:revision>
  <dcterms:modified xsi:type="dcterms:W3CDTF">2024-11-18T19:56:28Z</dcterms:modified>
</cp:coreProperties>
</file>