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5143500" cx="9144000"/>
  <p:notesSz cx="6858000" cy="9144000"/>
  <p:embeddedFontLst>
    <p:embeddedFont>
      <p:font typeface="Proxima Nova"/>
      <p:regular r:id="rId31"/>
      <p:bold r:id="rId32"/>
      <p:italic r:id="rId33"/>
      <p:boldItalic r:id="rId34"/>
    </p:embeddedFont>
    <p:embeddedFont>
      <p:font typeface="Helvetica Neue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A96549E-D49F-4E29-80F6-66BD262D80B2}">
  <a:tblStyle styleId="{EA96549E-D49F-4E29-80F6-66BD262D80B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roximaNova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ProximaNova-italic.fntdata"/><Relationship Id="rId10" Type="http://schemas.openxmlformats.org/officeDocument/2006/relationships/slide" Target="slides/slide4.xml"/><Relationship Id="rId32" Type="http://schemas.openxmlformats.org/officeDocument/2006/relationships/font" Target="fonts/ProximaNova-bold.fntdata"/><Relationship Id="rId13" Type="http://schemas.openxmlformats.org/officeDocument/2006/relationships/slide" Target="slides/slide7.xml"/><Relationship Id="rId35" Type="http://schemas.openxmlformats.org/officeDocument/2006/relationships/font" Target="fonts/HelveticaNeue-regular.fntdata"/><Relationship Id="rId12" Type="http://schemas.openxmlformats.org/officeDocument/2006/relationships/slide" Target="slides/slide6.xml"/><Relationship Id="rId34" Type="http://schemas.openxmlformats.org/officeDocument/2006/relationships/font" Target="fonts/ProximaNova-boldItalic.fntdata"/><Relationship Id="rId15" Type="http://schemas.openxmlformats.org/officeDocument/2006/relationships/slide" Target="slides/slide9.xml"/><Relationship Id="rId37" Type="http://schemas.openxmlformats.org/officeDocument/2006/relationships/font" Target="fonts/HelveticaNeue-italic.fntdata"/><Relationship Id="rId14" Type="http://schemas.openxmlformats.org/officeDocument/2006/relationships/slide" Target="slides/slide8.xml"/><Relationship Id="rId36" Type="http://schemas.openxmlformats.org/officeDocument/2006/relationships/font" Target="fonts/HelveticaNeue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38" Type="http://schemas.openxmlformats.org/officeDocument/2006/relationships/font" Target="fonts/HelveticaNeue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2634656b61_2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2634656b61_2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634656b61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634656b61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634656b61_2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2634656b61_2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634656b61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634656b61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2634656b61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2634656b61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2634656b61_3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2634656b61_3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634656b61_3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2634656b61_3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2634656b61_2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2634656b61_2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2634656b61_4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2634656b61_4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2634656b61_4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2634656b61_4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634656b6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634656b6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2634656b61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2634656b61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60938c84581c46a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60938c84581c46a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ae4ef506306c28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4ae4ef506306c28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2634656b61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2634656b61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26eb7afc7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26eb7afc7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634656b6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634656b6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634656b61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2634656b61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634656b61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634656b61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634656b61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634656b61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634656b6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2634656b6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2634656b61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2634656b61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2634656b61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2634656b61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Risk Prediction Sentiment Analysis 3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Kaustubh Kale, Jaswant Kasinedi, Sagar Mehta, Parvesh Samayamanthula, Arjun Vashistha</a:t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5082275" y="239650"/>
            <a:ext cx="3826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CS 4624 </a:t>
            </a: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Multimedia, Hypertext, and Information Access</a:t>
            </a: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- Dr. Fox 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Virginia Tech, Blacksburg, VA 24061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5/10/22 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311713" y="86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800" y="715150"/>
            <a:ext cx="7364424" cy="3970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142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Upload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22" name="Google Shape;12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6475" y="782400"/>
            <a:ext cx="7751050" cy="41096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28" name="Google Shape;12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4800">
                <a:solidFill>
                  <a:schemeClr val="lt1"/>
                </a:solidFill>
              </a:rPr>
              <a:t>Backend</a:t>
            </a:r>
            <a:endParaRPr sz="4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Sentiment Analysis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4" name="Google Shape;134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Services tested: Microsoft Azure, Google Cloud Platform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Chose GCP for its custom AutoML Service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Accepts range of sentiment scores and labeled data (Ex: 0-4)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35" name="Google Shape;13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802" y="2529752"/>
            <a:ext cx="3408975" cy="175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0876" y="2529750"/>
            <a:ext cx="3408976" cy="175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/>
          <p:nvPr>
            <p:ph type="title"/>
          </p:nvPr>
        </p:nvSpPr>
        <p:spPr>
          <a:xfrm>
            <a:off x="311700" y="232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Backend Infrastructure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42" name="Google Shape;14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7638" y="1017725"/>
            <a:ext cx="5488725" cy="355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AutoML Sentiment Analysis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8" name="Google Shape;148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Labeled 1544 worker responses for supervised learning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Initially tried a sentiment range of 0-10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Settled on a range of 0-4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49" name="Google Shape;14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7254" y="1835071"/>
            <a:ext cx="2395049" cy="2786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375" y="2442200"/>
            <a:ext cx="2395050" cy="217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Revised </a:t>
            </a:r>
            <a:r>
              <a:rPr lang="en">
                <a:solidFill>
                  <a:schemeClr val="lt1"/>
                </a:solidFill>
              </a:rPr>
              <a:t>Accuracy Evaluation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6" name="Google Shape;15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Accuracy of predicting whether worker responses are positive or negative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57" name="Google Shape;15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825" y="2704625"/>
            <a:ext cx="7898750" cy="186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/>
          <p:nvPr>
            <p:ph type="title"/>
          </p:nvPr>
        </p:nvSpPr>
        <p:spPr>
          <a:xfrm>
            <a:off x="355300" y="163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Input.csv</a:t>
            </a:r>
            <a:endParaRPr>
              <a:solidFill>
                <a:schemeClr val="lt1"/>
              </a:solidFill>
            </a:endParaRPr>
          </a:p>
        </p:txBody>
      </p:sp>
      <p:graphicFrame>
        <p:nvGraphicFramePr>
          <p:cNvPr id="163" name="Google Shape;163;p29"/>
          <p:cNvGraphicFramePr/>
          <p:nvPr/>
        </p:nvGraphicFramePr>
        <p:xfrm>
          <a:off x="1362513" y="115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{EA96549E-D49F-4E29-80F6-66BD262D80B2}</a:tableStyleId>
              </a:tblPr>
              <a:tblGrid>
                <a:gridCol w="834575"/>
                <a:gridCol w="1318825"/>
                <a:gridCol w="566675"/>
                <a:gridCol w="1277600"/>
                <a:gridCol w="2421275"/>
              </a:tblGrid>
              <a:tr h="272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Date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Organization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Sub-organization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Description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4402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2018-09-18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Global 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 B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Wetmill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Asked Wetmill/Feedhouse team if machine guarding audits have been completed. Not aware of a recent audit. Removable gate in question should have a lock on it. Notified Area Technologist and Area Engineer and asked that the chain be replaced at the DSL dryer.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292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2018-10-04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Global 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 B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Office area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Talked to employee about their immediate work space and the ergonomic impact of monitor position.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25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2018-10-20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Global 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 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Great job and clean up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Upload Page Workflow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9" name="Google Shape;16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User uploads input CSV to upload page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CSV gets sent to the backend, is parsed, and worker descriptions are sent to the Google Cloud model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Sentiment results are sent back from the model and appended to input CSV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New output CSV is sent back to frontend, where it’s automatically downloaded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 txBox="1"/>
          <p:nvPr>
            <p:ph type="title"/>
          </p:nvPr>
        </p:nvSpPr>
        <p:spPr>
          <a:xfrm>
            <a:off x="311700" y="250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Output.csv</a:t>
            </a:r>
            <a:endParaRPr>
              <a:solidFill>
                <a:schemeClr val="lt1"/>
              </a:solidFill>
            </a:endParaRPr>
          </a:p>
        </p:txBody>
      </p:sp>
      <p:graphicFrame>
        <p:nvGraphicFramePr>
          <p:cNvPr id="175" name="Google Shape;175;p31"/>
          <p:cNvGraphicFramePr/>
          <p:nvPr/>
        </p:nvGraphicFramePr>
        <p:xfrm>
          <a:off x="1440900" y="1041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{EA96549E-D49F-4E29-80F6-66BD262D80B2}</a:tableStyleId>
              </a:tblPr>
              <a:tblGrid>
                <a:gridCol w="714375"/>
                <a:gridCol w="809625"/>
                <a:gridCol w="523875"/>
                <a:gridCol w="1047750"/>
                <a:gridCol w="1543050"/>
                <a:gridCol w="666750"/>
                <a:gridCol w="638175"/>
              </a:tblGrid>
              <a:tr h="3917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Date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Organization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Sub-organization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Description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Sentiment Score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Overall Sentiment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2732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2018-09-18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Global 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 B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Wetmill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Asked Wetmill/Feedhouse team if machine guarding audits have been completed. Not aware of a recent audit. Removable gate in question should have a lock on it. Notified Area Technologist and Area Engineer and asked that the chain be replaced at the DSL dryer.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Neutral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3302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2018-10-04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Global 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 B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Office area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Talked to employee about their immediate work space and the ergonomic impact of monitor position.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Neutral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177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2018-10-20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Global 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Site C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Operations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Great job and clean up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4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</a:rPr>
                        <a:t>Positive</a:t>
                      </a:r>
                      <a:endParaRPr sz="1000">
                        <a:solidFill>
                          <a:schemeClr val="lt1"/>
                        </a:solidFill>
                      </a:endParaRPr>
                    </a:p>
                  </a:txBody>
                  <a:tcPr marT="25400" marB="25400" marR="25400" marL="25400" anchor="b">
                    <a:lnL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Outline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Project Overview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Timeline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Frontend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Backend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Lessons Learned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Future Work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Acknowledgments 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References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CI/CD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81" name="Google Shape;1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4" cy="3275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Lessons Learned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7" name="Google Shape;187;p33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Time management - g</a:t>
            </a:r>
            <a:r>
              <a:rPr lang="en">
                <a:solidFill>
                  <a:schemeClr val="lt1"/>
                </a:solidFill>
              </a:rPr>
              <a:t>auging which features to prioritize and the time to implement them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Quality of data - skewed data results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Building on previous team’s work and ideas 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88" name="Google Shape;18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7875" y="2571750"/>
            <a:ext cx="3809450" cy="22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Future Work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4" name="Google Shape;194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Audio transcription 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Continuous learning/improvement of ML model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Testing and feedback tool 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Better visualizations UI for sentiment data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95" name="Google Shape;19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1188" y="2571750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Acknowledgements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01" name="Google Shape;201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Dr. Fox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Mentor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Christian Johnson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Client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02" name="Google Shape;20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9175" y="445025"/>
            <a:ext cx="1822450" cy="182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6400" y="2738075"/>
            <a:ext cx="2288000" cy="17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 txBox="1"/>
          <p:nvPr>
            <p:ph type="title"/>
          </p:nvPr>
        </p:nvSpPr>
        <p:spPr>
          <a:xfrm>
            <a:off x="236050" y="18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References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09" name="Google Shape;209;p36"/>
          <p:cNvSpPr txBox="1"/>
          <p:nvPr>
            <p:ph idx="1" type="body"/>
          </p:nvPr>
        </p:nvSpPr>
        <p:spPr>
          <a:xfrm>
            <a:off x="311700" y="7572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[1] 360training. New Survey Reveals Rise In Workplace Safety Concerns. https://www.360training.com/blog/new-survey-reveals-rise-workplace-safety-concerns#:~:text=Top%20Workplace%20Safety%20Concerns%20in%202019&amp;text=Electrical%20Hazards%20(13%25),Falling%20Objects%20(6%25), 2022. Accessed: 30-Jan-2022.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[2] Oxford Language. Oxford Languages and Google. https://languages.oup.com/google-dictionary-en/, 2022. 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[3] Google Firebase. Firebase Documentation. https://firebase.google.com/docs, 2022. Accessed:  10-Mar-2022.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[4] Amazon Web Services. Set Up a CI/CD Pipeline on AWS. https://aws.amazon.com/getting-started/hands-on/set-up-ci-cd-pipeline/, 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Accessed: 17-Apr-2022.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[5] Google Cloud. AutoML beginner's guide. https://cloud.google.com/vertex-ai/docs/beginner/beginners-guide, 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Accessed: 20-Feb-2022.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[6] Google Cloud. Sentiment Analysis Tutorial https://cloud.google.com/natural-language/docs/sentiment-tutorial, 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Accessed: 20-Feb-2022.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[7] Amazon Web Services. Bucket policy examples. https://docs.aws.amazon.com/AmazonS3/latest/userguide/example-bucket-policies.html, 2022, Accessed: 21-Feb-2022.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[8] Google Cloud. APIs and references. https://cloud.google.com/speech-to-text/docs/apis, 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Accessed: 21-Feb-2022.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[9] Google Firebase. Authenticate Using Google with JavaScript. https://firebase.google.com/docs/auth/web/google-signin, 2022. Accessed:  10-Mar-2022.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[10] CoreUI. Free bootstrap admin templates - CoreUI. https://coreui.io/ , 2021.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Accessed: 15-Feb-2022.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[11]  Himler, Tom; Sharma, Pranav;  Taing, Eriq; Akula, Akshay; and Joaquin, Evan. Risk Prediction Sentiment Analysis. 2021. CS4624 submission to VTechWorks, Virginia Tech, Blacksburg, VA 24061 USA. http://hdl.handle.net/10919/107004, accessed May 3, 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[12] Christian Johnson. Risk Insights AI. https://riskinsights.ai/, 2022. Accessed: 15-Feb-2022.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[13] Amazon Web Services. AWS Comprehend. https://aws.amazon.com/comprehend/, 2022. Accessed: 28-Feb-2022.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[14] Amazon Web Services. AWS DynamoDb. https://aws.amazon.com/dynamodb/, 2022. Accessed: 15-Mar-2022.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[15] NodeJs. NodeJs. https://nodejs.org/en/, 2022. Accessed: 20-Feb-2022.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[16] Microsoft. Microsoft Azure Text Analytics. https://azure.microsoft.com/en-us/free/cognitive-services/, 2022. Accessed: 21-Feb-2022.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440"/>
              <a:buNone/>
            </a:pPr>
            <a:r>
              <a:t/>
            </a:r>
            <a:endParaRPr sz="48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Project Overview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Hypothesis: Worker sentiment in the workplace indicates the overall safety of the workplace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Intuitive web app for users to upload worker responses and get sentiment analysis results 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3544" y="2979545"/>
            <a:ext cx="5056905" cy="1589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3934600" y="4568875"/>
            <a:ext cx="407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Client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Timeline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225" y="1025649"/>
            <a:ext cx="7646376" cy="3788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1673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Frontend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97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Log In</a:t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013" y="670325"/>
            <a:ext cx="7617974" cy="4144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187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Reset Password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98" name="Google Shape;98;p19"/>
          <p:cNvPicPr preferRelativeResize="0"/>
          <p:nvPr/>
        </p:nvPicPr>
        <p:blipFill rotWithShape="1">
          <a:blip r:embed="rId3">
            <a:alphaModFix/>
          </a:blip>
          <a:srcRect b="0" l="0" r="0" t="-2259"/>
          <a:stretch/>
        </p:blipFill>
        <p:spPr>
          <a:xfrm>
            <a:off x="893563" y="760000"/>
            <a:ext cx="7356874" cy="398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164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Sign Up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4613" y="838427"/>
            <a:ext cx="7414774" cy="3909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688" y="116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Instructions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10" name="Google Shape;11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500" y="779100"/>
            <a:ext cx="7676976" cy="4105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