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embeddedFontLst>
    <p:embeddedFont>
      <p:font typeface="Garamond" panose="02020404030301010803" pitchFamily="18"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hAgqa3jOXKrpnT2ZhBaZY5PxWN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60" d="100"/>
          <a:sy n="60" d="100"/>
        </p:scale>
        <p:origin x="116" y="28"/>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F:\MGT4394%20Business%20Policy%20&amp;%20Strategy\Fall%202009%20Preparation\Course%20intro%20-%20Managerial%20Time%20Pie%20Cha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MGT4394%20Business%20Policy%20&amp;%20Strategy\Fall%202009%20Preparation\Course%20intro%20-%20Managerial%20Time%20Pie%20Char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MGT4394%20Business%20Policy%20&amp;%20Strategy\Fall%202009%20Preparation\Course%20intro%20-%20Managerial%20Time%20Pie%20Char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MGT4394%20Business%20Policy%20&amp;%20Strategy\Fall%202009%20Preparation\Course%20intro%20-%20Managerial%20Time%20Pie%20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MGT4394%20Business%20Policy%20&amp;%20Strategy\Fall%202009%20Preparation\Course%20intro%20-%20Managerial%20Time%20Pie%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600">
              <a:latin typeface="Arial" pitchFamily="34" charset="0"/>
              <a:cs typeface="Arial" pitchFamily="34" charset="0"/>
            </a:defRPr>
          </a:pPr>
          <a:endParaRPr lang="en-US"/>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Sheet1!$A$10</c:f>
              <c:strCache>
                <c:ptCount val="1"/>
                <c:pt idx="0">
                  <c:v>First Promotion</c:v>
                </c:pt>
              </c:strCache>
            </c:strRef>
          </c:tx>
          <c:dPt>
            <c:idx val="1"/>
            <c:bubble3D val="0"/>
            <c:extLst>
              <c:ext xmlns:c16="http://schemas.microsoft.com/office/drawing/2014/chart" uri="{C3380CC4-5D6E-409C-BE32-E72D297353CC}">
                <c16:uniqueId val="{00000001-1B1C-EF46-9303-96DCF2603EA6}"/>
              </c:ext>
            </c:extLst>
          </c:dPt>
          <c:cat>
            <c:strRef>
              <c:f>Sheet1!$B$8:$C$8</c:f>
              <c:strCache>
                <c:ptCount val="2"/>
                <c:pt idx="0">
                  <c:v>Management &amp; Strategy</c:v>
                </c:pt>
                <c:pt idx="1">
                  <c:v>% Functional Activities</c:v>
                </c:pt>
              </c:strCache>
            </c:strRef>
          </c:cat>
          <c:val>
            <c:numRef>
              <c:f>Sheet1!$B$10:$C$10</c:f>
              <c:numCache>
                <c:formatCode>General</c:formatCode>
                <c:ptCount val="2"/>
                <c:pt idx="0">
                  <c:v>0.25</c:v>
                </c:pt>
                <c:pt idx="1">
                  <c:v>0.75000000000000133</c:v>
                </c:pt>
              </c:numCache>
            </c:numRef>
          </c:val>
          <c:extLst>
            <c:ext xmlns:c16="http://schemas.microsoft.com/office/drawing/2014/chart" uri="{C3380CC4-5D6E-409C-BE32-E72D297353CC}">
              <c16:uniqueId val="{00000002-1B1C-EF46-9303-96DCF2603EA6}"/>
            </c:ext>
          </c:extLst>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600">
              <a:latin typeface="Arial" pitchFamily="34" charset="0"/>
              <a:cs typeface="Arial" pitchFamily="34" charset="0"/>
            </a:defRPr>
          </a:pPr>
          <a:endParaRPr lang="en-US"/>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Sheet1!$A$11</c:f>
              <c:strCache>
                <c:ptCount val="1"/>
                <c:pt idx="0">
                  <c:v>Functional Area Manager</c:v>
                </c:pt>
              </c:strCache>
            </c:strRef>
          </c:tx>
          <c:dPt>
            <c:idx val="1"/>
            <c:bubble3D val="0"/>
            <c:extLst>
              <c:ext xmlns:c16="http://schemas.microsoft.com/office/drawing/2014/chart" uri="{C3380CC4-5D6E-409C-BE32-E72D297353CC}">
                <c16:uniqueId val="{00000001-DDC1-4640-B613-B635C2F04F47}"/>
              </c:ext>
            </c:extLst>
          </c:dPt>
          <c:cat>
            <c:strRef>
              <c:f>Sheet1!$B$8:$C$8</c:f>
              <c:strCache>
                <c:ptCount val="2"/>
                <c:pt idx="0">
                  <c:v>Management &amp; Strategy</c:v>
                </c:pt>
                <c:pt idx="1">
                  <c:v>% Functional Activities</c:v>
                </c:pt>
              </c:strCache>
            </c:strRef>
          </c:cat>
          <c:val>
            <c:numRef>
              <c:f>Sheet1!$B$11:$C$11</c:f>
              <c:numCache>
                <c:formatCode>General</c:formatCode>
                <c:ptCount val="2"/>
                <c:pt idx="0">
                  <c:v>0.5</c:v>
                </c:pt>
                <c:pt idx="1">
                  <c:v>0.5</c:v>
                </c:pt>
              </c:numCache>
            </c:numRef>
          </c:val>
          <c:extLst>
            <c:ext xmlns:c16="http://schemas.microsoft.com/office/drawing/2014/chart" uri="{C3380CC4-5D6E-409C-BE32-E72D297353CC}">
              <c16:uniqueId val="{00000002-DDC1-4640-B613-B635C2F04F47}"/>
            </c:ext>
          </c:extLst>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600">
              <a:latin typeface="Arial" pitchFamily="34" charset="0"/>
              <a:cs typeface="Arial" pitchFamily="34" charset="0"/>
            </a:defRPr>
          </a:pPr>
          <a:endParaRPr lang="en-US"/>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Sheet1!$A$12</c:f>
              <c:strCache>
                <c:ptCount val="1"/>
                <c:pt idx="0">
                  <c:v>V.P. / Upper Management</c:v>
                </c:pt>
              </c:strCache>
            </c:strRef>
          </c:tx>
          <c:dPt>
            <c:idx val="0"/>
            <c:bubble3D val="0"/>
            <c:extLst>
              <c:ext xmlns:c16="http://schemas.microsoft.com/office/drawing/2014/chart" uri="{C3380CC4-5D6E-409C-BE32-E72D297353CC}">
                <c16:uniqueId val="{00000001-E20A-E14A-9A16-7638AF90B16D}"/>
              </c:ext>
            </c:extLst>
          </c:dPt>
          <c:cat>
            <c:strRef>
              <c:f>Sheet1!$B$8:$C$8</c:f>
              <c:strCache>
                <c:ptCount val="2"/>
                <c:pt idx="0">
                  <c:v>Management &amp; Strategy</c:v>
                </c:pt>
                <c:pt idx="1">
                  <c:v>% Functional Activities</c:v>
                </c:pt>
              </c:strCache>
            </c:strRef>
          </c:cat>
          <c:val>
            <c:numRef>
              <c:f>Sheet1!$B$12:$C$12</c:f>
              <c:numCache>
                <c:formatCode>General</c:formatCode>
                <c:ptCount val="2"/>
                <c:pt idx="0">
                  <c:v>0.75000000000000133</c:v>
                </c:pt>
                <c:pt idx="1">
                  <c:v>0.25</c:v>
                </c:pt>
              </c:numCache>
            </c:numRef>
          </c:val>
          <c:extLst>
            <c:ext xmlns:c16="http://schemas.microsoft.com/office/drawing/2014/chart" uri="{C3380CC4-5D6E-409C-BE32-E72D297353CC}">
              <c16:uniqueId val="{00000002-E20A-E14A-9A16-7638AF90B16D}"/>
            </c:ext>
          </c:extLst>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Arial" pitchFamily="34" charset="0"/>
                <a:cs typeface="Arial" pitchFamily="34" charset="0"/>
              </a:defRPr>
            </a:pPr>
            <a:endParaRPr lang="en-US" sz="1400" dirty="0">
              <a:latin typeface="Arial" pitchFamily="34" charset="0"/>
              <a:cs typeface="Arial" pitchFamily="34" charset="0"/>
            </a:endParaRPr>
          </a:p>
          <a:p>
            <a:pPr>
              <a:defRPr sz="1400">
                <a:latin typeface="Arial" pitchFamily="34" charset="0"/>
                <a:cs typeface="Arial" pitchFamily="34" charset="0"/>
              </a:defRPr>
            </a:pPr>
            <a:r>
              <a:rPr lang="en-US" sz="1400" dirty="0">
                <a:latin typeface="Arial" pitchFamily="34" charset="0"/>
                <a:cs typeface="Arial" pitchFamily="34" charset="0"/>
              </a:rPr>
              <a:t>CEO</a:t>
            </a:r>
          </a:p>
        </c:rich>
      </c:tx>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Sheet1!$A$13</c:f>
              <c:strCache>
                <c:ptCount val="1"/>
                <c:pt idx="0">
                  <c:v>CEO</c:v>
                </c:pt>
              </c:strCache>
            </c:strRef>
          </c:tx>
          <c:cat>
            <c:strRef>
              <c:f>Sheet1!$B$8:$C$8</c:f>
              <c:strCache>
                <c:ptCount val="2"/>
                <c:pt idx="0">
                  <c:v>Management &amp; Strategy</c:v>
                </c:pt>
                <c:pt idx="1">
                  <c:v>% Functional Activities</c:v>
                </c:pt>
              </c:strCache>
            </c:strRef>
          </c:cat>
          <c:val>
            <c:numRef>
              <c:f>Sheet1!$B$13:$C$13</c:f>
              <c:numCache>
                <c:formatCode>General</c:formatCode>
                <c:ptCount val="2"/>
                <c:pt idx="0">
                  <c:v>1</c:v>
                </c:pt>
                <c:pt idx="1">
                  <c:v>0</c:v>
                </c:pt>
              </c:numCache>
            </c:numRef>
          </c:val>
          <c:extLst>
            <c:ext xmlns:c16="http://schemas.microsoft.com/office/drawing/2014/chart" uri="{C3380CC4-5D6E-409C-BE32-E72D297353CC}">
              <c16:uniqueId val="{00000000-A352-BC45-B857-93CAC33A1A8D}"/>
            </c:ext>
          </c:extLst>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600">
              <a:latin typeface="Arial" pitchFamily="34" charset="0"/>
              <a:cs typeface="Arial" pitchFamily="34" charset="0"/>
            </a:defRPr>
          </a:pPr>
          <a:endParaRPr lang="en-US"/>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Sheet1!$A$9</c:f>
              <c:strCache>
                <c:ptCount val="1"/>
                <c:pt idx="0">
                  <c:v>First Job</c:v>
                </c:pt>
              </c:strCache>
            </c:strRef>
          </c:tx>
          <c:dPt>
            <c:idx val="1"/>
            <c:bubble3D val="0"/>
            <c:extLst>
              <c:ext xmlns:c16="http://schemas.microsoft.com/office/drawing/2014/chart" uri="{C3380CC4-5D6E-409C-BE32-E72D297353CC}">
                <c16:uniqueId val="{00000001-338F-A945-AC6A-A6A08E50E7F1}"/>
              </c:ext>
            </c:extLst>
          </c:dPt>
          <c:cat>
            <c:strRef>
              <c:f>Sheet1!$B$8:$C$8</c:f>
              <c:strCache>
                <c:ptCount val="2"/>
                <c:pt idx="0">
                  <c:v>Management &amp; Strategy</c:v>
                </c:pt>
                <c:pt idx="1">
                  <c:v>% Functional Activities</c:v>
                </c:pt>
              </c:strCache>
            </c:strRef>
          </c:cat>
          <c:val>
            <c:numRef>
              <c:f>Sheet1!$B$9:$C$9</c:f>
              <c:numCache>
                <c:formatCode>General</c:formatCode>
                <c:ptCount val="2"/>
                <c:pt idx="0">
                  <c:v>5.0000000000000107E-2</c:v>
                </c:pt>
                <c:pt idx="1">
                  <c:v>0.95000000000000062</c:v>
                </c:pt>
              </c:numCache>
            </c:numRef>
          </c:val>
          <c:extLst>
            <c:ext xmlns:c16="http://schemas.microsoft.com/office/drawing/2014/chart" uri="{C3380CC4-5D6E-409C-BE32-E72D297353CC}">
              <c16:uniqueId val="{00000002-338F-A945-AC6A-A6A08E50E7F1}"/>
            </c:ext>
          </c:extLst>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1: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0: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1: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12: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3: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4: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p15: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6: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4" name="Google Shape;24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7: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6" name="Google Shape;26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8: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p19: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3" name="Google Shape;313;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20: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1: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22: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9" name="Google Shape;35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1" name="Google Shape;371;p23: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a:t>CEO  John Flannery, Aug. 2017</a:t>
            </a:r>
            <a:endParaRPr/>
          </a:p>
          <a:p>
            <a:pPr marL="0" lvl="0" indent="0" algn="l" rtl="0">
              <a:spcBef>
                <a:spcPts val="0"/>
              </a:spcBef>
              <a:spcAft>
                <a:spcPts val="0"/>
              </a:spcAft>
              <a:buNone/>
            </a:pPr>
            <a:endParaRPr/>
          </a:p>
        </p:txBody>
      </p:sp>
      <p:sp>
        <p:nvSpPr>
          <p:cNvPr id="372" name="Google Shape;372;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4: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7" name="Google Shape;42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25: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4" name="Google Shape;43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6: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4" name="Google Shape;45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7: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1" name="Google Shape;46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28: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3: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i="0" u="none" strike="noStrike">
                <a:solidFill>
                  <a:schemeClr val="dk1"/>
                </a:solidFill>
                <a:latin typeface="Arial"/>
                <a:ea typeface="Arial"/>
                <a:cs typeface="Arial"/>
                <a:sym typeface="Arial"/>
              </a:rPr>
              <a:t>Strategy!</a:t>
            </a:r>
            <a:endParaRPr b="0"/>
          </a:p>
          <a:p>
            <a:pPr marL="0" lvl="0" indent="0" algn="l" rtl="0">
              <a:spcBef>
                <a:spcPts val="0"/>
              </a:spcBef>
              <a:spcAft>
                <a:spcPts val="0"/>
              </a:spcAft>
              <a:buNone/>
            </a:pPr>
            <a:r>
              <a:rPr lang="en-US" sz="1200" b="0" i="0" u="none" strike="noStrike">
                <a:solidFill>
                  <a:schemeClr val="dk1"/>
                </a:solidFill>
                <a:latin typeface="Arial"/>
                <a:ea typeface="Arial"/>
                <a:cs typeface="Arial"/>
                <a:sym typeface="Arial"/>
              </a:rPr>
              <a:t>A Competitive Advantage</a:t>
            </a:r>
            <a:endParaRPr b="0"/>
          </a:p>
          <a:p>
            <a:pPr marL="0" lvl="0" indent="0" algn="l" rtl="0">
              <a:spcBef>
                <a:spcPts val="0"/>
              </a:spcBef>
              <a:spcAft>
                <a:spcPts val="0"/>
              </a:spcAft>
              <a:buNone/>
            </a:pPr>
            <a:br>
              <a:rPr lang="en-US"/>
            </a:br>
            <a:endParaRPr/>
          </a:p>
        </p:txBody>
      </p:sp>
      <p:sp>
        <p:nvSpPr>
          <p:cNvPr id="109" name="Google Shape;10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5: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7: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8:notes"/>
          <p:cNvSpPr txBox="1">
            <a:spLocks noGrp="1"/>
          </p:cNvSpPr>
          <p:nvPr>
            <p:ph type="body" idx="1"/>
          </p:nvPr>
        </p:nvSpPr>
        <p:spPr>
          <a:xfrm>
            <a:off x="685800" y="4400550"/>
            <a:ext cx="5486400" cy="308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9:notes"/>
          <p:cNvSpPr txBox="1">
            <a:spLocks noGrp="1"/>
          </p:cNvSpPr>
          <p:nvPr>
            <p:ph type="body" idx="1"/>
          </p:nvPr>
        </p:nvSpPr>
        <p:spPr>
          <a:xfrm>
            <a:off x="685800" y="4400550"/>
            <a:ext cx="5486400" cy="308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7"/>
        <p:cNvGrpSpPr/>
        <p:nvPr/>
      </p:nvGrpSpPr>
      <p:grpSpPr>
        <a:xfrm>
          <a:off x="0" y="0"/>
          <a:ext cx="0" cy="0"/>
          <a:chOff x="0" y="0"/>
          <a:chExt cx="0" cy="0"/>
        </a:xfrm>
      </p:grpSpPr>
      <p:sp>
        <p:nvSpPr>
          <p:cNvPr id="18" name="Google Shape;18;p30"/>
          <p:cNvSpPr/>
          <p:nvPr/>
        </p:nvSpPr>
        <p:spPr>
          <a:xfrm>
            <a:off x="0" y="0"/>
            <a:ext cx="12192000" cy="5715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 name="Google Shape;19;p30"/>
          <p:cNvSpPr txBox="1">
            <a:spLocks noGrp="1"/>
          </p:cNvSpPr>
          <p:nvPr>
            <p:ph type="title"/>
          </p:nvPr>
        </p:nvSpPr>
        <p:spPr>
          <a:xfrm>
            <a:off x="609600" y="3153095"/>
            <a:ext cx="10972800" cy="2286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5800"/>
              <a:buFont typeface="Arial"/>
              <a:buNone/>
              <a:defRPr sz="58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20" name="Google Shape;20;p30"/>
          <p:cNvCxnSpPr/>
          <p:nvPr/>
        </p:nvCxnSpPr>
        <p:spPr>
          <a:xfrm>
            <a:off x="0" y="5753100"/>
            <a:ext cx="12192000" cy="0"/>
          </a:xfrm>
          <a:prstGeom prst="straightConnector1">
            <a:avLst/>
          </a:prstGeom>
          <a:noFill/>
          <a:ln w="76200" cap="flat" cmpd="sng">
            <a:solidFill>
              <a:schemeClr val="accent1"/>
            </a:solidFill>
            <a:prstDash val="solid"/>
            <a:miter lim="800000"/>
            <a:headEnd type="none" w="sm" len="sm"/>
            <a:tailEnd type="none" w="sm" len="sm"/>
          </a:ln>
        </p:spPr>
      </p:cxnSp>
      <p:sp>
        <p:nvSpPr>
          <p:cNvPr id="21" name="Google Shape;21;p30"/>
          <p:cNvSpPr txBox="1">
            <a:spLocks noGrp="1"/>
          </p:cNvSpPr>
          <p:nvPr>
            <p:ph type="body" idx="1"/>
          </p:nvPr>
        </p:nvSpPr>
        <p:spPr>
          <a:xfrm>
            <a:off x="603250" y="5864054"/>
            <a:ext cx="10972800" cy="450042"/>
          </a:xfrm>
          <a:prstGeom prst="rect">
            <a:avLst/>
          </a:prstGeom>
          <a:noFill/>
          <a:ln>
            <a:noFill/>
          </a:ln>
        </p:spPr>
        <p:txBody>
          <a:bodyPr spcFirstLastPara="1" wrap="square" lIns="91425" tIns="45700" rIns="91425" bIns="45700" anchor="ctr" anchorCtr="0">
            <a:normAutofit/>
          </a:bodyPr>
          <a:lstStyle>
            <a:lvl1pPr marL="457200" lvl="0" indent="-228600" algn="l">
              <a:spcBef>
                <a:spcPts val="0"/>
              </a:spcBef>
              <a:spcAft>
                <a:spcPts val="0"/>
              </a:spcAft>
              <a:buSzPts val="2000"/>
              <a:buNone/>
              <a:defRPr sz="2000">
                <a:solidFill>
                  <a:schemeClr val="dk1"/>
                </a:solidFill>
              </a:defRPr>
            </a:lvl1pPr>
            <a:lvl2pPr marL="914400" lvl="1" indent="-228600" algn="l">
              <a:spcBef>
                <a:spcPts val="1600"/>
              </a:spcBef>
              <a:spcAft>
                <a:spcPts val="0"/>
              </a:spcAft>
              <a:buSzPts val="1800"/>
              <a:buNone/>
              <a:defRPr sz="1800">
                <a:solidFill>
                  <a:srgbClr val="888888"/>
                </a:solidFill>
              </a:defRPr>
            </a:lvl2pPr>
            <a:lvl3pPr marL="1371600" lvl="2" indent="-228600" algn="l">
              <a:spcBef>
                <a:spcPts val="12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800"/>
              </a:spcBef>
              <a:spcAft>
                <a:spcPts val="0"/>
              </a:spcAft>
              <a:buSzPts val="1400"/>
              <a:buNone/>
              <a:defRPr sz="1400">
                <a:solidFill>
                  <a:srgbClr val="888888"/>
                </a:solidFill>
              </a:defRPr>
            </a:lvl5pPr>
            <a:lvl6pPr marL="2743200" lvl="5" indent="-228600" algn="l">
              <a:spcBef>
                <a:spcPts val="600"/>
              </a:spcBef>
              <a:spcAft>
                <a:spcPts val="0"/>
              </a:spcAft>
              <a:buSzPts val="1400"/>
              <a:buNone/>
              <a:defRPr sz="1400">
                <a:solidFill>
                  <a:srgbClr val="888888"/>
                </a:solidFill>
              </a:defRPr>
            </a:lvl6pPr>
            <a:lvl7pPr marL="3200400" lvl="6" indent="-228600" algn="l">
              <a:spcBef>
                <a:spcPts val="600"/>
              </a:spcBef>
              <a:spcAft>
                <a:spcPts val="0"/>
              </a:spcAft>
              <a:buSzPts val="1400"/>
              <a:buNone/>
              <a:defRPr sz="1400">
                <a:solidFill>
                  <a:srgbClr val="888888"/>
                </a:solidFill>
              </a:defRPr>
            </a:lvl7pPr>
            <a:lvl8pPr marL="3657600" lvl="7" indent="-228600" algn="l">
              <a:spcBef>
                <a:spcPts val="600"/>
              </a:spcBef>
              <a:spcAft>
                <a:spcPts val="0"/>
              </a:spcAft>
              <a:buSzPts val="1400"/>
              <a:buNone/>
              <a:defRPr sz="1400">
                <a:solidFill>
                  <a:srgbClr val="888888"/>
                </a:solidFill>
              </a:defRPr>
            </a:lvl8pPr>
            <a:lvl9pPr marL="4114800" lvl="8" indent="-228600" algn="l">
              <a:spcBef>
                <a:spcPts val="600"/>
              </a:spcBef>
              <a:spcAft>
                <a:spcPts val="0"/>
              </a:spcAft>
              <a:buSzPts val="1400"/>
              <a:buNone/>
              <a:defRPr sz="1400">
                <a:solidFill>
                  <a:srgbClr val="888888"/>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1"/>
        <p:cNvGrpSpPr/>
        <p:nvPr/>
      </p:nvGrpSpPr>
      <p:grpSpPr>
        <a:xfrm>
          <a:off x="0" y="0"/>
          <a:ext cx="0" cy="0"/>
          <a:chOff x="0" y="0"/>
          <a:chExt cx="0" cy="0"/>
        </a:xfrm>
      </p:grpSpPr>
      <p:sp>
        <p:nvSpPr>
          <p:cNvPr id="72" name="Google Shape;72;p39"/>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39"/>
          <p:cNvSpPr txBox="1">
            <a:spLocks noGrp="1"/>
          </p:cNvSpPr>
          <p:nvPr>
            <p:ph type="body" idx="1"/>
          </p:nvPr>
        </p:nvSpPr>
        <p:spPr>
          <a:xfrm rot="5400000">
            <a:off x="3867150" y="-1085850"/>
            <a:ext cx="4457700" cy="10058400"/>
          </a:xfrm>
          <a:prstGeom prst="rect">
            <a:avLst/>
          </a:prstGeom>
          <a:noFill/>
          <a:ln>
            <a:noFill/>
          </a:ln>
        </p:spPr>
        <p:txBody>
          <a:bodyPr spcFirstLastPara="1" wrap="square" lIns="91425" tIns="45700" rIns="91425" bIns="45700" anchor="t" anchorCtr="0">
            <a:normAutofit/>
          </a:bodyPr>
          <a:lstStyle>
            <a:lvl1pPr marL="457200" lvl="0" indent="-342900" algn="l">
              <a:spcBef>
                <a:spcPts val="2200"/>
              </a:spcBef>
              <a:spcAft>
                <a:spcPts val="0"/>
              </a:spcAft>
              <a:buSzPts val="1800"/>
              <a:buChar char="•"/>
              <a:defRPr/>
            </a:lvl1pPr>
            <a:lvl2pPr marL="914400" lvl="1" indent="-342900" algn="l">
              <a:spcBef>
                <a:spcPts val="1600"/>
              </a:spcBef>
              <a:spcAft>
                <a:spcPts val="0"/>
              </a:spcAft>
              <a:buSzPts val="1800"/>
              <a:buChar char="•"/>
              <a:defRPr/>
            </a:lvl2pPr>
            <a:lvl3pPr marL="1371600" lvl="2" indent="-342900" algn="l">
              <a:spcBef>
                <a:spcPts val="12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8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0"/>
              </a:spcAft>
              <a:buSzPts val="1800"/>
              <a:buChar char="•"/>
              <a:defRPr/>
            </a:lvl9pPr>
          </a:lstStyle>
          <a:p>
            <a:endParaRPr/>
          </a:p>
        </p:txBody>
      </p:sp>
      <p:sp>
        <p:nvSpPr>
          <p:cNvPr id="74" name="Google Shape;74;p39"/>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39"/>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9"/>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7"/>
        <p:cNvGrpSpPr/>
        <p:nvPr/>
      </p:nvGrpSpPr>
      <p:grpSpPr>
        <a:xfrm>
          <a:off x="0" y="0"/>
          <a:ext cx="0" cy="0"/>
          <a:chOff x="0" y="0"/>
          <a:chExt cx="0" cy="0"/>
        </a:xfrm>
      </p:grpSpPr>
      <p:sp>
        <p:nvSpPr>
          <p:cNvPr id="78" name="Google Shape;78;p40"/>
          <p:cNvSpPr/>
          <p:nvPr/>
        </p:nvSpPr>
        <p:spPr>
          <a:xfrm>
            <a:off x="9310254" y="0"/>
            <a:ext cx="2881745"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 name="Google Shape;79;p40"/>
          <p:cNvCxnSpPr/>
          <p:nvPr/>
        </p:nvCxnSpPr>
        <p:spPr>
          <a:xfrm flipH="1">
            <a:off x="9310254" y="0"/>
            <a:ext cx="1" cy="6858000"/>
          </a:xfrm>
          <a:prstGeom prst="straightConnector1">
            <a:avLst/>
          </a:prstGeom>
          <a:noFill/>
          <a:ln w="76200" cap="flat" cmpd="sng">
            <a:solidFill>
              <a:schemeClr val="accent1"/>
            </a:solidFill>
            <a:prstDash val="solid"/>
            <a:miter lim="800000"/>
            <a:headEnd type="none" w="sm" len="sm"/>
            <a:tailEnd type="none" w="sm" len="sm"/>
          </a:ln>
        </p:spPr>
      </p:cxnSp>
      <p:sp>
        <p:nvSpPr>
          <p:cNvPr id="80" name="Google Shape;80;p40"/>
          <p:cNvSpPr txBox="1">
            <a:spLocks noGrp="1"/>
          </p:cNvSpPr>
          <p:nvPr>
            <p:ph type="title"/>
          </p:nvPr>
        </p:nvSpPr>
        <p:spPr>
          <a:xfrm rot="5400000">
            <a:off x="7905750" y="2266950"/>
            <a:ext cx="5486399" cy="232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40"/>
          <p:cNvSpPr txBox="1">
            <a:spLocks noGrp="1"/>
          </p:cNvSpPr>
          <p:nvPr>
            <p:ph type="body" idx="1"/>
          </p:nvPr>
        </p:nvSpPr>
        <p:spPr>
          <a:xfrm rot="5400000">
            <a:off x="2147887" y="-623888"/>
            <a:ext cx="5486399" cy="8105775"/>
          </a:xfrm>
          <a:prstGeom prst="rect">
            <a:avLst/>
          </a:prstGeom>
          <a:noFill/>
          <a:ln>
            <a:noFill/>
          </a:ln>
        </p:spPr>
        <p:txBody>
          <a:bodyPr spcFirstLastPara="1" wrap="square" lIns="91425" tIns="45700" rIns="91425" bIns="45700" anchor="t" anchorCtr="0">
            <a:normAutofit/>
          </a:bodyPr>
          <a:lstStyle>
            <a:lvl1pPr marL="457200" lvl="0" indent="-342900" algn="l">
              <a:spcBef>
                <a:spcPts val="2200"/>
              </a:spcBef>
              <a:spcAft>
                <a:spcPts val="0"/>
              </a:spcAft>
              <a:buSzPts val="1800"/>
              <a:buChar char="•"/>
              <a:defRPr/>
            </a:lvl1pPr>
            <a:lvl2pPr marL="914400" lvl="1" indent="-342900" algn="l">
              <a:spcBef>
                <a:spcPts val="1600"/>
              </a:spcBef>
              <a:spcAft>
                <a:spcPts val="0"/>
              </a:spcAft>
              <a:buSzPts val="1800"/>
              <a:buChar char="•"/>
              <a:defRPr/>
            </a:lvl2pPr>
            <a:lvl3pPr marL="1371600" lvl="2" indent="-342900" algn="l">
              <a:spcBef>
                <a:spcPts val="12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8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0"/>
              </a:spcAft>
              <a:buSzPts val="1800"/>
              <a:buChar char="•"/>
              <a:defRPr/>
            </a:lvl9pPr>
          </a:lstStyle>
          <a:p>
            <a:endParaRPr/>
          </a:p>
        </p:txBody>
      </p:sp>
      <p:sp>
        <p:nvSpPr>
          <p:cNvPr id="82" name="Google Shape;82;p40"/>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40"/>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0"/>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31"/>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1"/>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lvl1pPr marL="457200" lvl="0" indent="-342900" algn="l">
              <a:spcBef>
                <a:spcPts val="2200"/>
              </a:spcBef>
              <a:spcAft>
                <a:spcPts val="0"/>
              </a:spcAft>
              <a:buSzPts val="1800"/>
              <a:buChar char="•"/>
              <a:defRPr/>
            </a:lvl1pPr>
            <a:lvl2pPr marL="914400" lvl="1" indent="-342900" algn="l">
              <a:spcBef>
                <a:spcPts val="1600"/>
              </a:spcBef>
              <a:spcAft>
                <a:spcPts val="0"/>
              </a:spcAft>
              <a:buSzPts val="1800"/>
              <a:buChar char="•"/>
              <a:defRPr/>
            </a:lvl2pPr>
            <a:lvl3pPr marL="1371600" lvl="2" indent="-342900" algn="l">
              <a:spcBef>
                <a:spcPts val="12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8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0"/>
              </a:spcAft>
              <a:buSzPts val="1800"/>
              <a:buChar char="•"/>
              <a:defRPr/>
            </a:lvl9pPr>
          </a:lstStyle>
          <a:p>
            <a:endParaRPr/>
          </a:p>
        </p:txBody>
      </p:sp>
      <p:sp>
        <p:nvSpPr>
          <p:cNvPr id="25" name="Google Shape;25;p31"/>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31"/>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1"/>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
        <p:cNvGrpSpPr/>
        <p:nvPr/>
      </p:nvGrpSpPr>
      <p:grpSpPr>
        <a:xfrm>
          <a:off x="0" y="0"/>
          <a:ext cx="0" cy="0"/>
          <a:chOff x="0" y="0"/>
          <a:chExt cx="0" cy="0"/>
        </a:xfrm>
      </p:grpSpPr>
      <p:sp>
        <p:nvSpPr>
          <p:cNvPr id="29" name="Google Shape;29;p32"/>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32"/>
          <p:cNvSpPr txBox="1">
            <a:spLocks noGrp="1"/>
          </p:cNvSpPr>
          <p:nvPr>
            <p:ph type="body" idx="1"/>
          </p:nvPr>
        </p:nvSpPr>
        <p:spPr>
          <a:xfrm>
            <a:off x="1066800" y="1714501"/>
            <a:ext cx="4752109" cy="4457700"/>
          </a:xfrm>
          <a:prstGeom prst="rect">
            <a:avLst/>
          </a:prstGeom>
          <a:noFill/>
          <a:ln>
            <a:noFill/>
          </a:ln>
        </p:spPr>
        <p:txBody>
          <a:bodyPr spcFirstLastPara="1" wrap="square" lIns="91425" tIns="45700" rIns="91425" bIns="45700" anchor="t" anchorCtr="0">
            <a:normAutofit/>
          </a:bodyPr>
          <a:lstStyle>
            <a:lvl1pPr marL="457200" lvl="0" indent="-355600" algn="l">
              <a:spcBef>
                <a:spcPts val="2000"/>
              </a:spcBef>
              <a:spcAft>
                <a:spcPts val="0"/>
              </a:spcAft>
              <a:buSzPts val="2000"/>
              <a:buChar char="•"/>
              <a:defRPr sz="2000"/>
            </a:lvl1pPr>
            <a:lvl2pPr marL="914400" lvl="1" indent="-342900" algn="l">
              <a:spcBef>
                <a:spcPts val="1600"/>
              </a:spcBef>
              <a:spcAft>
                <a:spcPts val="0"/>
              </a:spcAft>
              <a:buSzPts val="1800"/>
              <a:buChar char="•"/>
              <a:defRPr sz="1800"/>
            </a:lvl2pPr>
            <a:lvl3pPr marL="1371600" lvl="2" indent="-330200" algn="l">
              <a:spcBef>
                <a:spcPts val="1200"/>
              </a:spcBef>
              <a:spcAft>
                <a:spcPts val="0"/>
              </a:spcAft>
              <a:buSzPts val="1600"/>
              <a:buChar char="•"/>
              <a:defRPr sz="1600"/>
            </a:lvl3pPr>
            <a:lvl4pPr marL="1828800" lvl="3" indent="-317500" algn="l">
              <a:spcBef>
                <a:spcPts val="1000"/>
              </a:spcBef>
              <a:spcAft>
                <a:spcPts val="0"/>
              </a:spcAft>
              <a:buSzPts val="1400"/>
              <a:buChar char="•"/>
              <a:defRPr sz="1400"/>
            </a:lvl4pPr>
            <a:lvl5pPr marL="2286000" lvl="4" indent="-317500" algn="l">
              <a:spcBef>
                <a:spcPts val="800"/>
              </a:spcBef>
              <a:spcAft>
                <a:spcPts val="0"/>
              </a:spcAft>
              <a:buSzPts val="1400"/>
              <a:buChar char="•"/>
              <a:defRPr sz="1400"/>
            </a:lvl5pPr>
            <a:lvl6pPr marL="2743200" lvl="5" indent="-317500" algn="l">
              <a:spcBef>
                <a:spcPts val="600"/>
              </a:spcBef>
              <a:spcAft>
                <a:spcPts val="0"/>
              </a:spcAft>
              <a:buSzPts val="1400"/>
              <a:buChar char="•"/>
              <a:defRPr sz="1400"/>
            </a:lvl6pPr>
            <a:lvl7pPr marL="3200400" lvl="6" indent="-317500" algn="l">
              <a:spcBef>
                <a:spcPts val="600"/>
              </a:spcBef>
              <a:spcAft>
                <a:spcPts val="0"/>
              </a:spcAft>
              <a:buSzPts val="1400"/>
              <a:buChar char="•"/>
              <a:defRPr sz="1400"/>
            </a:lvl7pPr>
            <a:lvl8pPr marL="3657600" lvl="7" indent="-317500" algn="l">
              <a:spcBef>
                <a:spcPts val="600"/>
              </a:spcBef>
              <a:spcAft>
                <a:spcPts val="0"/>
              </a:spcAft>
              <a:buSzPts val="1400"/>
              <a:buChar char="•"/>
              <a:defRPr sz="1400"/>
            </a:lvl8pPr>
            <a:lvl9pPr marL="4114800" lvl="8" indent="-317500" algn="l">
              <a:spcBef>
                <a:spcPts val="600"/>
              </a:spcBef>
              <a:spcAft>
                <a:spcPts val="0"/>
              </a:spcAft>
              <a:buSzPts val="1400"/>
              <a:buChar char="•"/>
              <a:defRPr sz="1400"/>
            </a:lvl9pPr>
          </a:lstStyle>
          <a:p>
            <a:endParaRPr/>
          </a:p>
        </p:txBody>
      </p:sp>
      <p:sp>
        <p:nvSpPr>
          <p:cNvPr id="31" name="Google Shape;31;p32"/>
          <p:cNvSpPr txBox="1">
            <a:spLocks noGrp="1"/>
          </p:cNvSpPr>
          <p:nvPr>
            <p:ph type="body" idx="2"/>
          </p:nvPr>
        </p:nvSpPr>
        <p:spPr>
          <a:xfrm>
            <a:off x="6373091" y="1714501"/>
            <a:ext cx="4752109" cy="4457700"/>
          </a:xfrm>
          <a:prstGeom prst="rect">
            <a:avLst/>
          </a:prstGeom>
          <a:noFill/>
          <a:ln>
            <a:noFill/>
          </a:ln>
        </p:spPr>
        <p:txBody>
          <a:bodyPr spcFirstLastPara="1" wrap="square" lIns="91425" tIns="45700" rIns="91425" bIns="45700" anchor="t" anchorCtr="0">
            <a:normAutofit/>
          </a:bodyPr>
          <a:lstStyle>
            <a:lvl1pPr marL="457200" lvl="0" indent="-355600" algn="l">
              <a:spcBef>
                <a:spcPts val="2000"/>
              </a:spcBef>
              <a:spcAft>
                <a:spcPts val="0"/>
              </a:spcAft>
              <a:buSzPts val="2000"/>
              <a:buChar char="•"/>
              <a:defRPr sz="2000"/>
            </a:lvl1pPr>
            <a:lvl2pPr marL="914400" lvl="1" indent="-342900" algn="l">
              <a:spcBef>
                <a:spcPts val="1600"/>
              </a:spcBef>
              <a:spcAft>
                <a:spcPts val="0"/>
              </a:spcAft>
              <a:buSzPts val="1800"/>
              <a:buChar char="•"/>
              <a:defRPr sz="1800"/>
            </a:lvl2pPr>
            <a:lvl3pPr marL="1371600" lvl="2" indent="-330200" algn="l">
              <a:spcBef>
                <a:spcPts val="1200"/>
              </a:spcBef>
              <a:spcAft>
                <a:spcPts val="0"/>
              </a:spcAft>
              <a:buSzPts val="1600"/>
              <a:buChar char="•"/>
              <a:defRPr sz="1600"/>
            </a:lvl3pPr>
            <a:lvl4pPr marL="1828800" lvl="3" indent="-317500" algn="l">
              <a:spcBef>
                <a:spcPts val="1000"/>
              </a:spcBef>
              <a:spcAft>
                <a:spcPts val="0"/>
              </a:spcAft>
              <a:buSzPts val="1400"/>
              <a:buChar char="•"/>
              <a:defRPr sz="1400"/>
            </a:lvl4pPr>
            <a:lvl5pPr marL="2286000" lvl="4" indent="-317500" algn="l">
              <a:spcBef>
                <a:spcPts val="800"/>
              </a:spcBef>
              <a:spcAft>
                <a:spcPts val="0"/>
              </a:spcAft>
              <a:buSzPts val="1400"/>
              <a:buChar char="•"/>
              <a:defRPr sz="1400"/>
            </a:lvl5pPr>
            <a:lvl6pPr marL="2743200" lvl="5" indent="-317500" algn="l">
              <a:spcBef>
                <a:spcPts val="600"/>
              </a:spcBef>
              <a:spcAft>
                <a:spcPts val="0"/>
              </a:spcAft>
              <a:buSzPts val="1400"/>
              <a:buChar char="•"/>
              <a:defRPr sz="1400"/>
            </a:lvl6pPr>
            <a:lvl7pPr marL="3200400" lvl="6" indent="-317500" algn="l">
              <a:spcBef>
                <a:spcPts val="600"/>
              </a:spcBef>
              <a:spcAft>
                <a:spcPts val="0"/>
              </a:spcAft>
              <a:buSzPts val="1400"/>
              <a:buChar char="•"/>
              <a:defRPr sz="1400"/>
            </a:lvl7pPr>
            <a:lvl8pPr marL="3657600" lvl="7" indent="-317500" algn="l">
              <a:spcBef>
                <a:spcPts val="600"/>
              </a:spcBef>
              <a:spcAft>
                <a:spcPts val="0"/>
              </a:spcAft>
              <a:buSzPts val="1400"/>
              <a:buChar char="•"/>
              <a:defRPr sz="1400"/>
            </a:lvl8pPr>
            <a:lvl9pPr marL="4114800" lvl="8" indent="-317500" algn="l">
              <a:spcBef>
                <a:spcPts val="600"/>
              </a:spcBef>
              <a:spcAft>
                <a:spcPts val="0"/>
              </a:spcAft>
              <a:buSzPts val="1400"/>
              <a:buChar char="•"/>
              <a:defRPr sz="1400"/>
            </a:lvl9pPr>
          </a:lstStyle>
          <a:p>
            <a:endParaRPr/>
          </a:p>
        </p:txBody>
      </p:sp>
      <p:sp>
        <p:nvSpPr>
          <p:cNvPr id="32" name="Google Shape;32;p32"/>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32"/>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2"/>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5"/>
        <p:cNvGrpSpPr/>
        <p:nvPr/>
      </p:nvGrpSpPr>
      <p:grpSpPr>
        <a:xfrm>
          <a:off x="0" y="0"/>
          <a:ext cx="0" cy="0"/>
          <a:chOff x="0" y="0"/>
          <a:chExt cx="0" cy="0"/>
        </a:xfrm>
      </p:grpSpPr>
      <p:sp>
        <p:nvSpPr>
          <p:cNvPr id="36" name="Google Shape;36;p33"/>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33"/>
          <p:cNvSpPr txBox="1">
            <a:spLocks noGrp="1"/>
          </p:cNvSpPr>
          <p:nvPr>
            <p:ph type="body" idx="1"/>
          </p:nvPr>
        </p:nvSpPr>
        <p:spPr>
          <a:xfrm>
            <a:off x="1066800" y="1529541"/>
            <a:ext cx="4754880" cy="811583"/>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0"/>
              </a:spcBef>
              <a:spcAft>
                <a:spcPts val="0"/>
              </a:spcAft>
              <a:buSzPts val="2400"/>
              <a:buNone/>
              <a:defRPr sz="2400" b="0"/>
            </a:lvl1pPr>
            <a:lvl2pPr marL="914400" lvl="1" indent="-228600" algn="l">
              <a:spcBef>
                <a:spcPts val="1600"/>
              </a:spcBef>
              <a:spcAft>
                <a:spcPts val="0"/>
              </a:spcAft>
              <a:buSzPts val="2000"/>
              <a:buNone/>
              <a:defRPr sz="2000" b="1"/>
            </a:lvl2pPr>
            <a:lvl3pPr marL="1371600" lvl="2" indent="-228600" algn="l">
              <a:spcBef>
                <a:spcPts val="12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8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0"/>
              </a:spcAft>
              <a:buSzPts val="1600"/>
              <a:buNone/>
              <a:defRPr sz="1600" b="1"/>
            </a:lvl9pPr>
          </a:lstStyle>
          <a:p>
            <a:endParaRPr/>
          </a:p>
        </p:txBody>
      </p:sp>
      <p:sp>
        <p:nvSpPr>
          <p:cNvPr id="38" name="Google Shape;38;p33"/>
          <p:cNvSpPr txBox="1">
            <a:spLocks noGrp="1"/>
          </p:cNvSpPr>
          <p:nvPr>
            <p:ph type="body" idx="2"/>
          </p:nvPr>
        </p:nvSpPr>
        <p:spPr>
          <a:xfrm>
            <a:off x="1066800" y="2484692"/>
            <a:ext cx="4754880" cy="3687508"/>
          </a:xfrm>
          <a:prstGeom prst="rect">
            <a:avLst/>
          </a:prstGeom>
          <a:noFill/>
          <a:ln>
            <a:noFill/>
          </a:ln>
        </p:spPr>
        <p:txBody>
          <a:bodyPr spcFirstLastPara="1" wrap="square" lIns="91425" tIns="45700" rIns="91425" bIns="45700" anchor="t" anchorCtr="0">
            <a:normAutofit/>
          </a:bodyPr>
          <a:lstStyle>
            <a:lvl1pPr marL="457200" lvl="0" indent="-355600" algn="l">
              <a:spcBef>
                <a:spcPts val="2000"/>
              </a:spcBef>
              <a:spcAft>
                <a:spcPts val="0"/>
              </a:spcAft>
              <a:buSzPts val="2000"/>
              <a:buChar char="•"/>
              <a:defRPr sz="2000"/>
            </a:lvl1pPr>
            <a:lvl2pPr marL="914400" lvl="1" indent="-355600" algn="l">
              <a:spcBef>
                <a:spcPts val="1600"/>
              </a:spcBef>
              <a:spcAft>
                <a:spcPts val="0"/>
              </a:spcAft>
              <a:buSzPts val="2000"/>
              <a:buChar char="•"/>
              <a:defRPr sz="2000"/>
            </a:lvl2pPr>
            <a:lvl3pPr marL="1371600" lvl="2" indent="-342900" algn="l">
              <a:spcBef>
                <a:spcPts val="1200"/>
              </a:spcBef>
              <a:spcAft>
                <a:spcPts val="0"/>
              </a:spcAft>
              <a:buSzPts val="1800"/>
              <a:buChar char="•"/>
              <a:defRPr sz="1800"/>
            </a:lvl3pPr>
            <a:lvl4pPr marL="1828800" lvl="3" indent="-330200" algn="l">
              <a:spcBef>
                <a:spcPts val="1000"/>
              </a:spcBef>
              <a:spcAft>
                <a:spcPts val="0"/>
              </a:spcAft>
              <a:buSzPts val="1600"/>
              <a:buChar char="•"/>
              <a:defRPr sz="1600"/>
            </a:lvl4pPr>
            <a:lvl5pPr marL="2286000" lvl="4" indent="-330200" algn="l">
              <a:spcBef>
                <a:spcPts val="800"/>
              </a:spcBef>
              <a:spcAft>
                <a:spcPts val="0"/>
              </a:spcAft>
              <a:buSzPts val="1600"/>
              <a:buChar char="•"/>
              <a:defRPr sz="1600"/>
            </a:lvl5pPr>
            <a:lvl6pPr marL="2743200" lvl="5" indent="-330200" algn="l">
              <a:spcBef>
                <a:spcPts val="600"/>
              </a:spcBef>
              <a:spcAft>
                <a:spcPts val="0"/>
              </a:spcAft>
              <a:buSzPts val="1600"/>
              <a:buChar char="•"/>
              <a:defRPr sz="1600"/>
            </a:lvl6pPr>
            <a:lvl7pPr marL="3200400" lvl="6" indent="-330200" algn="l">
              <a:spcBef>
                <a:spcPts val="600"/>
              </a:spcBef>
              <a:spcAft>
                <a:spcPts val="0"/>
              </a:spcAft>
              <a:buSzPts val="1600"/>
              <a:buChar char="•"/>
              <a:defRPr sz="1600"/>
            </a:lvl7pPr>
            <a:lvl8pPr marL="3657600" lvl="7" indent="-330200" algn="l">
              <a:spcBef>
                <a:spcPts val="600"/>
              </a:spcBef>
              <a:spcAft>
                <a:spcPts val="0"/>
              </a:spcAft>
              <a:buSzPts val="1600"/>
              <a:buChar char="•"/>
              <a:defRPr sz="1600"/>
            </a:lvl8pPr>
            <a:lvl9pPr marL="4114800" lvl="8" indent="-330200" algn="l">
              <a:spcBef>
                <a:spcPts val="600"/>
              </a:spcBef>
              <a:spcAft>
                <a:spcPts val="0"/>
              </a:spcAft>
              <a:buSzPts val="1600"/>
              <a:buChar char="•"/>
              <a:defRPr sz="1600"/>
            </a:lvl9pPr>
          </a:lstStyle>
          <a:p>
            <a:endParaRPr/>
          </a:p>
        </p:txBody>
      </p:sp>
      <p:sp>
        <p:nvSpPr>
          <p:cNvPr id="39" name="Google Shape;39;p33"/>
          <p:cNvSpPr txBox="1">
            <a:spLocks noGrp="1"/>
          </p:cNvSpPr>
          <p:nvPr>
            <p:ph type="body" idx="3"/>
          </p:nvPr>
        </p:nvSpPr>
        <p:spPr>
          <a:xfrm>
            <a:off x="6370320" y="1529541"/>
            <a:ext cx="4754880" cy="811583"/>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0"/>
              </a:spcBef>
              <a:spcAft>
                <a:spcPts val="0"/>
              </a:spcAft>
              <a:buSzPts val="2400"/>
              <a:buNone/>
              <a:defRPr sz="2400" b="0"/>
            </a:lvl1pPr>
            <a:lvl2pPr marL="914400" lvl="1" indent="-228600" algn="l">
              <a:spcBef>
                <a:spcPts val="1600"/>
              </a:spcBef>
              <a:spcAft>
                <a:spcPts val="0"/>
              </a:spcAft>
              <a:buSzPts val="2000"/>
              <a:buNone/>
              <a:defRPr sz="2000" b="1"/>
            </a:lvl2pPr>
            <a:lvl3pPr marL="1371600" lvl="2" indent="-228600" algn="l">
              <a:spcBef>
                <a:spcPts val="12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8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0"/>
              </a:spcAft>
              <a:buSzPts val="1600"/>
              <a:buNone/>
              <a:defRPr sz="1600" b="1"/>
            </a:lvl9pPr>
          </a:lstStyle>
          <a:p>
            <a:endParaRPr/>
          </a:p>
        </p:txBody>
      </p:sp>
      <p:sp>
        <p:nvSpPr>
          <p:cNvPr id="40" name="Google Shape;40;p33"/>
          <p:cNvSpPr txBox="1">
            <a:spLocks noGrp="1"/>
          </p:cNvSpPr>
          <p:nvPr>
            <p:ph type="body" idx="4"/>
          </p:nvPr>
        </p:nvSpPr>
        <p:spPr>
          <a:xfrm>
            <a:off x="6370320" y="2484692"/>
            <a:ext cx="4754880" cy="3687508"/>
          </a:xfrm>
          <a:prstGeom prst="rect">
            <a:avLst/>
          </a:prstGeom>
          <a:noFill/>
          <a:ln>
            <a:noFill/>
          </a:ln>
        </p:spPr>
        <p:txBody>
          <a:bodyPr spcFirstLastPara="1" wrap="square" lIns="91425" tIns="45700" rIns="91425" bIns="45700" anchor="t" anchorCtr="0">
            <a:normAutofit/>
          </a:bodyPr>
          <a:lstStyle>
            <a:lvl1pPr marL="457200" lvl="0" indent="-355600" algn="l">
              <a:spcBef>
                <a:spcPts val="2000"/>
              </a:spcBef>
              <a:spcAft>
                <a:spcPts val="0"/>
              </a:spcAft>
              <a:buSzPts val="2000"/>
              <a:buChar char="•"/>
              <a:defRPr sz="2000"/>
            </a:lvl1pPr>
            <a:lvl2pPr marL="914400" lvl="1" indent="-355600" algn="l">
              <a:spcBef>
                <a:spcPts val="1600"/>
              </a:spcBef>
              <a:spcAft>
                <a:spcPts val="0"/>
              </a:spcAft>
              <a:buSzPts val="2000"/>
              <a:buChar char="•"/>
              <a:defRPr sz="2000"/>
            </a:lvl2pPr>
            <a:lvl3pPr marL="1371600" lvl="2" indent="-342900" algn="l">
              <a:spcBef>
                <a:spcPts val="1200"/>
              </a:spcBef>
              <a:spcAft>
                <a:spcPts val="0"/>
              </a:spcAft>
              <a:buSzPts val="1800"/>
              <a:buChar char="•"/>
              <a:defRPr sz="1800"/>
            </a:lvl3pPr>
            <a:lvl4pPr marL="1828800" lvl="3" indent="-330200" algn="l">
              <a:spcBef>
                <a:spcPts val="1000"/>
              </a:spcBef>
              <a:spcAft>
                <a:spcPts val="0"/>
              </a:spcAft>
              <a:buSzPts val="1600"/>
              <a:buChar char="•"/>
              <a:defRPr sz="1600"/>
            </a:lvl4pPr>
            <a:lvl5pPr marL="2286000" lvl="4" indent="-330200" algn="l">
              <a:spcBef>
                <a:spcPts val="800"/>
              </a:spcBef>
              <a:spcAft>
                <a:spcPts val="0"/>
              </a:spcAft>
              <a:buSzPts val="1600"/>
              <a:buChar char="•"/>
              <a:defRPr sz="1600"/>
            </a:lvl5pPr>
            <a:lvl6pPr marL="2743200" lvl="5" indent="-330200" algn="l">
              <a:spcBef>
                <a:spcPts val="600"/>
              </a:spcBef>
              <a:spcAft>
                <a:spcPts val="0"/>
              </a:spcAft>
              <a:buSzPts val="1600"/>
              <a:buChar char="•"/>
              <a:defRPr sz="1600"/>
            </a:lvl6pPr>
            <a:lvl7pPr marL="3200400" lvl="6" indent="-330200" algn="l">
              <a:spcBef>
                <a:spcPts val="600"/>
              </a:spcBef>
              <a:spcAft>
                <a:spcPts val="0"/>
              </a:spcAft>
              <a:buSzPts val="1600"/>
              <a:buChar char="•"/>
              <a:defRPr sz="1600"/>
            </a:lvl7pPr>
            <a:lvl8pPr marL="3657600" lvl="7" indent="-330200" algn="l">
              <a:spcBef>
                <a:spcPts val="600"/>
              </a:spcBef>
              <a:spcAft>
                <a:spcPts val="0"/>
              </a:spcAft>
              <a:buSzPts val="1600"/>
              <a:buChar char="•"/>
              <a:defRPr sz="1600"/>
            </a:lvl8pPr>
            <a:lvl9pPr marL="4114800" lvl="8" indent="-330200" algn="l">
              <a:spcBef>
                <a:spcPts val="600"/>
              </a:spcBef>
              <a:spcAft>
                <a:spcPts val="0"/>
              </a:spcAft>
              <a:buSzPts val="1600"/>
              <a:buChar char="•"/>
              <a:defRPr sz="1600"/>
            </a:lvl9pPr>
          </a:lstStyle>
          <a:p>
            <a:endParaRPr/>
          </a:p>
        </p:txBody>
      </p:sp>
      <p:sp>
        <p:nvSpPr>
          <p:cNvPr id="41" name="Google Shape;41;p33"/>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33"/>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3"/>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44"/>
        <p:cNvGrpSpPr/>
        <p:nvPr/>
      </p:nvGrpSpPr>
      <p:grpSpPr>
        <a:xfrm>
          <a:off x="0" y="0"/>
          <a:ext cx="0" cy="0"/>
          <a:chOff x="0" y="0"/>
          <a:chExt cx="0" cy="0"/>
        </a:xfrm>
      </p:grpSpPr>
      <p:sp>
        <p:nvSpPr>
          <p:cNvPr id="45" name="Google Shape;45;p34"/>
          <p:cNvSpPr/>
          <p:nvPr/>
        </p:nvSpPr>
        <p:spPr>
          <a:xfrm>
            <a:off x="0" y="4572000"/>
            <a:ext cx="12192000" cy="16002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 name="Google Shape;46;p34"/>
          <p:cNvSpPr txBox="1">
            <a:spLocks noGrp="1"/>
          </p:cNvSpPr>
          <p:nvPr>
            <p:ph type="ctrTitle"/>
          </p:nvPr>
        </p:nvSpPr>
        <p:spPr>
          <a:xfrm>
            <a:off x="609600" y="4740333"/>
            <a:ext cx="10972800" cy="126353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47" name="Google Shape;47;p34"/>
          <p:cNvCxnSpPr/>
          <p:nvPr/>
        </p:nvCxnSpPr>
        <p:spPr>
          <a:xfrm>
            <a:off x="0" y="6210300"/>
            <a:ext cx="12192000" cy="0"/>
          </a:xfrm>
          <a:prstGeom prst="straightConnector1">
            <a:avLst/>
          </a:prstGeom>
          <a:noFill/>
          <a:ln w="76200" cap="flat" cmpd="sng">
            <a:solidFill>
              <a:schemeClr val="accent1"/>
            </a:solidFill>
            <a:prstDash val="solid"/>
            <a:miter lim="800000"/>
            <a:headEnd type="none" w="sm" len="sm"/>
            <a:tailEnd type="none" w="sm" len="sm"/>
          </a:ln>
        </p:spPr>
      </p:cxnSp>
      <p:sp>
        <p:nvSpPr>
          <p:cNvPr id="48" name="Google Shape;48;p34"/>
          <p:cNvSpPr txBox="1">
            <a:spLocks noGrp="1"/>
          </p:cNvSpPr>
          <p:nvPr>
            <p:ph type="subTitle" idx="1"/>
          </p:nvPr>
        </p:nvSpPr>
        <p:spPr>
          <a:xfrm>
            <a:off x="609600" y="6286500"/>
            <a:ext cx="10972800" cy="4572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a:endParaRPr/>
          </a:p>
        </p:txBody>
      </p:sp>
      <p:pic>
        <p:nvPicPr>
          <p:cNvPr id="49" name="Google Shape;49;p34" descr="Closeup of test tubes"/>
          <p:cNvPicPr preferRelativeResize="0"/>
          <p:nvPr/>
        </p:nvPicPr>
        <p:blipFill rotWithShape="1">
          <a:blip r:embed="rId2">
            <a:alphaModFix/>
          </a:blip>
          <a:srcRect/>
          <a:stretch/>
        </p:blipFill>
        <p:spPr>
          <a:xfrm>
            <a:off x="1524" y="0"/>
            <a:ext cx="12188951" cy="457199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0"/>
        <p:cNvGrpSpPr/>
        <p:nvPr/>
      </p:nvGrpSpPr>
      <p:grpSpPr>
        <a:xfrm>
          <a:off x="0" y="0"/>
          <a:ext cx="0" cy="0"/>
          <a:chOff x="0" y="0"/>
          <a:chExt cx="0" cy="0"/>
        </a:xfrm>
      </p:grpSpPr>
      <p:sp>
        <p:nvSpPr>
          <p:cNvPr id="51" name="Google Shape;51;p35"/>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35"/>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35"/>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35"/>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55"/>
        <p:cNvGrpSpPr/>
        <p:nvPr/>
      </p:nvGrpSpPr>
      <p:grpSpPr>
        <a:xfrm>
          <a:off x="0" y="0"/>
          <a:ext cx="0" cy="0"/>
          <a:chOff x="0" y="0"/>
          <a:chExt cx="0" cy="0"/>
        </a:xfrm>
      </p:grpSpPr>
      <p:sp>
        <p:nvSpPr>
          <p:cNvPr id="56" name="Google Shape;56;p36"/>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36"/>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36"/>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9"/>
        <p:cNvGrpSpPr/>
        <p:nvPr/>
      </p:nvGrpSpPr>
      <p:grpSpPr>
        <a:xfrm>
          <a:off x="0" y="0"/>
          <a:ext cx="0" cy="0"/>
          <a:chOff x="0" y="0"/>
          <a:chExt cx="0" cy="0"/>
        </a:xfrm>
      </p:grpSpPr>
      <p:sp>
        <p:nvSpPr>
          <p:cNvPr id="60" name="Google Shape;60;p37"/>
          <p:cNvSpPr/>
          <p:nvPr/>
        </p:nvSpPr>
        <p:spPr>
          <a:xfrm>
            <a:off x="0" y="0"/>
            <a:ext cx="42672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1" name="Google Shape;61;p37"/>
          <p:cNvCxnSpPr/>
          <p:nvPr/>
        </p:nvCxnSpPr>
        <p:spPr>
          <a:xfrm flipH="1">
            <a:off x="4267200" y="0"/>
            <a:ext cx="1" cy="6858000"/>
          </a:xfrm>
          <a:prstGeom prst="straightConnector1">
            <a:avLst/>
          </a:prstGeom>
          <a:noFill/>
          <a:ln w="76200" cap="flat" cmpd="sng">
            <a:solidFill>
              <a:schemeClr val="accent1"/>
            </a:solidFill>
            <a:prstDash val="solid"/>
            <a:miter lim="800000"/>
            <a:headEnd type="none" w="sm" len="sm"/>
            <a:tailEnd type="none" w="sm" len="sm"/>
          </a:ln>
        </p:spPr>
      </p:cxnSp>
      <p:sp>
        <p:nvSpPr>
          <p:cNvPr id="62" name="Google Shape;62;p37"/>
          <p:cNvSpPr txBox="1">
            <a:spLocks noGrp="1"/>
          </p:cNvSpPr>
          <p:nvPr>
            <p:ph type="title"/>
          </p:nvPr>
        </p:nvSpPr>
        <p:spPr>
          <a:xfrm>
            <a:off x="380519" y="465512"/>
            <a:ext cx="3506162"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2800"/>
              <a:buFont typeface="Arial"/>
              <a:buNone/>
              <a:defRPr sz="28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7"/>
          <p:cNvSpPr txBox="1">
            <a:spLocks noGrp="1"/>
          </p:cNvSpPr>
          <p:nvPr>
            <p:ph type="body" idx="1"/>
          </p:nvPr>
        </p:nvSpPr>
        <p:spPr>
          <a:xfrm>
            <a:off x="380519" y="3746500"/>
            <a:ext cx="3506162" cy="2425700"/>
          </a:xfrm>
          <a:prstGeom prst="rect">
            <a:avLst/>
          </a:prstGeom>
          <a:noFill/>
          <a:ln>
            <a:noFill/>
          </a:ln>
        </p:spPr>
        <p:txBody>
          <a:bodyPr spcFirstLastPara="1" wrap="square" lIns="91425" tIns="45700" rIns="91425" bIns="45700" anchor="b" anchorCtr="0">
            <a:normAutofit/>
          </a:bodyPr>
          <a:lstStyle>
            <a:lvl1pPr marL="457200" lvl="0" indent="-228600" algn="l">
              <a:spcBef>
                <a:spcPts val="1200"/>
              </a:spcBef>
              <a:spcAft>
                <a:spcPts val="0"/>
              </a:spcAft>
              <a:buSzPts val="1600"/>
              <a:buNone/>
              <a:defRPr sz="1600"/>
            </a:lvl1pPr>
            <a:lvl2pPr marL="914400" lvl="1" indent="-228600" algn="l">
              <a:spcBef>
                <a:spcPts val="1600"/>
              </a:spcBef>
              <a:spcAft>
                <a:spcPts val="0"/>
              </a:spcAft>
              <a:buSzPts val="1200"/>
              <a:buNone/>
              <a:defRPr sz="1200"/>
            </a:lvl2pPr>
            <a:lvl3pPr marL="1371600" lvl="2" indent="-228600" algn="l">
              <a:spcBef>
                <a:spcPts val="12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8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0"/>
              </a:spcAft>
              <a:buSzPts val="900"/>
              <a:buNone/>
              <a:defRPr sz="900"/>
            </a:lvl9pPr>
          </a:lstStyle>
          <a:p>
            <a:endParaRPr/>
          </a:p>
        </p:txBody>
      </p:sp>
      <p:sp>
        <p:nvSpPr>
          <p:cNvPr id="64" name="Google Shape;64;p37"/>
          <p:cNvSpPr txBox="1">
            <a:spLocks noGrp="1"/>
          </p:cNvSpPr>
          <p:nvPr>
            <p:ph type="body" idx="2"/>
          </p:nvPr>
        </p:nvSpPr>
        <p:spPr>
          <a:xfrm>
            <a:off x="4699000" y="465513"/>
            <a:ext cx="7048500" cy="5935287"/>
          </a:xfrm>
          <a:prstGeom prst="rect">
            <a:avLst/>
          </a:prstGeom>
          <a:noFill/>
          <a:ln>
            <a:noFill/>
          </a:ln>
        </p:spPr>
        <p:txBody>
          <a:bodyPr spcFirstLastPara="1" wrap="square" lIns="91425" tIns="45700" rIns="91425" bIns="45700" anchor="t" anchorCtr="0">
            <a:normAutofit/>
          </a:bodyPr>
          <a:lstStyle>
            <a:lvl1pPr marL="457200" lvl="0" indent="-368300" algn="l">
              <a:spcBef>
                <a:spcPts val="2200"/>
              </a:spcBef>
              <a:spcAft>
                <a:spcPts val="0"/>
              </a:spcAft>
              <a:buSzPts val="2200"/>
              <a:buChar char="•"/>
              <a:defRPr sz="2200"/>
            </a:lvl1pPr>
            <a:lvl2pPr marL="914400" lvl="1" indent="-355600" algn="l">
              <a:spcBef>
                <a:spcPts val="1600"/>
              </a:spcBef>
              <a:spcAft>
                <a:spcPts val="0"/>
              </a:spcAft>
              <a:buSzPts val="2000"/>
              <a:buChar char="•"/>
              <a:defRPr sz="2000"/>
            </a:lvl2pPr>
            <a:lvl3pPr marL="1371600" lvl="2" indent="-342900" algn="l">
              <a:spcBef>
                <a:spcPts val="1200"/>
              </a:spcBef>
              <a:spcAft>
                <a:spcPts val="0"/>
              </a:spcAft>
              <a:buSzPts val="1800"/>
              <a:buChar char="•"/>
              <a:defRPr sz="1800"/>
            </a:lvl3pPr>
            <a:lvl4pPr marL="1828800" lvl="3" indent="-330200" algn="l">
              <a:spcBef>
                <a:spcPts val="1000"/>
              </a:spcBef>
              <a:spcAft>
                <a:spcPts val="0"/>
              </a:spcAft>
              <a:buSzPts val="1600"/>
              <a:buChar char="•"/>
              <a:defRPr sz="1600"/>
            </a:lvl4pPr>
            <a:lvl5pPr marL="2286000" lvl="4" indent="-330200" algn="l">
              <a:spcBef>
                <a:spcPts val="800"/>
              </a:spcBef>
              <a:spcAft>
                <a:spcPts val="0"/>
              </a:spcAft>
              <a:buSzPts val="1600"/>
              <a:buChar char="•"/>
              <a:defRPr sz="1600"/>
            </a:lvl5pPr>
            <a:lvl6pPr marL="2743200" lvl="5" indent="-330200" algn="l">
              <a:spcBef>
                <a:spcPts val="600"/>
              </a:spcBef>
              <a:spcAft>
                <a:spcPts val="0"/>
              </a:spcAft>
              <a:buSzPts val="1600"/>
              <a:buChar char="•"/>
              <a:defRPr sz="1600"/>
            </a:lvl6pPr>
            <a:lvl7pPr marL="3200400" lvl="6" indent="-330200" algn="l">
              <a:spcBef>
                <a:spcPts val="600"/>
              </a:spcBef>
              <a:spcAft>
                <a:spcPts val="0"/>
              </a:spcAft>
              <a:buSzPts val="1600"/>
              <a:buChar char="•"/>
              <a:defRPr sz="1600"/>
            </a:lvl7pPr>
            <a:lvl8pPr marL="3657600" lvl="7" indent="-330200" algn="l">
              <a:spcBef>
                <a:spcPts val="600"/>
              </a:spcBef>
              <a:spcAft>
                <a:spcPts val="0"/>
              </a:spcAft>
              <a:buSzPts val="1600"/>
              <a:buChar char="•"/>
              <a:defRPr sz="1600"/>
            </a:lvl8pPr>
            <a:lvl9pPr marL="4114800" lvl="8" indent="-330200" algn="l">
              <a:spcBef>
                <a:spcPts val="600"/>
              </a:spcBef>
              <a:spcAft>
                <a:spcPts val="0"/>
              </a:spcAft>
              <a:buSzPts val="1600"/>
              <a:buChar char="•"/>
              <a:defRPr sz="16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65"/>
        <p:cNvGrpSpPr/>
        <p:nvPr/>
      </p:nvGrpSpPr>
      <p:grpSpPr>
        <a:xfrm>
          <a:off x="0" y="0"/>
          <a:ext cx="0" cy="0"/>
          <a:chOff x="0" y="0"/>
          <a:chExt cx="0" cy="0"/>
        </a:xfrm>
      </p:grpSpPr>
      <p:sp>
        <p:nvSpPr>
          <p:cNvPr id="66" name="Google Shape;66;p38"/>
          <p:cNvSpPr/>
          <p:nvPr/>
        </p:nvSpPr>
        <p:spPr>
          <a:xfrm>
            <a:off x="0" y="0"/>
            <a:ext cx="42672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7" name="Google Shape;67;p38"/>
          <p:cNvCxnSpPr/>
          <p:nvPr/>
        </p:nvCxnSpPr>
        <p:spPr>
          <a:xfrm flipH="1">
            <a:off x="4267200" y="0"/>
            <a:ext cx="1" cy="6858000"/>
          </a:xfrm>
          <a:prstGeom prst="straightConnector1">
            <a:avLst/>
          </a:prstGeom>
          <a:noFill/>
          <a:ln w="76200" cap="flat" cmpd="sng">
            <a:solidFill>
              <a:schemeClr val="accent1"/>
            </a:solidFill>
            <a:prstDash val="solid"/>
            <a:miter lim="800000"/>
            <a:headEnd type="none" w="sm" len="sm"/>
            <a:tailEnd type="none" w="sm" len="sm"/>
          </a:ln>
        </p:spPr>
      </p:cxnSp>
      <p:sp>
        <p:nvSpPr>
          <p:cNvPr id="68" name="Google Shape;68;p38"/>
          <p:cNvSpPr txBox="1">
            <a:spLocks noGrp="1"/>
          </p:cNvSpPr>
          <p:nvPr>
            <p:ph type="title"/>
          </p:nvPr>
        </p:nvSpPr>
        <p:spPr>
          <a:xfrm>
            <a:off x="384048" y="466344"/>
            <a:ext cx="3502152"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2800"/>
              <a:buFont typeface="Arial"/>
              <a:buNone/>
              <a:defRPr sz="28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38"/>
          <p:cNvSpPr txBox="1">
            <a:spLocks noGrp="1"/>
          </p:cNvSpPr>
          <p:nvPr>
            <p:ph type="body" idx="1"/>
          </p:nvPr>
        </p:nvSpPr>
        <p:spPr>
          <a:xfrm>
            <a:off x="384048" y="3749040"/>
            <a:ext cx="3502152" cy="2423160"/>
          </a:xfrm>
          <a:prstGeom prst="rect">
            <a:avLst/>
          </a:prstGeom>
          <a:noFill/>
          <a:ln>
            <a:noFill/>
          </a:ln>
        </p:spPr>
        <p:txBody>
          <a:bodyPr spcFirstLastPara="1" wrap="square" lIns="91425" tIns="45700" rIns="91425" bIns="45700" anchor="b" anchorCtr="0">
            <a:normAutofit/>
          </a:bodyPr>
          <a:lstStyle>
            <a:lvl1pPr marL="457200" lvl="0" indent="-228600" algn="l">
              <a:spcBef>
                <a:spcPts val="1200"/>
              </a:spcBef>
              <a:spcAft>
                <a:spcPts val="0"/>
              </a:spcAft>
              <a:buSzPts val="1600"/>
              <a:buNone/>
              <a:defRPr sz="1600"/>
            </a:lvl1pPr>
            <a:lvl2pPr marL="914400" lvl="1" indent="-228600" algn="l">
              <a:spcBef>
                <a:spcPts val="1600"/>
              </a:spcBef>
              <a:spcAft>
                <a:spcPts val="0"/>
              </a:spcAft>
              <a:buSzPts val="1200"/>
              <a:buNone/>
              <a:defRPr sz="1200"/>
            </a:lvl2pPr>
            <a:lvl3pPr marL="1371600" lvl="2" indent="-228600" algn="l">
              <a:spcBef>
                <a:spcPts val="12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8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0"/>
              </a:spcAft>
              <a:buSzPts val="900"/>
              <a:buNone/>
              <a:defRPr sz="900"/>
            </a:lvl9pPr>
          </a:lstStyle>
          <a:p>
            <a:endParaRPr/>
          </a:p>
        </p:txBody>
      </p:sp>
      <p:sp>
        <p:nvSpPr>
          <p:cNvPr id="70" name="Google Shape;70;p38" descr="An empty placeholder to add an image. Click on the placeholder and select the image that you wish to add"/>
          <p:cNvSpPr>
            <a:spLocks noGrp="1"/>
          </p:cNvSpPr>
          <p:nvPr>
            <p:ph type="pic" idx="2"/>
          </p:nvPr>
        </p:nvSpPr>
        <p:spPr>
          <a:xfrm>
            <a:off x="4309872" y="0"/>
            <a:ext cx="7882128" cy="6858000"/>
          </a:xfrm>
          <a:prstGeom prst="rect">
            <a:avLst/>
          </a:prstGeom>
          <a:noFill/>
          <a:ln>
            <a:noFill/>
          </a:ln>
        </p:spPr>
        <p:txBody>
          <a:bodyPr spcFirstLastPara="1" wrap="square" lIns="91425" tIns="731500" rIns="91425" bIns="45700" anchor="t" anchorCtr="0">
            <a:normAutofit/>
          </a:bodyPr>
          <a:lstStyle>
            <a:lvl1pPr marR="0" lvl="0" algn="ctr" rtl="0">
              <a:spcBef>
                <a:spcPts val="22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spcBef>
                <a:spcPts val="16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12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8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6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p:nvPr/>
        </p:nvSpPr>
        <p:spPr>
          <a:xfrm>
            <a:off x="0" y="0"/>
            <a:ext cx="12192000" cy="1371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29"/>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400"/>
              <a:buFont typeface="Arial"/>
              <a:buNone/>
              <a:defRPr sz="3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2" name="Google Shape;12;p29"/>
          <p:cNvCxnSpPr/>
          <p:nvPr/>
        </p:nvCxnSpPr>
        <p:spPr>
          <a:xfrm>
            <a:off x="0" y="1371600"/>
            <a:ext cx="12192000" cy="0"/>
          </a:xfrm>
          <a:prstGeom prst="straightConnector1">
            <a:avLst/>
          </a:prstGeom>
          <a:noFill/>
          <a:ln w="76200" cap="flat" cmpd="sng">
            <a:solidFill>
              <a:schemeClr val="accent1"/>
            </a:solidFill>
            <a:prstDash val="solid"/>
            <a:miter lim="800000"/>
            <a:headEnd type="none" w="sm" len="sm"/>
            <a:tailEnd type="none" w="sm" len="sm"/>
          </a:ln>
        </p:spPr>
      </p:cxnSp>
      <p:sp>
        <p:nvSpPr>
          <p:cNvPr id="13" name="Google Shape;13;p29"/>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lvl1pPr marL="457200" marR="0" lvl="0" indent="-368300" algn="l" rtl="0">
              <a:spcBef>
                <a:spcPts val="2200"/>
              </a:spcBef>
              <a:spcAft>
                <a:spcPts val="0"/>
              </a:spcAft>
              <a:buClr>
                <a:schemeClr val="dk1"/>
              </a:buClr>
              <a:buSzPts val="2200"/>
              <a:buFont typeface="Arial"/>
              <a:buChar char="•"/>
              <a:defRPr sz="2200" b="0" i="0" u="none" strike="noStrike" cap="none">
                <a:solidFill>
                  <a:schemeClr val="dk1"/>
                </a:solidFill>
                <a:latin typeface="Arial"/>
                <a:ea typeface="Arial"/>
                <a:cs typeface="Arial"/>
                <a:sym typeface="Arial"/>
              </a:defRPr>
            </a:lvl1pPr>
            <a:lvl2pPr marL="914400" marR="0" lvl="1" indent="-355600" algn="l" rtl="0">
              <a:spcBef>
                <a:spcPts val="16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spcBef>
                <a:spcPts val="12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spcBef>
                <a:spcPts val="10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spcBef>
                <a:spcPts val="8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 name="Google Shape;14;p29"/>
          <p:cNvSpPr txBox="1">
            <a:spLocks noGrp="1"/>
          </p:cNvSpPr>
          <p:nvPr>
            <p:ph type="sldNum" idx="12"/>
          </p:nvPr>
        </p:nvSpPr>
        <p:spPr>
          <a:xfrm>
            <a:off x="85724" y="6394450"/>
            <a:ext cx="523875" cy="27432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0" marR="0" lvl="1" indent="0" algn="r" rtl="0">
              <a:spcBef>
                <a:spcPts val="0"/>
              </a:spcBef>
              <a:buNone/>
              <a:defRPr sz="1200" b="0" i="0" u="none" strike="noStrike" cap="none">
                <a:solidFill>
                  <a:schemeClr val="dk1"/>
                </a:solidFill>
                <a:latin typeface="Arial"/>
                <a:ea typeface="Arial"/>
                <a:cs typeface="Arial"/>
                <a:sym typeface="Arial"/>
              </a:defRPr>
            </a:lvl2pPr>
            <a:lvl3pPr marL="0" marR="0" lvl="2" indent="0" algn="r" rtl="0">
              <a:spcBef>
                <a:spcPts val="0"/>
              </a:spcBef>
              <a:buNone/>
              <a:defRPr sz="1200" b="0" i="0" u="none" strike="noStrike" cap="none">
                <a:solidFill>
                  <a:schemeClr val="dk1"/>
                </a:solidFill>
                <a:latin typeface="Arial"/>
                <a:ea typeface="Arial"/>
                <a:cs typeface="Arial"/>
                <a:sym typeface="Arial"/>
              </a:defRPr>
            </a:lvl3pPr>
            <a:lvl4pPr marL="0" marR="0" lvl="3" indent="0" algn="r" rtl="0">
              <a:spcBef>
                <a:spcPts val="0"/>
              </a:spcBef>
              <a:buNone/>
              <a:defRPr sz="1200" b="0" i="0" u="none" strike="noStrike" cap="none">
                <a:solidFill>
                  <a:schemeClr val="dk1"/>
                </a:solidFill>
                <a:latin typeface="Arial"/>
                <a:ea typeface="Arial"/>
                <a:cs typeface="Arial"/>
                <a:sym typeface="Arial"/>
              </a:defRPr>
            </a:lvl4pPr>
            <a:lvl5pPr marL="0" marR="0" lvl="4" indent="0" algn="r" rtl="0">
              <a:spcBef>
                <a:spcPts val="0"/>
              </a:spcBef>
              <a:buNone/>
              <a:defRPr sz="1200" b="0" i="0" u="none" strike="noStrike" cap="none">
                <a:solidFill>
                  <a:schemeClr val="dk1"/>
                </a:solidFill>
                <a:latin typeface="Arial"/>
                <a:ea typeface="Arial"/>
                <a:cs typeface="Arial"/>
                <a:sym typeface="Arial"/>
              </a:defRPr>
            </a:lvl5pPr>
            <a:lvl6pPr marL="0" marR="0" lvl="5" indent="0" algn="r" rtl="0">
              <a:spcBef>
                <a:spcPts val="0"/>
              </a:spcBef>
              <a:buNone/>
              <a:defRPr sz="1200" b="0" i="0" u="none" strike="noStrike" cap="none">
                <a:solidFill>
                  <a:schemeClr val="dk1"/>
                </a:solidFill>
                <a:latin typeface="Arial"/>
                <a:ea typeface="Arial"/>
                <a:cs typeface="Arial"/>
                <a:sym typeface="Arial"/>
              </a:defRPr>
            </a:lvl6pPr>
            <a:lvl7pPr marL="0" marR="0" lvl="6" indent="0" algn="r" rtl="0">
              <a:spcBef>
                <a:spcPts val="0"/>
              </a:spcBef>
              <a:buNone/>
              <a:defRPr sz="1200" b="0" i="0" u="none" strike="noStrike" cap="none">
                <a:solidFill>
                  <a:schemeClr val="dk1"/>
                </a:solidFill>
                <a:latin typeface="Arial"/>
                <a:ea typeface="Arial"/>
                <a:cs typeface="Arial"/>
                <a:sym typeface="Arial"/>
              </a:defRPr>
            </a:lvl7pPr>
            <a:lvl8pPr marL="0" marR="0" lvl="7" indent="0" algn="r" rtl="0">
              <a:spcBef>
                <a:spcPts val="0"/>
              </a:spcBef>
              <a:buNone/>
              <a:defRPr sz="1200" b="0" i="0" u="none" strike="noStrike" cap="none">
                <a:solidFill>
                  <a:schemeClr val="dk1"/>
                </a:solidFill>
                <a:latin typeface="Arial"/>
                <a:ea typeface="Arial"/>
                <a:cs typeface="Arial"/>
                <a:sym typeface="Arial"/>
              </a:defRPr>
            </a:lvl8pPr>
            <a:lvl9pPr marL="0" marR="0" lvl="8" indent="0" algn="r" rtl="0">
              <a:spcBef>
                <a:spcPts val="0"/>
              </a:spcBef>
              <a:buNone/>
              <a:defRPr sz="12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29"/>
          <p:cNvSpPr txBox="1">
            <a:spLocks noGrp="1"/>
          </p:cNvSpPr>
          <p:nvPr>
            <p:ph type="ftr" idx="11"/>
          </p:nvPr>
        </p:nvSpPr>
        <p:spPr>
          <a:xfrm>
            <a:off x="809625" y="6394450"/>
            <a:ext cx="8134350" cy="27432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 name="Google Shape;16;p29"/>
          <p:cNvSpPr txBox="1">
            <a:spLocks noGrp="1"/>
          </p:cNvSpPr>
          <p:nvPr>
            <p:ph type="dt" idx="10"/>
          </p:nvPr>
        </p:nvSpPr>
        <p:spPr>
          <a:xfrm>
            <a:off x="9486900" y="6394450"/>
            <a:ext cx="2324100" cy="27432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hyperlink" Target="http://hdl.handle.net/10919/102735"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unsplash.com/s/photos/hokie-stone?utm_source=unsplash&amp;utm_medium=referral&amp;utm_content=creditCopyText" TargetMode="External"/><Relationship Id="rId5" Type="http://schemas.openxmlformats.org/officeDocument/2006/relationships/hyperlink" Target="https://unsplash.com/@eyefish73?utm_source=unsplash&amp;utm_medium=referral&amp;utm_content=creditCopyText"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hdl.handle.net/10919/10273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creativecommons.org/licenses/by/3.0" TargetMode="External"/><Relationship Id="rId5" Type="http://schemas.openxmlformats.org/officeDocument/2006/relationships/hyperlink" Target="https://thenounproject.com/term/brain/1377421" TargetMode="Externa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hdl.handle.net/10919/102735"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creativecommons.org/licenses/by/3.0" TargetMode="External"/><Relationship Id="rId5" Type="http://schemas.openxmlformats.org/officeDocument/2006/relationships/hyperlink" Target="https://thenounproject.com/term/brain/1377421" TargetMode="Externa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hdl.handle.net/10919/102735" TargetMode="Externa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hdl.handle.net/10919/102735" TargetMode="External"/><Relationship Id="rId5" Type="http://schemas.openxmlformats.org/officeDocument/2006/relationships/hyperlink" Target="https://creativecommons.org/licenses/by/3.0" TargetMode="External"/><Relationship Id="rId4" Type="http://schemas.openxmlformats.org/officeDocument/2006/relationships/hyperlink" Target="https://thenounproject.com/term/brain/1377421"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5.png"/><Relationship Id="rId3" Type="http://schemas.openxmlformats.org/officeDocument/2006/relationships/hyperlink" Target="http://classroomclipart.com/cgi-bin/kids/imageFolio.cgi?img=&amp;search=Brain&amp;cat=&amp;bool=phrase" TargetMode="External"/><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7.xml"/><Relationship Id="rId16" Type="http://schemas.openxmlformats.org/officeDocument/2006/relationships/hyperlink" Target="http://hdl.handle.net/10919/102735" TargetMode="Externa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hyperlink" Target="https://creativecommons.org/licenses/by/3.0" TargetMode="External"/><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hyperlink" Target="https://thenounproject.com/term/brain/137742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hdl.handle.net/10919/102735" TargetMode="Externa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http://hdl.handle.net/10919/102735"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hdl.handle.net/10919/10273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21061/strategicmanagemen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hdl.handle.net/10919/102735" TargetMode="External"/><Relationship Id="rId5" Type="http://schemas.openxmlformats.org/officeDocument/2006/relationships/hyperlink" Target="https://www.amazon.com/s?k=strategic+management+kennedy&amp;i=stripbooks&amp;crid=2048N6DHPSW55&amp;sprefix=Strategic+Man%2Caps%2C151&amp;ref=nb_sb_ss_ts-apa-p_5_13" TargetMode="External"/><Relationship Id="rId4" Type="http://schemas.openxmlformats.org/officeDocument/2006/relationships/hyperlink" Target="https://pressbooks.lib.vt.edu/strategicmanag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9"/>
        <p:cNvGrpSpPr/>
        <p:nvPr/>
      </p:nvGrpSpPr>
      <p:grpSpPr>
        <a:xfrm>
          <a:off x="0" y="0"/>
          <a:ext cx="0" cy="0"/>
          <a:chOff x="0" y="0"/>
          <a:chExt cx="0" cy="0"/>
        </a:xfrm>
      </p:grpSpPr>
      <p:sp>
        <p:nvSpPr>
          <p:cNvPr id="90" name="Google Shape;90;p1"/>
          <p:cNvSpPr txBox="1">
            <a:spLocks noGrp="1"/>
          </p:cNvSpPr>
          <p:nvPr>
            <p:ph type="title"/>
          </p:nvPr>
        </p:nvSpPr>
        <p:spPr>
          <a:xfrm>
            <a:off x="661181" y="626618"/>
            <a:ext cx="10972800" cy="22860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800"/>
              <a:buFont typeface="Times New Roman"/>
              <a:buNone/>
            </a:pPr>
            <a:r>
              <a:rPr lang="en-US" b="1">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a:spLocks noGrp="1"/>
          </p:cNvSpPr>
          <p:nvPr>
            <p:ph type="body" idx="1"/>
          </p:nvPr>
        </p:nvSpPr>
        <p:spPr>
          <a:xfrm>
            <a:off x="2700996" y="3319185"/>
            <a:ext cx="6790007" cy="450042"/>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SzPts val="2100"/>
              <a:buNone/>
            </a:pPr>
            <a:r>
              <a:rPr lang="en-US" sz="2100" b="1">
                <a:solidFill>
                  <a:schemeClr val="dk1"/>
                </a:solidFill>
                <a:latin typeface="Times New Roman"/>
                <a:ea typeface="Times New Roman"/>
                <a:cs typeface="Times New Roman"/>
                <a:sym typeface="Times New Roman"/>
              </a:rPr>
              <a:t>Course Introduction and Introduction to Strategic Management</a:t>
            </a:r>
            <a:endParaRPr/>
          </a:p>
          <a:p>
            <a:pPr marL="0" lvl="0" indent="0" algn="l" rtl="0">
              <a:spcBef>
                <a:spcPts val="600"/>
              </a:spcBef>
              <a:spcAft>
                <a:spcPts val="0"/>
              </a:spcAft>
              <a:buSzPts val="2100"/>
              <a:buNone/>
            </a:pPr>
            <a:endParaRPr sz="2100" b="1">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i="0" u="none" strike="noStrike" cap="none">
                <a:solidFill>
                  <a:schemeClr val="dk1"/>
                </a:solidFill>
                <a:latin typeface="Times New Roman"/>
                <a:ea typeface="Times New Roman"/>
                <a:cs typeface="Times New Roman"/>
                <a:sym typeface="Times New Roman"/>
              </a:rPr>
              <a:t>Instructor Name | </a:t>
            </a:r>
            <a:r>
              <a:rPr lang="en-US" sz="2000" b="1">
                <a:solidFill>
                  <a:schemeClr val="dk1"/>
                </a:solidFill>
                <a:latin typeface="Times New Roman"/>
                <a:ea typeface="Times New Roman"/>
                <a:cs typeface="Times New Roman"/>
                <a:sym typeface="Times New Roman"/>
              </a:rPr>
              <a:t>Name of Institution</a:t>
            </a:r>
            <a:endParaRPr/>
          </a:p>
        </p:txBody>
      </p:sp>
      <p:cxnSp>
        <p:nvCxnSpPr>
          <p:cNvPr id="94" name="Google Shape;94;p1"/>
          <p:cNvCxnSpPr/>
          <p:nvPr/>
        </p:nvCxnSpPr>
        <p:spPr>
          <a:xfrm>
            <a:off x="11722" y="5587442"/>
            <a:ext cx="12180277" cy="33997"/>
          </a:xfrm>
          <a:prstGeom prst="straightConnector1">
            <a:avLst/>
          </a:prstGeom>
          <a:noFill/>
          <a:ln w="63500" cap="flat" cmpd="sng">
            <a:solidFill>
              <a:srgbClr val="EE6C00"/>
            </a:solidFill>
            <a:prstDash val="solid"/>
            <a:round/>
            <a:headEnd type="none" w="sm" len="sm"/>
            <a:tailEnd type="none" w="sm" len="sm"/>
          </a:ln>
        </p:spPr>
      </p:cxnSp>
      <p:sp>
        <p:nvSpPr>
          <p:cNvPr id="95" name="Google Shape;95;p1" descr="Unless otherwise noted, this slide deck is (c) Virginia Polytechnic Institute and State University. It is released under a  Creative Commons Attribution NonCommercial ShareAlike 3.0 license (CC BY NC-SA 3.0)    &#10;"/>
          <p:cNvSpPr/>
          <p:nvPr/>
        </p:nvSpPr>
        <p:spPr>
          <a:xfrm>
            <a:off x="661181" y="5371431"/>
            <a:ext cx="9214339"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b="1">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pic>
        <p:nvPicPr>
          <p:cNvPr id="96" name="Google Shape;96;p1" descr="Unless otherwise noted, this slide deck is (c) Virginia Polytechnic Institute and State University. It is released under a  Creative Commons Attribution NonCommercial ShareAlike 3.0 license (CC BY NC-SA 3.0)"/>
          <p:cNvPicPr preferRelativeResize="0"/>
          <p:nvPr/>
        </p:nvPicPr>
        <p:blipFill rotWithShape="1">
          <a:blip r:embed="rId4">
            <a:alphaModFix/>
          </a:blip>
          <a:srcRect/>
          <a:stretch/>
        </p:blipFill>
        <p:spPr>
          <a:xfrm>
            <a:off x="140273" y="5310884"/>
            <a:ext cx="520908" cy="195861"/>
          </a:xfrm>
          <a:prstGeom prst="rect">
            <a:avLst/>
          </a:prstGeom>
          <a:noFill/>
          <a:ln>
            <a:noFill/>
          </a:ln>
        </p:spPr>
      </p:pic>
      <p:sp>
        <p:nvSpPr>
          <p:cNvPr id="97" name="Google Shape;97;p1"/>
          <p:cNvSpPr txBox="1"/>
          <p:nvPr/>
        </p:nvSpPr>
        <p:spPr>
          <a:xfrm>
            <a:off x="9073414" y="6496911"/>
            <a:ext cx="393673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5">
                  <a:extLst>
                    <a:ext uri="{A12FA001-AC4F-418D-AE19-62706E023703}">
                      <ahyp:hlinkClr xmlns:ahyp="http://schemas.microsoft.com/office/drawing/2018/hyperlinkcolo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6">
                  <a:extLst>
                    <a:ext uri="{A12FA001-AC4F-418D-AE19-62706E023703}">
                      <ahyp:hlinkClr xmlns:ahyp="http://schemas.microsoft.com/office/drawing/2018/hyperlinkcolor" val="tx"/>
                    </a:ext>
                  </a:extLst>
                </a:hlinkClick>
              </a:rPr>
              <a:t>Unsplash</a:t>
            </a:r>
            <a:endParaRPr sz="1800">
              <a:solidFill>
                <a:schemeClr val="lt1"/>
              </a:solidFill>
              <a:latin typeface="Garamond"/>
              <a:ea typeface="Garamond"/>
              <a:cs typeface="Garamond"/>
              <a:sym typeface="Garamond"/>
            </a:endParaRPr>
          </a:p>
        </p:txBody>
      </p:sp>
      <p:sp>
        <p:nvSpPr>
          <p:cNvPr id="98" name="Google Shape;98;p1"/>
          <p:cNvSpPr txBox="1"/>
          <p:nvPr/>
        </p:nvSpPr>
        <p:spPr>
          <a:xfrm>
            <a:off x="9073425" y="6150700"/>
            <a:ext cx="27987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solidFill>
                  <a:srgbClr val="FFFFFF"/>
                </a:solidFill>
                <a:uFill>
                  <a:noFill/>
                </a:uFill>
                <a:hlinkClick r:id="rId7">
                  <a:extLst>
                    <a:ext uri="{A12FA001-AC4F-418D-AE19-62706E023703}">
                      <ahyp:hlinkClr xmlns:ahyp="http://schemas.microsoft.com/office/drawing/2018/hyperlinkcolor" val="tx"/>
                    </a:ext>
                  </a:extLst>
                </a:hlinkClick>
              </a:rPr>
              <a:t>http://hdl.handle.net/10919/102735</a:t>
            </a:r>
            <a:endParaRPr>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0"/>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Course Exam Dates</a:t>
            </a:r>
            <a:endParaRPr/>
          </a:p>
        </p:txBody>
      </p:sp>
      <p:sp>
        <p:nvSpPr>
          <p:cNvPr id="169" name="Google Shape;169;p10"/>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2800"/>
              <a:buChar char="•"/>
            </a:pPr>
            <a:r>
              <a:rPr lang="en-US" sz="2800">
                <a:latin typeface="Garamond"/>
                <a:ea typeface="Garamond"/>
                <a:cs typeface="Garamond"/>
                <a:sym typeface="Garamond"/>
              </a:rPr>
              <a:t>Midterm Exam –  In Class, Monday/Tuesday,</a:t>
            </a:r>
            <a:r>
              <a:rPr lang="en-US" sz="2800" b="1">
                <a:latin typeface="Garamond"/>
                <a:ea typeface="Garamond"/>
                <a:cs typeface="Garamond"/>
                <a:sym typeface="Garamond"/>
              </a:rPr>
              <a:t> </a:t>
            </a:r>
            <a:r>
              <a:rPr lang="en-US" sz="2800" b="1" u="sng">
                <a:latin typeface="Garamond"/>
                <a:ea typeface="Garamond"/>
                <a:cs typeface="Garamond"/>
                <a:sym typeface="Garamond"/>
              </a:rPr>
              <a:t>October 14th/15th</a:t>
            </a:r>
            <a:endParaRPr sz="2800" b="1">
              <a:latin typeface="Garamond"/>
              <a:ea typeface="Garamond"/>
              <a:cs typeface="Garamond"/>
              <a:sym typeface="Garamond"/>
            </a:endParaRPr>
          </a:p>
          <a:p>
            <a:pPr marL="0" lvl="0" indent="0" algn="l" rtl="0">
              <a:spcBef>
                <a:spcPts val="2200"/>
              </a:spcBef>
              <a:spcAft>
                <a:spcPts val="0"/>
              </a:spcAft>
              <a:buSzPts val="2800"/>
              <a:buNone/>
            </a:pPr>
            <a:endParaRPr sz="2800" b="1">
              <a:latin typeface="Garamond"/>
              <a:ea typeface="Garamond"/>
              <a:cs typeface="Garamond"/>
              <a:sym typeface="Garamond"/>
            </a:endParaRPr>
          </a:p>
          <a:p>
            <a:pPr marL="274320" lvl="0" indent="-274320" algn="l" rtl="0">
              <a:spcBef>
                <a:spcPts val="2200"/>
              </a:spcBef>
              <a:spcAft>
                <a:spcPts val="0"/>
              </a:spcAft>
              <a:buSzPts val="2800"/>
              <a:buChar char="•"/>
            </a:pPr>
            <a:r>
              <a:rPr lang="en-US" sz="2800">
                <a:latin typeface="Garamond"/>
                <a:ea typeface="Garamond"/>
                <a:cs typeface="Garamond"/>
                <a:sym typeface="Garamond"/>
              </a:rPr>
              <a:t>Final Exam exam –</a:t>
            </a:r>
            <a:r>
              <a:rPr lang="en-US" sz="2800" b="1">
                <a:latin typeface="Garamond"/>
                <a:ea typeface="Garamond"/>
                <a:cs typeface="Garamond"/>
                <a:sym typeface="Garamond"/>
              </a:rPr>
              <a:t>  </a:t>
            </a:r>
            <a:r>
              <a:rPr lang="en-US" sz="2800" b="1" u="sng">
                <a:latin typeface="Garamond"/>
                <a:ea typeface="Garamond"/>
                <a:cs typeface="Garamond"/>
                <a:sym typeface="Garamond"/>
              </a:rPr>
              <a:t>As scheduled during final exam period</a:t>
            </a:r>
            <a:endParaRPr/>
          </a:p>
          <a:p>
            <a:pPr marL="0" lvl="0" indent="0" algn="l" rtl="0">
              <a:spcBef>
                <a:spcPts val="2200"/>
              </a:spcBef>
              <a:spcAft>
                <a:spcPts val="0"/>
              </a:spcAft>
              <a:buSzPts val="2800"/>
              <a:buNone/>
            </a:pPr>
            <a:endParaRPr sz="2800" b="1">
              <a:latin typeface="Garamond"/>
              <a:ea typeface="Garamond"/>
              <a:cs typeface="Garamond"/>
              <a:sym typeface="Garamond"/>
            </a:endParaRPr>
          </a:p>
          <a:p>
            <a:pPr marL="0" lvl="0" indent="0" algn="l" rtl="0">
              <a:spcBef>
                <a:spcPts val="2200"/>
              </a:spcBef>
              <a:spcAft>
                <a:spcPts val="0"/>
              </a:spcAft>
              <a:buSzPts val="2800"/>
              <a:buNone/>
            </a:pPr>
            <a:r>
              <a:rPr lang="en-US" sz="2800" b="1">
                <a:latin typeface="Garamond"/>
                <a:ea typeface="Garamond"/>
                <a:cs typeface="Garamond"/>
                <a:sym typeface="Garamond"/>
              </a:rPr>
              <a:t>Note: Must get a </a:t>
            </a:r>
            <a:r>
              <a:rPr lang="en-US" sz="2800" b="1" u="sng">
                <a:latin typeface="Garamond"/>
                <a:ea typeface="Garamond"/>
                <a:cs typeface="Garamond"/>
                <a:sym typeface="Garamond"/>
              </a:rPr>
              <a:t>C-</a:t>
            </a:r>
            <a:r>
              <a:rPr lang="en-US" sz="2800" b="1">
                <a:latin typeface="Garamond"/>
                <a:ea typeface="Garamond"/>
                <a:cs typeface="Garamond"/>
                <a:sym typeface="Garamond"/>
              </a:rPr>
              <a:t> or better or retake the course</a:t>
            </a:r>
            <a:endParaRPr sz="2800">
              <a:latin typeface="Garamond"/>
              <a:ea typeface="Garamond"/>
              <a:cs typeface="Garamond"/>
              <a:sym typeface="Garamond"/>
            </a:endParaRPr>
          </a:p>
          <a:p>
            <a:pPr marL="274320" lvl="0" indent="-134620" algn="l" rtl="0">
              <a:spcBef>
                <a:spcPts val="2200"/>
              </a:spcBef>
              <a:spcAft>
                <a:spcPts val="0"/>
              </a:spcAft>
              <a:buSzPts val="2200"/>
              <a:buNone/>
            </a:pPr>
            <a:endParaRPr/>
          </a:p>
        </p:txBody>
      </p:sp>
      <p:sp>
        <p:nvSpPr>
          <p:cNvPr id="170" name="Google Shape;170;p10"/>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1"/>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Additional Course Notes</a:t>
            </a:r>
            <a:endParaRPr/>
          </a:p>
        </p:txBody>
      </p:sp>
      <p:sp>
        <p:nvSpPr>
          <p:cNvPr id="176" name="Google Shape;176;p11"/>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000"/>
              <a:buChar char="•"/>
            </a:pPr>
            <a:r>
              <a:rPr lang="en-US" sz="3000">
                <a:latin typeface="Garamond"/>
                <a:ea typeface="Garamond"/>
                <a:cs typeface="Garamond"/>
                <a:sym typeface="Garamond"/>
              </a:rPr>
              <a:t>Presentations slides posted after each class day</a:t>
            </a:r>
            <a:endParaRPr/>
          </a:p>
          <a:p>
            <a:pPr marL="0" lvl="0" indent="0" algn="l" rtl="0">
              <a:spcBef>
                <a:spcPts val="2200"/>
              </a:spcBef>
              <a:spcAft>
                <a:spcPts val="0"/>
              </a:spcAft>
              <a:buSzPts val="3000"/>
              <a:buNone/>
            </a:pPr>
            <a:endParaRPr sz="3000">
              <a:latin typeface="Garamond"/>
              <a:ea typeface="Garamond"/>
              <a:cs typeface="Garamond"/>
              <a:sym typeface="Garamond"/>
            </a:endParaRPr>
          </a:p>
          <a:p>
            <a:pPr marL="274320" lvl="0" indent="-274320" algn="l" rtl="0">
              <a:spcBef>
                <a:spcPts val="2200"/>
              </a:spcBef>
              <a:spcAft>
                <a:spcPts val="0"/>
              </a:spcAft>
              <a:buSzPts val="3000"/>
              <a:buChar char="•"/>
            </a:pPr>
            <a:r>
              <a:rPr lang="en-US" sz="3000">
                <a:latin typeface="Garamond"/>
                <a:ea typeface="Garamond"/>
                <a:cs typeface="Garamond"/>
                <a:sym typeface="Garamond"/>
              </a:rPr>
              <a:t>Can come to a different section if necessary</a:t>
            </a:r>
            <a:endParaRPr/>
          </a:p>
          <a:p>
            <a:pPr marL="0" lvl="0" indent="0" algn="l" rtl="0">
              <a:spcBef>
                <a:spcPts val="2200"/>
              </a:spcBef>
              <a:spcAft>
                <a:spcPts val="0"/>
              </a:spcAft>
              <a:buSzPts val="3000"/>
              <a:buNone/>
            </a:pPr>
            <a:endParaRPr sz="3000">
              <a:latin typeface="Garamond"/>
              <a:ea typeface="Garamond"/>
              <a:cs typeface="Garamond"/>
              <a:sym typeface="Garamond"/>
            </a:endParaRPr>
          </a:p>
          <a:p>
            <a:pPr marL="274320" lvl="0" indent="-274320" algn="l" rtl="0">
              <a:spcBef>
                <a:spcPts val="2200"/>
              </a:spcBef>
              <a:spcAft>
                <a:spcPts val="0"/>
              </a:spcAft>
              <a:buSzPts val="3000"/>
              <a:buChar char="•"/>
            </a:pPr>
            <a:r>
              <a:rPr lang="en-US" sz="3000">
                <a:latin typeface="Garamond"/>
                <a:ea typeface="Garamond"/>
                <a:cs typeface="Garamond"/>
                <a:sym typeface="Garamond"/>
              </a:rPr>
              <a:t>Office Hours</a:t>
            </a:r>
            <a:endParaRPr/>
          </a:p>
          <a:p>
            <a:pPr marL="274320" lvl="0" indent="-134620" algn="l" rtl="0">
              <a:spcBef>
                <a:spcPts val="2200"/>
              </a:spcBef>
              <a:spcAft>
                <a:spcPts val="0"/>
              </a:spcAft>
              <a:buSzPts val="2200"/>
              <a:buNone/>
            </a:pPr>
            <a:endParaRPr/>
          </a:p>
        </p:txBody>
      </p:sp>
      <p:sp>
        <p:nvSpPr>
          <p:cNvPr id="177" name="Google Shape;177;p11"/>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2"/>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800"/>
              <a:buFont typeface="Times New Roman"/>
              <a:buNone/>
            </a:pPr>
            <a:r>
              <a:rPr lang="en-US" sz="3800" b="1">
                <a:latin typeface="Times New Roman"/>
                <a:ea typeface="Times New Roman"/>
                <a:cs typeface="Times New Roman"/>
                <a:sym typeface="Times New Roman"/>
              </a:rPr>
              <a:t>What’s on the Mind of a Functional Manager?</a:t>
            </a:r>
            <a:endParaRPr/>
          </a:p>
        </p:txBody>
      </p:sp>
      <p:pic>
        <p:nvPicPr>
          <p:cNvPr id="184" name="Google Shape;184;p12"/>
          <p:cNvPicPr preferRelativeResize="0"/>
          <p:nvPr/>
        </p:nvPicPr>
        <p:blipFill rotWithShape="1">
          <a:blip r:embed="rId3">
            <a:alphaModFix/>
          </a:blip>
          <a:srcRect/>
          <a:stretch/>
        </p:blipFill>
        <p:spPr>
          <a:xfrm>
            <a:off x="1788513" y="1452676"/>
            <a:ext cx="1285053" cy="1285053"/>
          </a:xfrm>
          <a:prstGeom prst="rect">
            <a:avLst/>
          </a:prstGeom>
          <a:noFill/>
          <a:ln>
            <a:noFill/>
          </a:ln>
        </p:spPr>
      </p:pic>
      <p:sp>
        <p:nvSpPr>
          <p:cNvPr id="185" name="Google Shape;185;p12"/>
          <p:cNvSpPr txBox="1"/>
          <p:nvPr/>
        </p:nvSpPr>
        <p:spPr>
          <a:xfrm>
            <a:off x="1850688" y="2744986"/>
            <a:ext cx="128532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Accounting</a:t>
            </a:r>
            <a:endParaRPr/>
          </a:p>
        </p:txBody>
      </p:sp>
      <p:pic>
        <p:nvPicPr>
          <p:cNvPr id="186" name="Google Shape;186;p12"/>
          <p:cNvPicPr preferRelativeResize="0"/>
          <p:nvPr/>
        </p:nvPicPr>
        <p:blipFill rotWithShape="1">
          <a:blip r:embed="rId3">
            <a:alphaModFix/>
          </a:blip>
          <a:srcRect/>
          <a:stretch/>
        </p:blipFill>
        <p:spPr>
          <a:xfrm>
            <a:off x="3251618" y="1501259"/>
            <a:ext cx="1285054" cy="1285054"/>
          </a:xfrm>
          <a:prstGeom prst="rect">
            <a:avLst/>
          </a:prstGeom>
          <a:noFill/>
          <a:ln>
            <a:noFill/>
          </a:ln>
        </p:spPr>
      </p:pic>
      <p:sp>
        <p:nvSpPr>
          <p:cNvPr id="187" name="Google Shape;187;p12"/>
          <p:cNvSpPr txBox="1"/>
          <p:nvPr/>
        </p:nvSpPr>
        <p:spPr>
          <a:xfrm>
            <a:off x="3369914" y="2808602"/>
            <a:ext cx="101437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Finance</a:t>
            </a:r>
            <a:endParaRPr/>
          </a:p>
        </p:txBody>
      </p:sp>
      <p:pic>
        <p:nvPicPr>
          <p:cNvPr id="188" name="Google Shape;188;p12"/>
          <p:cNvPicPr preferRelativeResize="0"/>
          <p:nvPr/>
        </p:nvPicPr>
        <p:blipFill rotWithShape="1">
          <a:blip r:embed="rId3">
            <a:alphaModFix/>
          </a:blip>
          <a:srcRect/>
          <a:stretch/>
        </p:blipFill>
        <p:spPr>
          <a:xfrm>
            <a:off x="4682303" y="1476509"/>
            <a:ext cx="1236712" cy="1236712"/>
          </a:xfrm>
          <a:prstGeom prst="rect">
            <a:avLst/>
          </a:prstGeom>
          <a:noFill/>
          <a:ln>
            <a:noFill/>
          </a:ln>
        </p:spPr>
      </p:pic>
      <p:sp>
        <p:nvSpPr>
          <p:cNvPr id="189" name="Google Shape;189;p12"/>
          <p:cNvSpPr txBox="1"/>
          <p:nvPr/>
        </p:nvSpPr>
        <p:spPr>
          <a:xfrm>
            <a:off x="4711226" y="2811835"/>
            <a:ext cx="161175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Real Estate</a:t>
            </a:r>
            <a:endParaRPr/>
          </a:p>
        </p:txBody>
      </p:sp>
      <p:pic>
        <p:nvPicPr>
          <p:cNvPr id="190" name="Google Shape;190;p12"/>
          <p:cNvPicPr preferRelativeResize="0"/>
          <p:nvPr/>
        </p:nvPicPr>
        <p:blipFill rotWithShape="1">
          <a:blip r:embed="rId3">
            <a:alphaModFix/>
          </a:blip>
          <a:srcRect/>
          <a:stretch/>
        </p:blipFill>
        <p:spPr>
          <a:xfrm>
            <a:off x="6006824" y="1519239"/>
            <a:ext cx="1249095" cy="1249095"/>
          </a:xfrm>
          <a:prstGeom prst="rect">
            <a:avLst/>
          </a:prstGeom>
          <a:noFill/>
          <a:ln>
            <a:noFill/>
          </a:ln>
        </p:spPr>
      </p:pic>
      <p:sp>
        <p:nvSpPr>
          <p:cNvPr id="191" name="Google Shape;191;p12"/>
          <p:cNvSpPr txBox="1"/>
          <p:nvPr/>
        </p:nvSpPr>
        <p:spPr>
          <a:xfrm>
            <a:off x="6241547" y="2831918"/>
            <a:ext cx="101437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BIT</a:t>
            </a:r>
            <a:endParaRPr/>
          </a:p>
        </p:txBody>
      </p:sp>
      <p:pic>
        <p:nvPicPr>
          <p:cNvPr id="192" name="Google Shape;192;p12" descr="Six brains labeled (from left to right) accounting, finance, real estate, BIT, management, and marketing."/>
          <p:cNvPicPr preferRelativeResize="0"/>
          <p:nvPr/>
        </p:nvPicPr>
        <p:blipFill rotWithShape="1">
          <a:blip r:embed="rId3">
            <a:alphaModFix/>
          </a:blip>
          <a:srcRect/>
          <a:stretch/>
        </p:blipFill>
        <p:spPr>
          <a:xfrm>
            <a:off x="7365076" y="1476302"/>
            <a:ext cx="1234626" cy="1234626"/>
          </a:xfrm>
          <a:prstGeom prst="rect">
            <a:avLst/>
          </a:prstGeom>
          <a:noFill/>
          <a:ln>
            <a:noFill/>
          </a:ln>
        </p:spPr>
      </p:pic>
      <p:sp>
        <p:nvSpPr>
          <p:cNvPr id="193" name="Google Shape;193;p12"/>
          <p:cNvSpPr txBox="1"/>
          <p:nvPr/>
        </p:nvSpPr>
        <p:spPr>
          <a:xfrm>
            <a:off x="7255919" y="2746703"/>
            <a:ext cx="161175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Management</a:t>
            </a:r>
            <a:endParaRPr/>
          </a:p>
        </p:txBody>
      </p:sp>
      <p:pic>
        <p:nvPicPr>
          <p:cNvPr id="194" name="Google Shape;194;p12"/>
          <p:cNvPicPr preferRelativeResize="0"/>
          <p:nvPr/>
        </p:nvPicPr>
        <p:blipFill rotWithShape="1">
          <a:blip r:embed="rId3">
            <a:alphaModFix/>
          </a:blip>
          <a:srcRect/>
          <a:stretch/>
        </p:blipFill>
        <p:spPr>
          <a:xfrm>
            <a:off x="8965676" y="1422409"/>
            <a:ext cx="1191233" cy="1191233"/>
          </a:xfrm>
          <a:prstGeom prst="rect">
            <a:avLst/>
          </a:prstGeom>
          <a:noFill/>
          <a:ln>
            <a:noFill/>
          </a:ln>
        </p:spPr>
      </p:pic>
      <p:sp>
        <p:nvSpPr>
          <p:cNvPr id="195" name="Google Shape;195;p12"/>
          <p:cNvSpPr txBox="1"/>
          <p:nvPr/>
        </p:nvSpPr>
        <p:spPr>
          <a:xfrm>
            <a:off x="9002993" y="2741513"/>
            <a:ext cx="161175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Marketing</a:t>
            </a:r>
            <a:endParaRPr/>
          </a:p>
        </p:txBody>
      </p:sp>
      <p:sp>
        <p:nvSpPr>
          <p:cNvPr id="196" name="Google Shape;196;p12"/>
          <p:cNvSpPr txBox="1"/>
          <p:nvPr/>
        </p:nvSpPr>
        <p:spPr>
          <a:xfrm>
            <a:off x="1934728" y="3033180"/>
            <a:ext cx="9031706" cy="20621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u="sng">
                <a:solidFill>
                  <a:schemeClr val="dk1"/>
                </a:solidFill>
                <a:latin typeface="Garamond"/>
                <a:ea typeface="Garamond"/>
                <a:cs typeface="Garamond"/>
                <a:sym typeface="Garamond"/>
              </a:rPr>
              <a:t>Majors</a:t>
            </a:r>
            <a:r>
              <a:rPr lang="en-US" sz="2000" b="1">
                <a:solidFill>
                  <a:schemeClr val="dk1"/>
                </a:solidFill>
                <a:latin typeface="Garamond"/>
                <a:ea typeface="Garamond"/>
                <a:cs typeface="Garamond"/>
                <a:sym typeface="Garamond"/>
              </a:rPr>
              <a:t> - </a:t>
            </a:r>
            <a:r>
              <a:rPr lang="en-US" sz="2000">
                <a:solidFill>
                  <a:schemeClr val="dk1"/>
                </a:solidFill>
                <a:latin typeface="Garamond"/>
                <a:ea typeface="Garamond"/>
                <a:cs typeface="Garamond"/>
                <a:sym typeface="Garamond"/>
              </a:rPr>
              <a:t>created around </a:t>
            </a:r>
            <a:r>
              <a:rPr lang="en-US" sz="2000" b="1" u="sng">
                <a:solidFill>
                  <a:schemeClr val="dk1"/>
                </a:solidFill>
                <a:latin typeface="Garamond"/>
                <a:ea typeface="Garamond"/>
                <a:cs typeface="Garamond"/>
                <a:sym typeface="Garamond"/>
              </a:rPr>
              <a:t>functions</a:t>
            </a:r>
            <a:r>
              <a:rPr lang="en-US" sz="2000">
                <a:solidFill>
                  <a:schemeClr val="dk1"/>
                </a:solidFill>
                <a:latin typeface="Garamond"/>
                <a:ea typeface="Garamond"/>
                <a:cs typeface="Garamond"/>
                <a:sym typeface="Garamond"/>
              </a:rPr>
              <a:t>: accounting, marketing, finance, production and operations, human resource management, etc…</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endParaRPr sz="2800">
              <a:solidFill>
                <a:schemeClr val="dk1"/>
              </a:solidFill>
              <a:latin typeface="Arial"/>
              <a:ea typeface="Arial"/>
              <a:cs typeface="Arial"/>
              <a:sym typeface="Arial"/>
            </a:endParaRPr>
          </a:p>
        </p:txBody>
      </p:sp>
      <p:pic>
        <p:nvPicPr>
          <p:cNvPr id="197" name="Google Shape;197;p12" descr="A brain labeled my functional area with five stars underneath"/>
          <p:cNvPicPr preferRelativeResize="0"/>
          <p:nvPr/>
        </p:nvPicPr>
        <p:blipFill rotWithShape="1">
          <a:blip r:embed="rId4">
            <a:alphaModFix/>
          </a:blip>
          <a:srcRect/>
          <a:stretch/>
        </p:blipFill>
        <p:spPr>
          <a:xfrm>
            <a:off x="5218368" y="3700760"/>
            <a:ext cx="1576912" cy="1576912"/>
          </a:xfrm>
          <a:prstGeom prst="rect">
            <a:avLst/>
          </a:prstGeom>
          <a:noFill/>
          <a:ln>
            <a:noFill/>
          </a:ln>
        </p:spPr>
      </p:pic>
      <p:sp>
        <p:nvSpPr>
          <p:cNvPr id="198" name="Google Shape;198;p12" descr="A brain labeled my functional area with five stars underneath"/>
          <p:cNvSpPr txBox="1"/>
          <p:nvPr/>
        </p:nvSpPr>
        <p:spPr>
          <a:xfrm>
            <a:off x="4869201" y="5220643"/>
            <a:ext cx="431769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1"/>
                </a:solidFill>
                <a:latin typeface="Garamond"/>
                <a:ea typeface="Garamond"/>
                <a:cs typeface="Garamond"/>
                <a:sym typeface="Garamond"/>
              </a:rPr>
              <a:t>My Functional Area</a:t>
            </a:r>
            <a:endParaRPr/>
          </a:p>
        </p:txBody>
      </p:sp>
      <p:grpSp>
        <p:nvGrpSpPr>
          <p:cNvPr id="199" name="Google Shape;199;p12"/>
          <p:cNvGrpSpPr/>
          <p:nvPr/>
        </p:nvGrpSpPr>
        <p:grpSpPr>
          <a:xfrm>
            <a:off x="5138896" y="5642538"/>
            <a:ext cx="1735856" cy="223025"/>
            <a:chOff x="886514" y="6088554"/>
            <a:chExt cx="1735856" cy="223025"/>
          </a:xfrm>
        </p:grpSpPr>
        <p:sp>
          <p:nvSpPr>
            <p:cNvPr id="200" name="Google Shape;200;p12"/>
            <p:cNvSpPr/>
            <p:nvPr/>
          </p:nvSpPr>
          <p:spPr>
            <a:xfrm>
              <a:off x="886514" y="6088554"/>
              <a:ext cx="223025" cy="223025"/>
            </a:xfrm>
            <a:prstGeom prst="star5">
              <a:avLst>
                <a:gd name="adj" fmla="val 19098"/>
                <a:gd name="hf" fmla="val 105146"/>
                <a:gd name="vf" fmla="val 11055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1" name="Google Shape;201;p12"/>
            <p:cNvSpPr/>
            <p:nvPr/>
          </p:nvSpPr>
          <p:spPr>
            <a:xfrm>
              <a:off x="1264722" y="6088554"/>
              <a:ext cx="223025" cy="223025"/>
            </a:xfrm>
            <a:prstGeom prst="star5">
              <a:avLst>
                <a:gd name="adj" fmla="val 19098"/>
                <a:gd name="hf" fmla="val 105146"/>
                <a:gd name="vf" fmla="val 11055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2" name="Google Shape;202;p12"/>
            <p:cNvSpPr/>
            <p:nvPr/>
          </p:nvSpPr>
          <p:spPr>
            <a:xfrm>
              <a:off x="1642930" y="6088554"/>
              <a:ext cx="223025" cy="223025"/>
            </a:xfrm>
            <a:prstGeom prst="star5">
              <a:avLst>
                <a:gd name="adj" fmla="val 19098"/>
                <a:gd name="hf" fmla="val 105146"/>
                <a:gd name="vf" fmla="val 11055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12"/>
            <p:cNvSpPr/>
            <p:nvPr/>
          </p:nvSpPr>
          <p:spPr>
            <a:xfrm>
              <a:off x="2021138" y="6088554"/>
              <a:ext cx="223025" cy="223025"/>
            </a:xfrm>
            <a:prstGeom prst="star5">
              <a:avLst>
                <a:gd name="adj" fmla="val 19098"/>
                <a:gd name="hf" fmla="val 105146"/>
                <a:gd name="vf" fmla="val 11055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12"/>
            <p:cNvSpPr/>
            <p:nvPr/>
          </p:nvSpPr>
          <p:spPr>
            <a:xfrm>
              <a:off x="2399345" y="6088554"/>
              <a:ext cx="223025" cy="223025"/>
            </a:xfrm>
            <a:prstGeom prst="star5">
              <a:avLst>
                <a:gd name="adj" fmla="val 19098"/>
                <a:gd name="hf" fmla="val 105146"/>
                <a:gd name="vf" fmla="val 11055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205" name="Google Shape;205;p12"/>
          <p:cNvSpPr txBox="1"/>
          <p:nvPr/>
        </p:nvSpPr>
        <p:spPr>
          <a:xfrm>
            <a:off x="2178707" y="5865563"/>
            <a:ext cx="8189626"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dk1"/>
                </a:solidFill>
                <a:latin typeface="Garamond"/>
                <a:ea typeface="Garamond"/>
                <a:cs typeface="Garamond"/>
                <a:sym typeface="Garamond"/>
              </a:rPr>
              <a:t>Why? Specialization - making you an expert in a specific area.</a:t>
            </a:r>
            <a:endParaRPr/>
          </a:p>
          <a:p>
            <a:pPr marL="0" marR="0" lvl="0" indent="0" algn="ctr" rtl="0">
              <a:spcBef>
                <a:spcPts val="0"/>
              </a:spcBef>
              <a:spcAft>
                <a:spcPts val="0"/>
              </a:spcAft>
              <a:buNone/>
            </a:pPr>
            <a:r>
              <a:rPr lang="en-US" sz="2000">
                <a:solidFill>
                  <a:schemeClr val="dk1"/>
                </a:solidFill>
                <a:latin typeface="Garamond"/>
                <a:ea typeface="Garamond"/>
                <a:cs typeface="Garamond"/>
                <a:sym typeface="Garamond"/>
              </a:rPr>
              <a:t>Shapes how you think &amp; how you see the world and the organization; likely in ways that you are not cognizant of. </a:t>
            </a:r>
            <a:endParaRPr/>
          </a:p>
        </p:txBody>
      </p:sp>
      <p:sp>
        <p:nvSpPr>
          <p:cNvPr id="206" name="Google Shape;206;p12"/>
          <p:cNvSpPr/>
          <p:nvPr/>
        </p:nvSpPr>
        <p:spPr>
          <a:xfrm>
            <a:off x="1" y="6458075"/>
            <a:ext cx="24834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r>
              <a:rPr lang="en-US" sz="1000" u="sng">
                <a:solidFill>
                  <a:srgbClr val="0000FF"/>
                </a:solidFill>
                <a:hlinkClick r:id="rId5">
                  <a:extLst>
                    <a:ext uri="{A12FA001-AC4F-418D-AE19-62706E023703}">
                      <ahyp:hlinkClr xmlns:ahyp="http://schemas.microsoft.com/office/drawing/2018/hyperlinkcolor" val="tx"/>
                    </a:ext>
                  </a:extLst>
                </a:hlinkClick>
              </a:rPr>
              <a:t>Brain</a:t>
            </a:r>
            <a:r>
              <a:rPr lang="en-US" sz="1000">
                <a:solidFill>
                  <a:schemeClr val="dk1"/>
                </a:solidFill>
              </a:rPr>
              <a:t> </a:t>
            </a:r>
            <a:r>
              <a:rPr lang="en-US" sz="1000">
                <a:solidFill>
                  <a:schemeClr val="dk1"/>
                </a:solidFill>
                <a:latin typeface="Arial"/>
                <a:ea typeface="Arial"/>
                <a:cs typeface="Arial"/>
                <a:sym typeface="Arial"/>
              </a:rPr>
              <a:t>© Pupot Nugroho, ID </a:t>
            </a:r>
            <a:r>
              <a:rPr lang="en-US" sz="1000" u="sng">
                <a:solidFill>
                  <a:srgbClr val="0000FF"/>
                </a:solidFill>
                <a:latin typeface="Arial"/>
                <a:ea typeface="Arial"/>
                <a:cs typeface="Arial"/>
                <a:sym typeface="Arial"/>
                <a:hlinkClick r:id="rId6">
                  <a:extLst>
                    <a:ext uri="{A12FA001-AC4F-418D-AE19-62706E023703}">
                      <ahyp:hlinkClr xmlns:ahyp="http://schemas.microsoft.com/office/drawing/2018/hyperlinkcolor" val="tx"/>
                    </a:ext>
                  </a:extLst>
                </a:hlinkClick>
              </a:rPr>
              <a:t>CC BY 3.0</a:t>
            </a:r>
            <a:r>
              <a:rPr lang="en-US" sz="1000">
                <a:solidFill>
                  <a:schemeClr val="dk1"/>
                </a:solidFill>
                <a:latin typeface="Arial"/>
                <a:ea typeface="Arial"/>
                <a:cs typeface="Arial"/>
                <a:sym typeface="Arial"/>
              </a:rPr>
              <a:t> </a:t>
            </a:r>
            <a:endParaRPr/>
          </a:p>
        </p:txBody>
      </p:sp>
      <p:sp>
        <p:nvSpPr>
          <p:cNvPr id="207" name="Google Shape;207;p12"/>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7"/>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10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3"/>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A Short Exercise on Functions</a:t>
            </a:r>
            <a:endParaRPr/>
          </a:p>
        </p:txBody>
      </p:sp>
      <p:sp>
        <p:nvSpPr>
          <p:cNvPr id="214" name="Google Shape;214;p13"/>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fontScale="92500"/>
          </a:bodyPr>
          <a:lstStyle/>
          <a:p>
            <a:pPr marL="0" lvl="0" indent="0" algn="l" rtl="0">
              <a:spcBef>
                <a:spcPts val="0"/>
              </a:spcBef>
              <a:spcAft>
                <a:spcPts val="0"/>
              </a:spcAft>
              <a:buSzPct val="100000"/>
              <a:buNone/>
            </a:pPr>
            <a:r>
              <a:rPr lang="en-US" sz="3000" b="1">
                <a:latin typeface="Garamond"/>
                <a:ea typeface="Garamond"/>
                <a:cs typeface="Garamond"/>
                <a:sym typeface="Garamond"/>
              </a:rPr>
              <a:t>“Company profits are down significantly.” WHY?</a:t>
            </a:r>
            <a:endParaRPr/>
          </a:p>
          <a:p>
            <a:pPr marL="594360" lvl="1" indent="-274319" algn="l" rtl="0">
              <a:spcBef>
                <a:spcPts val="1600"/>
              </a:spcBef>
              <a:spcAft>
                <a:spcPts val="0"/>
              </a:spcAft>
              <a:buSzPct val="100000"/>
              <a:buChar char="•"/>
            </a:pPr>
            <a:r>
              <a:rPr lang="en-US" sz="2800" b="1">
                <a:latin typeface="Garamond"/>
                <a:ea typeface="Garamond"/>
                <a:cs typeface="Garamond"/>
                <a:sym typeface="Garamond"/>
              </a:rPr>
              <a:t>Develop a list of 3-5 possible explanations based on your area of functional expertise (i.e., your major) to the statement above.</a:t>
            </a:r>
            <a:endParaRPr/>
          </a:p>
          <a:p>
            <a:pPr marL="594360" lvl="1" indent="-274319" algn="l" rtl="0">
              <a:spcBef>
                <a:spcPts val="1600"/>
              </a:spcBef>
              <a:spcAft>
                <a:spcPts val="0"/>
              </a:spcAft>
              <a:buSzPct val="100000"/>
              <a:buChar char="•"/>
            </a:pPr>
            <a:r>
              <a:rPr lang="en-US" sz="2800" b="1">
                <a:latin typeface="Garamond"/>
                <a:ea typeface="Garamond"/>
                <a:cs typeface="Garamond"/>
                <a:sym typeface="Garamond"/>
              </a:rPr>
              <a:t>Consider:</a:t>
            </a:r>
            <a:endParaRPr/>
          </a:p>
          <a:p>
            <a:pPr marL="868680" lvl="2" indent="-228600" algn="l" rtl="0">
              <a:spcBef>
                <a:spcPts val="1200"/>
              </a:spcBef>
              <a:spcAft>
                <a:spcPts val="0"/>
              </a:spcAft>
              <a:buSzPct val="100000"/>
              <a:buFont typeface="Noto Sans Symbols"/>
              <a:buChar char="▪"/>
            </a:pPr>
            <a:r>
              <a:rPr lang="en-US" sz="2800">
                <a:latin typeface="Garamond"/>
                <a:ea typeface="Garamond"/>
                <a:cs typeface="Garamond"/>
                <a:sym typeface="Garamond"/>
              </a:rPr>
              <a:t>Possible causes relating to your area</a:t>
            </a:r>
            <a:endParaRPr/>
          </a:p>
          <a:p>
            <a:pPr marL="868680" lvl="2" indent="-228600" algn="l" rtl="0">
              <a:spcBef>
                <a:spcPts val="1200"/>
              </a:spcBef>
              <a:spcAft>
                <a:spcPts val="0"/>
              </a:spcAft>
              <a:buSzPct val="100000"/>
              <a:buFont typeface="Noto Sans Symbols"/>
              <a:buChar char="▪"/>
            </a:pPr>
            <a:r>
              <a:rPr lang="en-US" sz="2800">
                <a:latin typeface="Garamond"/>
                <a:ea typeface="Garamond"/>
                <a:cs typeface="Garamond"/>
                <a:sym typeface="Garamond"/>
              </a:rPr>
              <a:t>Time horizons your use in your area</a:t>
            </a:r>
            <a:endParaRPr/>
          </a:p>
          <a:p>
            <a:pPr marL="868680" lvl="2" indent="-228600" algn="l" rtl="0">
              <a:spcBef>
                <a:spcPts val="1200"/>
              </a:spcBef>
              <a:spcAft>
                <a:spcPts val="0"/>
              </a:spcAft>
              <a:buSzPct val="100000"/>
              <a:buFont typeface="Noto Sans Symbols"/>
              <a:buChar char="▪"/>
            </a:pPr>
            <a:r>
              <a:rPr lang="en-US" sz="2800">
                <a:latin typeface="Garamond"/>
                <a:ea typeface="Garamond"/>
                <a:cs typeface="Garamond"/>
                <a:sym typeface="Garamond"/>
              </a:rPr>
              <a:t>The unit of analysis – what your function focuses on </a:t>
            </a:r>
            <a:endParaRPr/>
          </a:p>
          <a:p>
            <a:pPr marL="640080" lvl="2" indent="0" algn="l" rtl="0">
              <a:spcBef>
                <a:spcPts val="1200"/>
              </a:spcBef>
              <a:spcAft>
                <a:spcPts val="0"/>
              </a:spcAft>
              <a:buSzPct val="100000"/>
              <a:buNone/>
            </a:pPr>
            <a:r>
              <a:rPr lang="en-US" sz="2800">
                <a:latin typeface="Garamond"/>
                <a:ea typeface="Garamond"/>
                <a:cs typeface="Garamond"/>
                <a:sym typeface="Garamond"/>
              </a:rPr>
              <a:t>You have two minutes to complete this.</a:t>
            </a:r>
            <a:endParaRPr/>
          </a:p>
          <a:p>
            <a:pPr marL="594360" lvl="1" indent="-156844" algn="l" rtl="0">
              <a:spcBef>
                <a:spcPts val="1600"/>
              </a:spcBef>
              <a:spcAft>
                <a:spcPts val="0"/>
              </a:spcAft>
              <a:buSzPct val="100000"/>
              <a:buNone/>
            </a:pPr>
            <a:endParaRPr b="1">
              <a:latin typeface="Garamond"/>
              <a:ea typeface="Garamond"/>
              <a:cs typeface="Garamond"/>
              <a:sym typeface="Garamond"/>
            </a:endParaRPr>
          </a:p>
          <a:p>
            <a:pPr marL="594360" lvl="1" indent="-156844" algn="l" rtl="0">
              <a:spcBef>
                <a:spcPts val="1600"/>
              </a:spcBef>
              <a:spcAft>
                <a:spcPts val="0"/>
              </a:spcAft>
              <a:buSzPct val="100000"/>
              <a:buNone/>
            </a:pPr>
            <a:endParaRPr b="1"/>
          </a:p>
        </p:txBody>
      </p:sp>
      <p:sp>
        <p:nvSpPr>
          <p:cNvPr id="215" name="Google Shape;215;p13"/>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4"/>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Times New Roman"/>
              <a:buNone/>
            </a:pPr>
            <a:br>
              <a:rPr lang="en-US" sz="3600" b="1">
                <a:latin typeface="Times New Roman"/>
                <a:ea typeface="Times New Roman"/>
                <a:cs typeface="Times New Roman"/>
                <a:sym typeface="Times New Roman"/>
              </a:rPr>
            </a:br>
            <a:r>
              <a:rPr lang="en-US" sz="3600" b="1">
                <a:latin typeface="Times New Roman"/>
                <a:ea typeface="Times New Roman"/>
                <a:cs typeface="Times New Roman"/>
                <a:sym typeface="Times New Roman"/>
              </a:rPr>
              <a:t>Functions Exercise Answers </a:t>
            </a:r>
            <a:br>
              <a:rPr lang="en-US"/>
            </a:br>
            <a:endParaRPr/>
          </a:p>
        </p:txBody>
      </p:sp>
      <p:sp>
        <p:nvSpPr>
          <p:cNvPr id="221" name="Google Shape;221;p14"/>
          <p:cNvSpPr txBox="1">
            <a:spLocks noGrp="1"/>
          </p:cNvSpPr>
          <p:nvPr>
            <p:ph type="body" idx="1"/>
          </p:nvPr>
        </p:nvSpPr>
        <p:spPr>
          <a:xfrm>
            <a:off x="1066800" y="1619179"/>
            <a:ext cx="10058400" cy="2809374"/>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600"/>
              <a:buNone/>
            </a:pPr>
            <a:r>
              <a:rPr lang="en-US" sz="2600" b="1">
                <a:latin typeface="Garamond"/>
                <a:ea typeface="Garamond"/>
                <a:cs typeface="Garamond"/>
                <a:sym typeface="Garamond"/>
              </a:rPr>
              <a:t>“Company profits are down significantly” Functional Explanations:</a:t>
            </a:r>
            <a:endParaRPr/>
          </a:p>
          <a:p>
            <a:pPr marL="594360" lvl="1" indent="-274319" algn="l" rtl="0">
              <a:spcBef>
                <a:spcPts val="1600"/>
              </a:spcBef>
              <a:spcAft>
                <a:spcPts val="0"/>
              </a:spcAft>
              <a:buSzPts val="2600"/>
              <a:buChar char="•"/>
            </a:pPr>
            <a:r>
              <a:rPr lang="en-US" sz="2600">
                <a:latin typeface="Garamond"/>
                <a:ea typeface="Garamond"/>
                <a:cs typeface="Garamond"/>
                <a:sym typeface="Garamond"/>
              </a:rPr>
              <a:t>Possible causes</a:t>
            </a:r>
            <a:endParaRPr/>
          </a:p>
          <a:p>
            <a:pPr marL="594360" lvl="1" indent="-274319" algn="l" rtl="0">
              <a:spcBef>
                <a:spcPts val="1600"/>
              </a:spcBef>
              <a:spcAft>
                <a:spcPts val="0"/>
              </a:spcAft>
              <a:buSzPts val="2600"/>
              <a:buChar char="•"/>
            </a:pPr>
            <a:r>
              <a:rPr lang="en-US" sz="2600">
                <a:latin typeface="Garamond"/>
                <a:ea typeface="Garamond"/>
                <a:cs typeface="Garamond"/>
                <a:sym typeface="Garamond"/>
              </a:rPr>
              <a:t>Time horizons</a:t>
            </a:r>
            <a:endParaRPr/>
          </a:p>
          <a:p>
            <a:pPr marL="594360" lvl="1" indent="-274319" algn="l" rtl="0">
              <a:spcBef>
                <a:spcPts val="1600"/>
              </a:spcBef>
              <a:spcAft>
                <a:spcPts val="0"/>
              </a:spcAft>
              <a:buSzPts val="2600"/>
              <a:buChar char="•"/>
            </a:pPr>
            <a:r>
              <a:rPr lang="en-US" sz="2600">
                <a:latin typeface="Garamond"/>
                <a:ea typeface="Garamond"/>
                <a:cs typeface="Garamond"/>
                <a:sym typeface="Garamond"/>
              </a:rPr>
              <a:t>Unit of Analysis </a:t>
            </a:r>
            <a:endParaRPr/>
          </a:p>
          <a:p>
            <a:pPr marL="320040" lvl="1" indent="0" algn="l" rtl="0">
              <a:spcBef>
                <a:spcPts val="1600"/>
              </a:spcBef>
              <a:spcAft>
                <a:spcPts val="0"/>
              </a:spcAft>
              <a:buSzPts val="2600"/>
              <a:buNone/>
            </a:pPr>
            <a:r>
              <a:rPr lang="en-US" sz="2600" b="1" i="1">
                <a:solidFill>
                  <a:srgbClr val="A50021"/>
                </a:solidFill>
                <a:latin typeface="Garamond"/>
                <a:ea typeface="Garamond"/>
                <a:cs typeface="Garamond"/>
                <a:sym typeface="Garamond"/>
              </a:rPr>
              <a:t>Which is it? Which matters (most)? Which needs to be addressed?</a:t>
            </a:r>
            <a:endParaRPr/>
          </a:p>
          <a:p>
            <a:pPr marL="594360" lvl="1" indent="-147319" algn="l" rtl="0">
              <a:spcBef>
                <a:spcPts val="1600"/>
              </a:spcBef>
              <a:spcAft>
                <a:spcPts val="0"/>
              </a:spcAft>
              <a:buSzPts val="2000"/>
              <a:buNone/>
            </a:pPr>
            <a:endParaRPr/>
          </a:p>
        </p:txBody>
      </p:sp>
      <p:grpSp>
        <p:nvGrpSpPr>
          <p:cNvPr id="222" name="Google Shape;222;p14" descr="Six brains labeled (from left to right) accounting, finance, real estate, BIT, management, and marketing."/>
          <p:cNvGrpSpPr/>
          <p:nvPr/>
        </p:nvGrpSpPr>
        <p:grpSpPr>
          <a:xfrm>
            <a:off x="1968458" y="4607279"/>
            <a:ext cx="8537393" cy="1798956"/>
            <a:chOff x="1968458" y="4607279"/>
            <a:chExt cx="8537393" cy="1798956"/>
          </a:xfrm>
        </p:grpSpPr>
        <p:pic>
          <p:nvPicPr>
            <p:cNvPr id="223" name="Google Shape;223;p14" descr="Brain Icon 1377421"/>
            <p:cNvPicPr preferRelativeResize="0"/>
            <p:nvPr/>
          </p:nvPicPr>
          <p:blipFill rotWithShape="1">
            <a:blip r:embed="rId3">
              <a:alphaModFix/>
            </a:blip>
            <a:srcRect/>
            <a:stretch/>
          </p:blipFill>
          <p:spPr>
            <a:xfrm>
              <a:off x="1968458" y="4607279"/>
              <a:ext cx="1285053" cy="1285053"/>
            </a:xfrm>
            <a:prstGeom prst="rect">
              <a:avLst/>
            </a:prstGeom>
            <a:noFill/>
            <a:ln>
              <a:noFill/>
            </a:ln>
          </p:spPr>
        </p:pic>
        <p:pic>
          <p:nvPicPr>
            <p:cNvPr id="224" name="Google Shape;224;p14" descr="Brain Icon 1377421"/>
            <p:cNvPicPr preferRelativeResize="0"/>
            <p:nvPr/>
          </p:nvPicPr>
          <p:blipFill rotWithShape="1">
            <a:blip r:embed="rId3">
              <a:alphaModFix/>
            </a:blip>
            <a:srcRect/>
            <a:stretch/>
          </p:blipFill>
          <p:spPr>
            <a:xfrm>
              <a:off x="3402650" y="4607891"/>
              <a:ext cx="1285054" cy="1285054"/>
            </a:xfrm>
            <a:prstGeom prst="rect">
              <a:avLst/>
            </a:prstGeom>
            <a:noFill/>
            <a:ln>
              <a:noFill/>
            </a:ln>
          </p:spPr>
        </p:pic>
        <p:pic>
          <p:nvPicPr>
            <p:cNvPr id="225" name="Google Shape;225;p14" descr="Brain Icon 1377421"/>
            <p:cNvPicPr preferRelativeResize="0"/>
            <p:nvPr/>
          </p:nvPicPr>
          <p:blipFill rotWithShape="1">
            <a:blip r:embed="rId3">
              <a:alphaModFix/>
            </a:blip>
            <a:srcRect/>
            <a:stretch/>
          </p:blipFill>
          <p:spPr>
            <a:xfrm>
              <a:off x="4859288" y="4655620"/>
              <a:ext cx="1236712" cy="1236712"/>
            </a:xfrm>
            <a:prstGeom prst="rect">
              <a:avLst/>
            </a:prstGeom>
            <a:noFill/>
            <a:ln>
              <a:noFill/>
            </a:ln>
          </p:spPr>
        </p:pic>
        <p:pic>
          <p:nvPicPr>
            <p:cNvPr id="226" name="Google Shape;226;p14" descr="Brain Icon 1377421"/>
            <p:cNvPicPr preferRelativeResize="0"/>
            <p:nvPr/>
          </p:nvPicPr>
          <p:blipFill rotWithShape="1">
            <a:blip r:embed="rId3">
              <a:alphaModFix/>
            </a:blip>
            <a:srcRect/>
            <a:stretch/>
          </p:blipFill>
          <p:spPr>
            <a:xfrm>
              <a:off x="6171242" y="4643237"/>
              <a:ext cx="1249095" cy="1249095"/>
            </a:xfrm>
            <a:prstGeom prst="rect">
              <a:avLst/>
            </a:prstGeom>
            <a:noFill/>
            <a:ln>
              <a:noFill/>
            </a:ln>
          </p:spPr>
        </p:pic>
        <p:pic>
          <p:nvPicPr>
            <p:cNvPr id="227" name="Google Shape;227;p14" descr="Brain Icon 1377421"/>
            <p:cNvPicPr preferRelativeResize="0"/>
            <p:nvPr/>
          </p:nvPicPr>
          <p:blipFill rotWithShape="1">
            <a:blip r:embed="rId3">
              <a:alphaModFix/>
            </a:blip>
            <a:srcRect/>
            <a:stretch/>
          </p:blipFill>
          <p:spPr>
            <a:xfrm>
              <a:off x="7520314" y="4655620"/>
              <a:ext cx="1234626" cy="1234626"/>
            </a:xfrm>
            <a:prstGeom prst="rect">
              <a:avLst/>
            </a:prstGeom>
            <a:noFill/>
            <a:ln>
              <a:noFill/>
            </a:ln>
          </p:spPr>
        </p:pic>
        <p:pic>
          <p:nvPicPr>
            <p:cNvPr id="228" name="Google Shape;228;p14" descr="Brain Icon 1377421"/>
            <p:cNvPicPr preferRelativeResize="0"/>
            <p:nvPr/>
          </p:nvPicPr>
          <p:blipFill rotWithShape="1">
            <a:blip r:embed="rId3">
              <a:alphaModFix/>
            </a:blip>
            <a:srcRect/>
            <a:stretch/>
          </p:blipFill>
          <p:spPr>
            <a:xfrm>
              <a:off x="8844270" y="4699013"/>
              <a:ext cx="1191233" cy="1191233"/>
            </a:xfrm>
            <a:prstGeom prst="rect">
              <a:avLst/>
            </a:prstGeom>
            <a:noFill/>
            <a:ln>
              <a:noFill/>
            </a:ln>
          </p:spPr>
        </p:pic>
        <p:pic>
          <p:nvPicPr>
            <p:cNvPr id="229" name="Google Shape;229;p14"/>
            <p:cNvPicPr preferRelativeResize="0"/>
            <p:nvPr/>
          </p:nvPicPr>
          <p:blipFill rotWithShape="1">
            <a:blip r:embed="rId4">
              <a:alphaModFix/>
            </a:blip>
            <a:srcRect/>
            <a:stretch/>
          </p:blipFill>
          <p:spPr>
            <a:xfrm>
              <a:off x="2056063" y="5936802"/>
              <a:ext cx="8449788" cy="469433"/>
            </a:xfrm>
            <a:prstGeom prst="rect">
              <a:avLst/>
            </a:prstGeom>
            <a:noFill/>
            <a:ln>
              <a:noFill/>
            </a:ln>
          </p:spPr>
        </p:pic>
      </p:grpSp>
      <p:sp>
        <p:nvSpPr>
          <p:cNvPr id="230" name="Google Shape;230;p14"/>
          <p:cNvSpPr/>
          <p:nvPr/>
        </p:nvSpPr>
        <p:spPr>
          <a:xfrm>
            <a:off x="2029677" y="6501900"/>
            <a:ext cx="2654700" cy="246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u="sng">
                <a:solidFill>
                  <a:srgbClr val="0000FF"/>
                </a:solidFill>
                <a:latin typeface="Arial"/>
                <a:ea typeface="Arial"/>
                <a:cs typeface="Arial"/>
                <a:sym typeface="Arial"/>
                <a:hlinkClick r:id="rId5">
                  <a:extLst>
                    <a:ext uri="{A12FA001-AC4F-418D-AE19-62706E023703}">
                      <ahyp:hlinkClr xmlns:ahyp="http://schemas.microsoft.com/office/drawing/2018/hyperlinkcolor" val="tx"/>
                    </a:ext>
                  </a:extLst>
                </a:hlinkClick>
              </a:rPr>
              <a:t>Brain</a:t>
            </a:r>
            <a:r>
              <a:rPr lang="en-US" sz="1000">
                <a:solidFill>
                  <a:schemeClr val="dk1"/>
                </a:solidFill>
                <a:latin typeface="Arial"/>
                <a:ea typeface="Arial"/>
                <a:cs typeface="Arial"/>
                <a:sym typeface="Arial"/>
              </a:rPr>
              <a:t> © Pupot Nugroho, ID </a:t>
            </a:r>
            <a:r>
              <a:rPr lang="en-US" sz="1000" u="sng">
                <a:solidFill>
                  <a:srgbClr val="0000FF"/>
                </a:solidFill>
                <a:latin typeface="Arial"/>
                <a:ea typeface="Arial"/>
                <a:cs typeface="Arial"/>
                <a:sym typeface="Arial"/>
                <a:hlinkClick r:id="rId6">
                  <a:extLst>
                    <a:ext uri="{A12FA001-AC4F-418D-AE19-62706E023703}">
                      <ahyp:hlinkClr xmlns:ahyp="http://schemas.microsoft.com/office/drawing/2018/hyperlinkcolor" val="tx"/>
                    </a:ext>
                  </a:extLst>
                </a:hlinkClick>
              </a:rPr>
              <a:t>CC BY 3.0</a:t>
            </a:r>
            <a:r>
              <a:rPr lang="en-US" sz="1000">
                <a:solidFill>
                  <a:schemeClr val="dk1"/>
                </a:solidFill>
                <a:latin typeface="Arial"/>
                <a:ea typeface="Arial"/>
                <a:cs typeface="Arial"/>
                <a:sym typeface="Arial"/>
              </a:rPr>
              <a:t> </a:t>
            </a:r>
            <a:endParaRPr/>
          </a:p>
        </p:txBody>
      </p:sp>
      <p:sp>
        <p:nvSpPr>
          <p:cNvPr id="231" name="Google Shape;231;p14"/>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7"/>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5"/>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200"/>
              <a:buFont typeface="Times New Roman"/>
              <a:buNone/>
            </a:pPr>
            <a:r>
              <a:rPr lang="en-US" sz="3200" b="1">
                <a:latin typeface="Times New Roman"/>
                <a:ea typeface="Times New Roman"/>
                <a:cs typeface="Times New Roman"/>
                <a:sym typeface="Times New Roman"/>
              </a:rPr>
              <a:t>Outcome of Being Solely Focused on Functionalization </a:t>
            </a:r>
            <a:endParaRPr sz="3200">
              <a:latin typeface="Times New Roman"/>
              <a:ea typeface="Times New Roman"/>
              <a:cs typeface="Times New Roman"/>
              <a:sym typeface="Times New Roman"/>
            </a:endParaRPr>
          </a:p>
        </p:txBody>
      </p:sp>
      <p:sp>
        <p:nvSpPr>
          <p:cNvPr id="238" name="Google Shape;238;p15"/>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2400"/>
              <a:buChar char="•"/>
            </a:pPr>
            <a:r>
              <a:rPr lang="en-US" sz="2400">
                <a:latin typeface="Garamond"/>
                <a:ea typeface="Garamond"/>
                <a:cs typeface="Garamond"/>
                <a:sym typeface="Garamond"/>
              </a:rPr>
              <a:t>Very likely conflict over:</a:t>
            </a:r>
            <a:endParaRPr/>
          </a:p>
          <a:p>
            <a:pPr marL="594360" lvl="1" indent="-274319" algn="l" rtl="0">
              <a:spcBef>
                <a:spcPts val="1600"/>
              </a:spcBef>
              <a:spcAft>
                <a:spcPts val="0"/>
              </a:spcAft>
              <a:buSzPts val="2400"/>
              <a:buFont typeface="Noto Sans Symbols"/>
              <a:buChar char="▪"/>
            </a:pPr>
            <a:r>
              <a:rPr lang="en-US" sz="2400">
                <a:latin typeface="Garamond"/>
                <a:ea typeface="Garamond"/>
                <a:cs typeface="Garamond"/>
                <a:sym typeface="Garamond"/>
              </a:rPr>
              <a:t>Key tasks and issues and priorities </a:t>
            </a:r>
            <a:endParaRPr/>
          </a:p>
          <a:p>
            <a:pPr marL="594360" lvl="1" indent="-274319" algn="l" rtl="0">
              <a:spcBef>
                <a:spcPts val="1600"/>
              </a:spcBef>
              <a:spcAft>
                <a:spcPts val="0"/>
              </a:spcAft>
              <a:buSzPts val="2400"/>
              <a:buFont typeface="Noto Sans Symbols"/>
              <a:buChar char="▪"/>
            </a:pPr>
            <a:r>
              <a:rPr lang="en-US" sz="2400">
                <a:latin typeface="Garamond"/>
                <a:ea typeface="Garamond"/>
                <a:cs typeface="Garamond"/>
                <a:sym typeface="Garamond"/>
              </a:rPr>
              <a:t>Different ways of seeing the organization</a:t>
            </a:r>
            <a:endParaRPr/>
          </a:p>
          <a:p>
            <a:pPr marL="6350" lvl="0" indent="-152400" algn="l" rtl="0">
              <a:spcBef>
                <a:spcPts val="2200"/>
              </a:spcBef>
              <a:spcAft>
                <a:spcPts val="0"/>
              </a:spcAft>
              <a:buSzPts val="2400"/>
              <a:buChar char="•"/>
            </a:pPr>
            <a:r>
              <a:rPr lang="en-US" sz="2400">
                <a:latin typeface="Garamond"/>
                <a:ea typeface="Garamond"/>
                <a:cs typeface="Garamond"/>
                <a:sym typeface="Garamond"/>
              </a:rPr>
              <a:t> The specialized training you’ve received does make you an expert in an area… </a:t>
            </a:r>
            <a:r>
              <a:rPr lang="en-US" sz="2400" u="sng">
                <a:latin typeface="Garamond"/>
                <a:ea typeface="Garamond"/>
                <a:cs typeface="Garamond"/>
                <a:sym typeface="Garamond"/>
              </a:rPr>
              <a:t>but at the price of a general view of the firm overall</a:t>
            </a:r>
            <a:endParaRPr/>
          </a:p>
          <a:p>
            <a:pPr marL="594360" lvl="1" indent="-274319" algn="l" rtl="0">
              <a:spcBef>
                <a:spcPts val="1600"/>
              </a:spcBef>
              <a:spcAft>
                <a:spcPts val="0"/>
              </a:spcAft>
              <a:buSzPts val="2400"/>
              <a:buFont typeface="Noto Sans Symbols"/>
              <a:buChar char="▪"/>
            </a:pPr>
            <a:r>
              <a:rPr lang="en-US" sz="2400">
                <a:latin typeface="Garamond"/>
                <a:ea typeface="Garamond"/>
                <a:cs typeface="Garamond"/>
                <a:sym typeface="Garamond"/>
              </a:rPr>
              <a:t>This is what the course is about</a:t>
            </a:r>
            <a:endParaRPr sz="2400" u="sng">
              <a:latin typeface="Garamond"/>
              <a:ea typeface="Garamond"/>
              <a:cs typeface="Garamond"/>
              <a:sym typeface="Garamond"/>
            </a:endParaRPr>
          </a:p>
          <a:p>
            <a:pPr marL="320040" lvl="1" indent="0" algn="l" rtl="0">
              <a:spcBef>
                <a:spcPts val="1600"/>
              </a:spcBef>
              <a:spcAft>
                <a:spcPts val="0"/>
              </a:spcAft>
              <a:buSzPts val="2000"/>
              <a:buNone/>
            </a:pPr>
            <a:endParaRPr>
              <a:latin typeface="Garamond"/>
              <a:ea typeface="Garamond"/>
              <a:cs typeface="Garamond"/>
              <a:sym typeface="Garamond"/>
            </a:endParaRPr>
          </a:p>
          <a:p>
            <a:pPr marL="0" lvl="0" indent="0" algn="l" rtl="0">
              <a:spcBef>
                <a:spcPts val="2200"/>
              </a:spcBef>
              <a:spcAft>
                <a:spcPts val="0"/>
              </a:spcAft>
              <a:buSzPts val="2200"/>
              <a:buNone/>
            </a:pPr>
            <a:endParaRPr/>
          </a:p>
        </p:txBody>
      </p:sp>
      <p:pic>
        <p:nvPicPr>
          <p:cNvPr id="239" name="Google Shape;239;p15" descr="Five vertical columns labeled (from left to right) marketing, acounting, operations, finance, and MIS. At the top of each column, there is an arrow pointing in a random direction. In between each column, there is an arrow that connects them. To the right, there is a bulleted list that reads (from top to bottom) fragmented factions, silos, no exchanges, no teamwork, and &quot;my department...&quot;"/>
          <p:cNvPicPr preferRelativeResize="0"/>
          <p:nvPr/>
        </p:nvPicPr>
        <p:blipFill rotWithShape="1">
          <a:blip r:embed="rId3">
            <a:alphaModFix/>
          </a:blip>
          <a:srcRect/>
          <a:stretch/>
        </p:blipFill>
        <p:spPr>
          <a:xfrm>
            <a:off x="300428" y="4834689"/>
            <a:ext cx="5602192" cy="2023311"/>
          </a:xfrm>
          <a:prstGeom prst="rect">
            <a:avLst/>
          </a:prstGeom>
          <a:noFill/>
          <a:ln>
            <a:noFill/>
          </a:ln>
        </p:spPr>
      </p:pic>
      <p:pic>
        <p:nvPicPr>
          <p:cNvPr id="240" name="Google Shape;240;p15" descr="Five vertical columns labeled (from left to right) marketing, accounting, operations, finance, and MIS. At the top of each coloumn, there is an arrow that points to the right. Underneath the columns, there is one arrow that points left (backward) and one that points right (forward)."/>
          <p:cNvPicPr preferRelativeResize="0"/>
          <p:nvPr/>
        </p:nvPicPr>
        <p:blipFill rotWithShape="1">
          <a:blip r:embed="rId4">
            <a:alphaModFix/>
          </a:blip>
          <a:srcRect/>
          <a:stretch/>
        </p:blipFill>
        <p:spPr>
          <a:xfrm>
            <a:off x="6277709" y="4834690"/>
            <a:ext cx="5914291" cy="2023310"/>
          </a:xfrm>
          <a:prstGeom prst="rect">
            <a:avLst/>
          </a:prstGeom>
          <a:noFill/>
          <a:ln>
            <a:noFill/>
          </a:ln>
        </p:spPr>
      </p:pic>
      <p:sp>
        <p:nvSpPr>
          <p:cNvPr id="241" name="Google Shape;241;p15"/>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5"/>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9"/>
                                        </p:tgtEl>
                                        <p:attrNameLst>
                                          <p:attrName>style.visibility</p:attrName>
                                        </p:attrNameLst>
                                      </p:cBhvr>
                                      <p:to>
                                        <p:strVal val="visible"/>
                                      </p:to>
                                    </p:set>
                                    <p:animEffect transition="in" filter="fade">
                                      <p:cBhvr>
                                        <p:cTn id="7" dur="1000"/>
                                        <p:tgtEl>
                                          <p:spTgt spid="239"/>
                                        </p:tgtEl>
                                      </p:cBhvr>
                                    </p:animEffect>
                                  </p:childTnLst>
                                </p:cTn>
                              </p:par>
                              <p:par>
                                <p:cTn id="8" presetID="10" presetClass="entr" presetSubtype="0" fill="hold" nodeType="withEffect">
                                  <p:stCondLst>
                                    <p:cond delay="2000"/>
                                  </p:stCondLst>
                                  <p:childTnLst>
                                    <p:set>
                                      <p:cBhvr>
                                        <p:cTn id="9" dur="1" fill="hold">
                                          <p:stCondLst>
                                            <p:cond delay="0"/>
                                          </p:stCondLst>
                                        </p:cTn>
                                        <p:tgtEl>
                                          <p:spTgt spid="240"/>
                                        </p:tgtEl>
                                        <p:attrNameLst>
                                          <p:attrName>style.visibility</p:attrName>
                                        </p:attrNameLst>
                                      </p:cBhvr>
                                      <p:to>
                                        <p:strVal val="visible"/>
                                      </p:to>
                                    </p:set>
                                    <p:animEffect transition="in" filter="fade">
                                      <p:cBhvr>
                                        <p:cTn id="10" dur="10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6"/>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400"/>
              <a:buFont typeface="Times New Roman"/>
              <a:buNone/>
            </a:pPr>
            <a:r>
              <a:rPr lang="en-US" sz="2400" b="1">
                <a:latin typeface="Times New Roman"/>
                <a:ea typeface="Times New Roman"/>
                <a:cs typeface="Times New Roman"/>
                <a:sym typeface="Times New Roman"/>
              </a:rPr>
              <a:t>Changing Perspective from Functional to a Strategic View of Organizations</a:t>
            </a:r>
            <a:endParaRPr sz="2400">
              <a:latin typeface="Times New Roman"/>
              <a:ea typeface="Times New Roman"/>
              <a:cs typeface="Times New Roman"/>
              <a:sym typeface="Times New Roman"/>
            </a:endParaRPr>
          </a:p>
        </p:txBody>
      </p:sp>
      <p:grpSp>
        <p:nvGrpSpPr>
          <p:cNvPr id="247" name="Google Shape;247;p16" descr="Six brains labeled (from left to right) accounting, finance, real estate, BIT, management, and marketing."/>
          <p:cNvGrpSpPr/>
          <p:nvPr/>
        </p:nvGrpSpPr>
        <p:grpSpPr>
          <a:xfrm>
            <a:off x="1692260" y="1489746"/>
            <a:ext cx="8944768" cy="2141360"/>
            <a:chOff x="1692260" y="1489746"/>
            <a:chExt cx="8944768" cy="2141360"/>
          </a:xfrm>
        </p:grpSpPr>
        <p:pic>
          <p:nvPicPr>
            <p:cNvPr id="248" name="Google Shape;248;p16" descr="Brain Icon 1377421"/>
            <p:cNvPicPr preferRelativeResize="0"/>
            <p:nvPr/>
          </p:nvPicPr>
          <p:blipFill rotWithShape="1">
            <a:blip r:embed="rId3">
              <a:alphaModFix/>
            </a:blip>
            <a:srcRect/>
            <a:stretch/>
          </p:blipFill>
          <p:spPr>
            <a:xfrm>
              <a:off x="1692260" y="1536074"/>
              <a:ext cx="1469737" cy="1469737"/>
            </a:xfrm>
            <a:prstGeom prst="rect">
              <a:avLst/>
            </a:prstGeom>
            <a:noFill/>
            <a:ln>
              <a:noFill/>
            </a:ln>
          </p:spPr>
        </p:pic>
        <p:sp>
          <p:nvSpPr>
            <p:cNvPr id="249" name="Google Shape;249;p16"/>
            <p:cNvSpPr txBox="1"/>
            <p:nvPr/>
          </p:nvSpPr>
          <p:spPr>
            <a:xfrm>
              <a:off x="1754435" y="3214308"/>
              <a:ext cx="203708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Accounting</a:t>
              </a:r>
              <a:endParaRPr/>
            </a:p>
          </p:txBody>
        </p:sp>
        <p:sp>
          <p:nvSpPr>
            <p:cNvPr id="250" name="Google Shape;250;p16"/>
            <p:cNvSpPr txBox="1"/>
            <p:nvPr/>
          </p:nvSpPr>
          <p:spPr>
            <a:xfrm>
              <a:off x="3304865" y="3214308"/>
              <a:ext cx="181018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Finance</a:t>
              </a:r>
              <a:endParaRPr/>
            </a:p>
          </p:txBody>
        </p:sp>
        <p:pic>
          <p:nvPicPr>
            <p:cNvPr id="251" name="Google Shape;251;p16" descr="Brain Icon 1377421"/>
            <p:cNvPicPr preferRelativeResize="0"/>
            <p:nvPr/>
          </p:nvPicPr>
          <p:blipFill rotWithShape="1">
            <a:blip r:embed="rId3">
              <a:alphaModFix/>
            </a:blip>
            <a:srcRect/>
            <a:stretch/>
          </p:blipFill>
          <p:spPr>
            <a:xfrm>
              <a:off x="3138320" y="1489746"/>
              <a:ext cx="1469737" cy="1469737"/>
            </a:xfrm>
            <a:prstGeom prst="rect">
              <a:avLst/>
            </a:prstGeom>
            <a:noFill/>
            <a:ln>
              <a:noFill/>
            </a:ln>
          </p:spPr>
        </p:pic>
        <p:sp>
          <p:nvSpPr>
            <p:cNvPr id="252" name="Google Shape;252;p16"/>
            <p:cNvSpPr txBox="1"/>
            <p:nvPr/>
          </p:nvSpPr>
          <p:spPr>
            <a:xfrm>
              <a:off x="4629349" y="3216025"/>
              <a:ext cx="209561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Real Estate</a:t>
              </a:r>
              <a:endParaRPr/>
            </a:p>
          </p:txBody>
        </p:sp>
        <p:pic>
          <p:nvPicPr>
            <p:cNvPr id="253" name="Google Shape;253;p16" descr="Brain Icon 1377421"/>
            <p:cNvPicPr preferRelativeResize="0"/>
            <p:nvPr/>
          </p:nvPicPr>
          <p:blipFill rotWithShape="1">
            <a:blip r:embed="rId3">
              <a:alphaModFix/>
            </a:blip>
            <a:srcRect/>
            <a:stretch/>
          </p:blipFill>
          <p:spPr>
            <a:xfrm>
              <a:off x="4584381" y="1503120"/>
              <a:ext cx="1414448" cy="1414448"/>
            </a:xfrm>
            <a:prstGeom prst="rect">
              <a:avLst/>
            </a:prstGeom>
            <a:noFill/>
            <a:ln>
              <a:noFill/>
            </a:ln>
          </p:spPr>
        </p:pic>
        <p:sp>
          <p:nvSpPr>
            <p:cNvPr id="254" name="Google Shape;254;p16"/>
            <p:cNvSpPr txBox="1"/>
            <p:nvPr/>
          </p:nvSpPr>
          <p:spPr>
            <a:xfrm>
              <a:off x="6135442" y="3230996"/>
              <a:ext cx="1021877"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BIT</a:t>
              </a:r>
              <a:endParaRPr/>
            </a:p>
          </p:txBody>
        </p:sp>
        <p:pic>
          <p:nvPicPr>
            <p:cNvPr id="255" name="Google Shape;255;p16" descr="Brain Icon 1377421"/>
            <p:cNvPicPr preferRelativeResize="0"/>
            <p:nvPr/>
          </p:nvPicPr>
          <p:blipFill rotWithShape="1">
            <a:blip r:embed="rId3">
              <a:alphaModFix/>
            </a:blip>
            <a:srcRect/>
            <a:stretch/>
          </p:blipFill>
          <p:spPr>
            <a:xfrm>
              <a:off x="5910571" y="1510975"/>
              <a:ext cx="1428611" cy="1428611"/>
            </a:xfrm>
            <a:prstGeom prst="rect">
              <a:avLst/>
            </a:prstGeom>
            <a:noFill/>
            <a:ln>
              <a:noFill/>
            </a:ln>
          </p:spPr>
        </p:pic>
        <p:sp>
          <p:nvSpPr>
            <p:cNvPr id="256" name="Google Shape;256;p16"/>
            <p:cNvSpPr txBox="1"/>
            <p:nvPr/>
          </p:nvSpPr>
          <p:spPr>
            <a:xfrm>
              <a:off x="7069953" y="3199121"/>
              <a:ext cx="230291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Management</a:t>
              </a:r>
              <a:endParaRPr/>
            </a:p>
          </p:txBody>
        </p:sp>
        <p:pic>
          <p:nvPicPr>
            <p:cNvPr id="257" name="Google Shape;257;p16" descr="Brain Icon 1377421"/>
            <p:cNvPicPr preferRelativeResize="0"/>
            <p:nvPr/>
          </p:nvPicPr>
          <p:blipFill rotWithShape="1">
            <a:blip r:embed="rId3">
              <a:alphaModFix/>
            </a:blip>
            <a:srcRect/>
            <a:stretch/>
          </p:blipFill>
          <p:spPr>
            <a:xfrm>
              <a:off x="7265861" y="1505506"/>
              <a:ext cx="1412063" cy="1412063"/>
            </a:xfrm>
            <a:prstGeom prst="rect">
              <a:avLst/>
            </a:prstGeom>
            <a:noFill/>
            <a:ln>
              <a:noFill/>
            </a:ln>
          </p:spPr>
        </p:pic>
        <p:pic>
          <p:nvPicPr>
            <p:cNvPr id="258" name="Google Shape;258;p16" descr="Brain Icon 1377421"/>
            <p:cNvPicPr preferRelativeResize="0"/>
            <p:nvPr/>
          </p:nvPicPr>
          <p:blipFill rotWithShape="1">
            <a:blip r:embed="rId3">
              <a:alphaModFix/>
            </a:blip>
            <a:srcRect/>
            <a:stretch/>
          </p:blipFill>
          <p:spPr>
            <a:xfrm>
              <a:off x="8567630" y="1519291"/>
              <a:ext cx="1362433" cy="1362433"/>
            </a:xfrm>
            <a:prstGeom prst="rect">
              <a:avLst/>
            </a:prstGeom>
            <a:noFill/>
            <a:ln>
              <a:noFill/>
            </a:ln>
          </p:spPr>
        </p:pic>
        <p:sp>
          <p:nvSpPr>
            <p:cNvPr id="259" name="Google Shape;259;p16"/>
            <p:cNvSpPr/>
            <p:nvPr/>
          </p:nvSpPr>
          <p:spPr>
            <a:xfrm>
              <a:off x="8677924" y="3196404"/>
              <a:ext cx="1959104"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Marketing</a:t>
              </a:r>
              <a:endParaRPr/>
            </a:p>
          </p:txBody>
        </p:sp>
      </p:grpSp>
      <p:sp>
        <p:nvSpPr>
          <p:cNvPr id="260" name="Google Shape;260;p16"/>
          <p:cNvSpPr/>
          <p:nvPr/>
        </p:nvSpPr>
        <p:spPr>
          <a:xfrm rot="5400000">
            <a:off x="5681019" y="3280643"/>
            <a:ext cx="635619" cy="1639229"/>
          </a:xfrm>
          <a:prstGeom prst="rightArrow">
            <a:avLst>
              <a:gd name="adj1" fmla="val 37755"/>
              <a:gd name="adj2" fmla="val 67544"/>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1" name="Google Shape;261;p16"/>
          <p:cNvSpPr txBox="1"/>
          <p:nvPr/>
        </p:nvSpPr>
        <p:spPr>
          <a:xfrm>
            <a:off x="2398848" y="4570050"/>
            <a:ext cx="7023446"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a:solidFill>
                  <a:schemeClr val="dk1"/>
                </a:solidFill>
                <a:latin typeface="Garamond"/>
                <a:ea typeface="Garamond"/>
                <a:cs typeface="Garamond"/>
                <a:sym typeface="Garamond"/>
              </a:rPr>
              <a:t>Which is it?</a:t>
            </a:r>
            <a:endParaRPr/>
          </a:p>
          <a:p>
            <a:pPr marL="0" marR="0" lvl="0" indent="0" algn="ctr" rtl="0">
              <a:spcBef>
                <a:spcPts val="0"/>
              </a:spcBef>
              <a:spcAft>
                <a:spcPts val="0"/>
              </a:spcAft>
              <a:buNone/>
            </a:pPr>
            <a:r>
              <a:rPr lang="en-US" sz="2400">
                <a:solidFill>
                  <a:schemeClr val="dk1"/>
                </a:solidFill>
                <a:latin typeface="Garamond"/>
                <a:ea typeface="Garamond"/>
                <a:cs typeface="Garamond"/>
                <a:sym typeface="Garamond"/>
              </a:rPr>
              <a:t>Which matters?</a:t>
            </a:r>
            <a:endParaRPr/>
          </a:p>
          <a:p>
            <a:pPr marL="0" marR="0" lvl="0" indent="0" algn="ctr" rtl="0">
              <a:spcBef>
                <a:spcPts val="0"/>
              </a:spcBef>
              <a:spcAft>
                <a:spcPts val="0"/>
              </a:spcAft>
              <a:buNone/>
            </a:pPr>
            <a:r>
              <a:rPr lang="en-US" sz="2400">
                <a:solidFill>
                  <a:schemeClr val="dk1"/>
                </a:solidFill>
                <a:latin typeface="Garamond"/>
                <a:ea typeface="Garamond"/>
                <a:cs typeface="Garamond"/>
                <a:sym typeface="Garamond"/>
              </a:rPr>
              <a:t>Which needs to be addressed?</a:t>
            </a:r>
            <a:endParaRPr/>
          </a:p>
          <a:p>
            <a:pPr marL="0" marR="0" lvl="0" indent="0" algn="ctr" rtl="0">
              <a:spcBef>
                <a:spcPts val="0"/>
              </a:spcBef>
              <a:spcAft>
                <a:spcPts val="0"/>
              </a:spcAft>
              <a:buNone/>
            </a:pPr>
            <a:r>
              <a:rPr lang="en-US" sz="2400" i="1">
                <a:solidFill>
                  <a:srgbClr val="A50021"/>
                </a:solidFill>
                <a:latin typeface="Garamond"/>
                <a:ea typeface="Garamond"/>
                <a:cs typeface="Garamond"/>
                <a:sym typeface="Garamond"/>
              </a:rPr>
              <a:t>Can any one function alone see </a:t>
            </a:r>
            <a:r>
              <a:rPr lang="en-US" sz="2400" b="1" i="1" u="sng">
                <a:solidFill>
                  <a:srgbClr val="A50021"/>
                </a:solidFill>
                <a:latin typeface="Garamond"/>
                <a:ea typeface="Garamond"/>
                <a:cs typeface="Garamond"/>
                <a:sym typeface="Garamond"/>
              </a:rPr>
              <a:t>the big picture</a:t>
            </a:r>
            <a:r>
              <a:rPr lang="en-US" sz="2400" i="1">
                <a:solidFill>
                  <a:srgbClr val="A50021"/>
                </a:solidFill>
                <a:latin typeface="Garamond"/>
                <a:ea typeface="Garamond"/>
                <a:cs typeface="Garamond"/>
                <a:sym typeface="Garamond"/>
              </a:rPr>
              <a:t>?</a:t>
            </a:r>
            <a:endParaRPr/>
          </a:p>
        </p:txBody>
      </p:sp>
      <p:sp>
        <p:nvSpPr>
          <p:cNvPr id="262" name="Google Shape;262;p16"/>
          <p:cNvSpPr/>
          <p:nvPr/>
        </p:nvSpPr>
        <p:spPr>
          <a:xfrm>
            <a:off x="-30627" y="6488675"/>
            <a:ext cx="26907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r>
              <a:rPr lang="en-US" sz="1000" u="sng">
                <a:solidFill>
                  <a:srgbClr val="0000FF"/>
                </a:solidFill>
                <a:hlinkClick r:id="rId4">
                  <a:extLst>
                    <a:ext uri="{A12FA001-AC4F-418D-AE19-62706E023703}">
                      <ahyp:hlinkClr xmlns:ahyp="http://schemas.microsoft.com/office/drawing/2018/hyperlinkcolor" val="tx"/>
                    </a:ext>
                  </a:extLst>
                </a:hlinkClick>
              </a:rPr>
              <a:t>Brain</a:t>
            </a:r>
            <a:r>
              <a:rPr lang="en-US" sz="1000">
                <a:solidFill>
                  <a:schemeClr val="dk1"/>
                </a:solidFill>
              </a:rPr>
              <a:t> © Pupot Nugroho, ID </a:t>
            </a:r>
            <a:r>
              <a:rPr lang="en-US" sz="1000" u="sng">
                <a:solidFill>
                  <a:srgbClr val="0000FF"/>
                </a:solidFill>
                <a:hlinkClick r:id="rId5">
                  <a:extLst>
                    <a:ext uri="{A12FA001-AC4F-418D-AE19-62706E023703}">
                      <ahyp:hlinkClr xmlns:ahyp="http://schemas.microsoft.com/office/drawing/2018/hyperlinkcolor" val="tx"/>
                    </a:ext>
                  </a:extLst>
                </a:hlinkClick>
              </a:rPr>
              <a:t>CC BY 3.0</a:t>
            </a:r>
            <a:endParaRPr/>
          </a:p>
        </p:txBody>
      </p:sp>
      <p:sp>
        <p:nvSpPr>
          <p:cNvPr id="263" name="Google Shape;263;p16"/>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6"/>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2000"/>
                                        <p:tgtEl>
                                          <p:spTgt spid="260"/>
                                        </p:tgtEl>
                                      </p:cBhvr>
                                    </p:animEffect>
                                  </p:childTnLst>
                                </p:cTn>
                              </p:par>
                              <p:par>
                                <p:cTn id="8" presetID="10" presetClass="entr" presetSubtype="0" fill="hold" nodeType="withEffect">
                                  <p:stCondLst>
                                    <p:cond delay="0"/>
                                  </p:stCondLst>
                                  <p:childTnLst>
                                    <p:set>
                                      <p:cBhvr>
                                        <p:cTn id="9" dur="1" fill="hold">
                                          <p:stCondLst>
                                            <p:cond delay="0"/>
                                          </p:stCondLst>
                                        </p:cTn>
                                        <p:tgtEl>
                                          <p:spTgt spid="261"/>
                                        </p:tgtEl>
                                        <p:attrNameLst>
                                          <p:attrName>style.visibility</p:attrName>
                                        </p:attrNameLst>
                                      </p:cBhvr>
                                      <p:to>
                                        <p:strVal val="visible"/>
                                      </p:to>
                                    </p:set>
                                    <p:animEffect transition="in" filter="fade">
                                      <p:cBhvr>
                                        <p:cTn id="10" dur="20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17"/>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400"/>
              <a:buFont typeface="Times New Roman"/>
              <a:buNone/>
            </a:pPr>
            <a:r>
              <a:rPr lang="en-US" sz="2400" b="1">
                <a:latin typeface="Times New Roman"/>
                <a:ea typeface="Times New Roman"/>
                <a:cs typeface="Times New Roman"/>
                <a:sym typeface="Times New Roman"/>
              </a:rPr>
              <a:t>Changing Perspective from Functional to a Strategic View of Organizations (CONTINUED)</a:t>
            </a:r>
            <a:endParaRPr sz="2400">
              <a:latin typeface="Times New Roman"/>
              <a:ea typeface="Times New Roman"/>
              <a:cs typeface="Times New Roman"/>
              <a:sym typeface="Times New Roman"/>
            </a:endParaRPr>
          </a:p>
        </p:txBody>
      </p:sp>
      <p:sp>
        <p:nvSpPr>
          <p:cNvPr id="269" name="Google Shape;269;p17"/>
          <p:cNvSpPr txBox="1"/>
          <p:nvPr/>
        </p:nvSpPr>
        <p:spPr>
          <a:xfrm>
            <a:off x="306557" y="1750328"/>
            <a:ext cx="7660363" cy="39703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u="sng">
                <a:solidFill>
                  <a:srgbClr val="A50021"/>
                </a:solidFill>
                <a:latin typeface="Garamond"/>
                <a:ea typeface="Garamond"/>
                <a:cs typeface="Garamond"/>
                <a:sym typeface="Garamond"/>
              </a:rPr>
              <a:t>The General Manager </a:t>
            </a:r>
            <a:endParaRPr/>
          </a:p>
          <a:p>
            <a:pPr marL="234950" marR="0" lvl="0" indent="-234950" algn="l" rtl="0">
              <a:spcBef>
                <a:spcPts val="0"/>
              </a:spcBef>
              <a:spcAft>
                <a:spcPts val="0"/>
              </a:spcAft>
              <a:buClr>
                <a:schemeClr val="dk1"/>
              </a:buClr>
              <a:buSzPts val="2800"/>
              <a:buFont typeface="Arial"/>
              <a:buChar char="•"/>
            </a:pPr>
            <a:r>
              <a:rPr lang="en-US" sz="2800" b="1">
                <a:solidFill>
                  <a:schemeClr val="dk1"/>
                </a:solidFill>
                <a:latin typeface="Garamond"/>
                <a:ea typeface="Garamond"/>
                <a:cs typeface="Garamond"/>
                <a:sym typeface="Garamond"/>
              </a:rPr>
              <a:t>Responsible for the firm overall</a:t>
            </a:r>
            <a:r>
              <a:rPr lang="en-US" sz="2800">
                <a:solidFill>
                  <a:schemeClr val="dk1"/>
                </a:solidFill>
                <a:latin typeface="Garamond"/>
                <a:ea typeface="Garamond"/>
                <a:cs typeface="Garamond"/>
                <a:sym typeface="Garamond"/>
              </a:rPr>
              <a:t>: new unit of analysis - majors don’t cover this - extends your area expertise. </a:t>
            </a:r>
            <a:endParaRPr/>
          </a:p>
          <a:p>
            <a:pPr marL="234950" marR="0" lvl="0" indent="-234950" algn="l" rtl="0">
              <a:spcBef>
                <a:spcPts val="0"/>
              </a:spcBef>
              <a:spcAft>
                <a:spcPts val="0"/>
              </a:spcAft>
              <a:buClr>
                <a:schemeClr val="dk1"/>
              </a:buClr>
              <a:buSzPts val="2800"/>
              <a:buFont typeface="Arial"/>
              <a:buChar char="•"/>
            </a:pPr>
            <a:r>
              <a:rPr lang="en-US" sz="2800" b="1">
                <a:solidFill>
                  <a:schemeClr val="dk1"/>
                </a:solidFill>
                <a:latin typeface="Garamond"/>
                <a:ea typeface="Garamond"/>
                <a:cs typeface="Garamond"/>
                <a:sym typeface="Garamond"/>
              </a:rPr>
              <a:t>Analytical &amp; strategic </a:t>
            </a:r>
            <a:r>
              <a:rPr lang="en-US" sz="2800" b="1" i="1">
                <a:solidFill>
                  <a:schemeClr val="dk1"/>
                </a:solidFill>
                <a:latin typeface="Garamond"/>
                <a:ea typeface="Garamond"/>
                <a:cs typeface="Garamond"/>
                <a:sym typeface="Garamond"/>
              </a:rPr>
              <a:t>thinking</a:t>
            </a:r>
            <a:r>
              <a:rPr lang="en-US" sz="2800">
                <a:solidFill>
                  <a:schemeClr val="dk1"/>
                </a:solidFill>
                <a:latin typeface="Garamond"/>
                <a:ea typeface="Garamond"/>
                <a:cs typeface="Garamond"/>
                <a:sym typeface="Garamond"/>
              </a:rPr>
              <a:t>; identifying and solving problems</a:t>
            </a:r>
            <a:endParaRPr/>
          </a:p>
          <a:p>
            <a:pPr marL="234950" marR="0" lvl="0" indent="-234950" algn="l" rtl="0">
              <a:spcBef>
                <a:spcPts val="0"/>
              </a:spcBef>
              <a:spcAft>
                <a:spcPts val="0"/>
              </a:spcAft>
              <a:buClr>
                <a:schemeClr val="dk1"/>
              </a:buClr>
              <a:buSzPts val="2800"/>
              <a:buFont typeface="Arial"/>
              <a:buChar char="•"/>
            </a:pPr>
            <a:r>
              <a:rPr lang="en-US" sz="2800">
                <a:solidFill>
                  <a:schemeClr val="dk1"/>
                </a:solidFill>
                <a:latin typeface="Garamond"/>
                <a:ea typeface="Garamond"/>
                <a:cs typeface="Garamond"/>
                <a:sym typeface="Garamond"/>
              </a:rPr>
              <a:t>Requires: expertise of all functional areas + </a:t>
            </a:r>
            <a:r>
              <a:rPr lang="en-US" sz="2800" u="sng">
                <a:solidFill>
                  <a:schemeClr val="dk1"/>
                </a:solidFill>
                <a:latin typeface="Garamond"/>
                <a:ea typeface="Garamond"/>
                <a:cs typeface="Garamond"/>
                <a:sym typeface="Garamond"/>
              </a:rPr>
              <a:t>additional tools &amp; concepts</a:t>
            </a:r>
            <a:r>
              <a:rPr lang="en-US" sz="2800">
                <a:solidFill>
                  <a:schemeClr val="dk1"/>
                </a:solidFill>
                <a:latin typeface="Garamond"/>
                <a:ea typeface="Garamond"/>
                <a:cs typeface="Garamond"/>
                <a:sym typeface="Garamond"/>
              </a:rPr>
              <a:t> + synthesize into coherent system</a:t>
            </a:r>
            <a:endParaRPr/>
          </a:p>
        </p:txBody>
      </p:sp>
      <p:grpSp>
        <p:nvGrpSpPr>
          <p:cNvPr id="270" name="Google Shape;270;p17" descr="A large brain with two arrows (one forward and one backward) that connect the large brain to each of the seven, small brains above it. The smaller brains are labeled (from left to right) accounting, econ., finance, IS/IT, management, marketing, prod &amp; ops."/>
          <p:cNvGrpSpPr/>
          <p:nvPr/>
        </p:nvGrpSpPr>
        <p:grpSpPr>
          <a:xfrm>
            <a:off x="7769986" y="1650667"/>
            <a:ext cx="4414319" cy="4114086"/>
            <a:chOff x="7769986" y="1650667"/>
            <a:chExt cx="4414319" cy="4114086"/>
          </a:xfrm>
        </p:grpSpPr>
        <p:grpSp>
          <p:nvGrpSpPr>
            <p:cNvPr id="271" name="Google Shape;271;p17"/>
            <p:cNvGrpSpPr/>
            <p:nvPr/>
          </p:nvGrpSpPr>
          <p:grpSpPr>
            <a:xfrm>
              <a:off x="7769986" y="1650667"/>
              <a:ext cx="4414319" cy="4052695"/>
              <a:chOff x="2754314" y="1231900"/>
              <a:chExt cx="3454314" cy="3090580"/>
            </a:xfrm>
          </p:grpSpPr>
          <p:pic>
            <p:nvPicPr>
              <p:cNvPr id="272" name="Google Shape;272;p17" descr="brain-06.jpg">
                <a:hlinkClick r:id="rId3"/>
              </p:cNvPr>
              <p:cNvPicPr preferRelativeResize="0"/>
              <p:nvPr/>
            </p:nvPicPr>
            <p:blipFill rotWithShape="1">
              <a:blip r:embed="rId4">
                <a:alphaModFix/>
              </a:blip>
              <a:srcRect/>
              <a:stretch/>
            </p:blipFill>
            <p:spPr>
              <a:xfrm>
                <a:off x="3577004" y="2197751"/>
                <a:ext cx="1820184" cy="2124729"/>
              </a:xfrm>
              <a:prstGeom prst="rect">
                <a:avLst/>
              </a:prstGeom>
              <a:noFill/>
              <a:ln>
                <a:noFill/>
              </a:ln>
            </p:spPr>
          </p:pic>
          <p:grpSp>
            <p:nvGrpSpPr>
              <p:cNvPr id="273" name="Google Shape;273;p17"/>
              <p:cNvGrpSpPr/>
              <p:nvPr/>
            </p:nvGrpSpPr>
            <p:grpSpPr>
              <a:xfrm rot="-778520">
                <a:off x="3300300" y="2769719"/>
                <a:ext cx="224038" cy="224038"/>
                <a:chOff x="5943600" y="3657600"/>
                <a:chExt cx="304800" cy="304800"/>
              </a:xfrm>
            </p:grpSpPr>
            <p:cxnSp>
              <p:nvCxnSpPr>
                <p:cNvPr id="274" name="Google Shape;274;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75" name="Google Shape;275;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grpSp>
            <p:nvGrpSpPr>
              <p:cNvPr id="276" name="Google Shape;276;p17"/>
              <p:cNvGrpSpPr/>
              <p:nvPr/>
            </p:nvGrpSpPr>
            <p:grpSpPr>
              <a:xfrm rot="268562">
                <a:off x="3367704" y="2245773"/>
                <a:ext cx="224038" cy="224038"/>
                <a:chOff x="5943600" y="3657600"/>
                <a:chExt cx="304800" cy="304800"/>
              </a:xfrm>
            </p:grpSpPr>
            <p:cxnSp>
              <p:nvCxnSpPr>
                <p:cNvPr id="277" name="Google Shape;277;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78" name="Google Shape;278;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grpSp>
            <p:nvGrpSpPr>
              <p:cNvPr id="279" name="Google Shape;279;p17"/>
              <p:cNvGrpSpPr/>
              <p:nvPr/>
            </p:nvGrpSpPr>
            <p:grpSpPr>
              <a:xfrm rot="1740332">
                <a:off x="3751371" y="1991623"/>
                <a:ext cx="224038" cy="224038"/>
                <a:chOff x="5943600" y="3657600"/>
                <a:chExt cx="304800" cy="304800"/>
              </a:xfrm>
            </p:grpSpPr>
            <p:cxnSp>
              <p:nvCxnSpPr>
                <p:cNvPr id="280" name="Google Shape;280;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81" name="Google Shape;281;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grpSp>
            <p:nvGrpSpPr>
              <p:cNvPr id="282" name="Google Shape;282;p17"/>
              <p:cNvGrpSpPr/>
              <p:nvPr/>
            </p:nvGrpSpPr>
            <p:grpSpPr>
              <a:xfrm rot="778520" flipH="1">
                <a:off x="5466069" y="2769719"/>
                <a:ext cx="224038" cy="224038"/>
                <a:chOff x="5943600" y="3657600"/>
                <a:chExt cx="304800" cy="304800"/>
              </a:xfrm>
            </p:grpSpPr>
            <p:cxnSp>
              <p:nvCxnSpPr>
                <p:cNvPr id="283" name="Google Shape;283;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84" name="Google Shape;284;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grpSp>
            <p:nvGrpSpPr>
              <p:cNvPr id="285" name="Google Shape;285;p17"/>
              <p:cNvGrpSpPr/>
              <p:nvPr/>
            </p:nvGrpSpPr>
            <p:grpSpPr>
              <a:xfrm rot="-268562" flipH="1">
                <a:off x="5360564" y="2245773"/>
                <a:ext cx="224038" cy="224038"/>
                <a:chOff x="5943600" y="3657600"/>
                <a:chExt cx="304800" cy="304800"/>
              </a:xfrm>
            </p:grpSpPr>
            <p:cxnSp>
              <p:nvCxnSpPr>
                <p:cNvPr id="286" name="Google Shape;286;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87" name="Google Shape;287;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grpSp>
            <p:nvGrpSpPr>
              <p:cNvPr id="288" name="Google Shape;288;p17"/>
              <p:cNvGrpSpPr/>
              <p:nvPr/>
            </p:nvGrpSpPr>
            <p:grpSpPr>
              <a:xfrm rot="-1740332" flipH="1">
                <a:off x="4964197" y="1991623"/>
                <a:ext cx="224038" cy="224038"/>
                <a:chOff x="5943600" y="3657600"/>
                <a:chExt cx="304800" cy="304800"/>
              </a:xfrm>
            </p:grpSpPr>
            <p:cxnSp>
              <p:nvCxnSpPr>
                <p:cNvPr id="289" name="Google Shape;289;p17"/>
                <p:cNvCxnSpPr/>
                <p:nvPr/>
              </p:nvCxnSpPr>
              <p:spPr>
                <a:xfrm>
                  <a:off x="6019800" y="3810000"/>
                  <a:ext cx="228600" cy="152400"/>
                </a:xfrm>
                <a:prstGeom prst="straightConnector1">
                  <a:avLst/>
                </a:prstGeom>
                <a:noFill/>
                <a:ln w="9525" cap="flat" cmpd="sng">
                  <a:solidFill>
                    <a:schemeClr val="dk1"/>
                  </a:solidFill>
                  <a:prstDash val="solid"/>
                  <a:miter lim="800000"/>
                  <a:headEnd type="none" w="sm" len="sm"/>
                  <a:tailEnd type="stealth" w="med" len="med"/>
                </a:ln>
              </p:spPr>
            </p:cxnSp>
            <p:cxnSp>
              <p:nvCxnSpPr>
                <p:cNvPr id="290" name="Google Shape;290;p17"/>
                <p:cNvCxnSpPr/>
                <p:nvPr/>
              </p:nvCxnSpPr>
              <p:spPr>
                <a:xfrm rot="10800000">
                  <a:off x="5943600" y="3657600"/>
                  <a:ext cx="228600" cy="152400"/>
                </a:xfrm>
                <a:prstGeom prst="straightConnector1">
                  <a:avLst/>
                </a:prstGeom>
                <a:noFill/>
                <a:ln w="9525" cap="flat" cmpd="sng">
                  <a:solidFill>
                    <a:schemeClr val="dk1"/>
                  </a:solidFill>
                  <a:prstDash val="solid"/>
                  <a:miter lim="800000"/>
                  <a:headEnd type="none" w="sm" len="sm"/>
                  <a:tailEnd type="stealth" w="med" len="med"/>
                </a:ln>
              </p:spPr>
            </p:cxnSp>
          </p:grpSp>
          <p:pic>
            <p:nvPicPr>
              <p:cNvPr id="291" name="Google Shape;291;p17"/>
              <p:cNvPicPr preferRelativeResize="0"/>
              <p:nvPr/>
            </p:nvPicPr>
            <p:blipFill rotWithShape="1">
              <a:blip r:embed="rId5">
                <a:alphaModFix/>
              </a:blip>
              <a:srcRect/>
              <a:stretch/>
            </p:blipFill>
            <p:spPr>
              <a:xfrm rot="-4176641">
                <a:off x="4268788" y="1793875"/>
                <a:ext cx="428625" cy="323850"/>
              </a:xfrm>
              <a:prstGeom prst="rect">
                <a:avLst/>
              </a:prstGeom>
              <a:noFill/>
              <a:ln>
                <a:noFill/>
              </a:ln>
            </p:spPr>
          </p:pic>
          <p:pic>
            <p:nvPicPr>
              <p:cNvPr id="292" name="Google Shape;292;p17"/>
              <p:cNvPicPr preferRelativeResize="0"/>
              <p:nvPr/>
            </p:nvPicPr>
            <p:blipFill rotWithShape="1">
              <a:blip r:embed="rId6">
                <a:alphaModFix/>
              </a:blip>
              <a:srcRect/>
              <a:stretch/>
            </p:blipFill>
            <p:spPr>
              <a:xfrm>
                <a:off x="2754314" y="2565400"/>
                <a:ext cx="433265" cy="512763"/>
              </a:xfrm>
              <a:prstGeom prst="rect">
                <a:avLst/>
              </a:prstGeom>
              <a:noFill/>
              <a:ln>
                <a:noFill/>
              </a:ln>
            </p:spPr>
          </p:pic>
          <p:pic>
            <p:nvPicPr>
              <p:cNvPr id="293" name="Google Shape;293;p17"/>
              <p:cNvPicPr preferRelativeResize="0"/>
              <p:nvPr/>
            </p:nvPicPr>
            <p:blipFill rotWithShape="1">
              <a:blip r:embed="rId7">
                <a:alphaModFix/>
              </a:blip>
              <a:srcRect/>
              <a:stretch/>
            </p:blipFill>
            <p:spPr>
              <a:xfrm>
                <a:off x="2924175" y="1930400"/>
                <a:ext cx="457115" cy="512763"/>
              </a:xfrm>
              <a:prstGeom prst="rect">
                <a:avLst/>
              </a:prstGeom>
              <a:noFill/>
              <a:ln>
                <a:noFill/>
              </a:ln>
            </p:spPr>
          </p:pic>
          <p:pic>
            <p:nvPicPr>
              <p:cNvPr id="294" name="Google Shape;294;p17"/>
              <p:cNvPicPr preferRelativeResize="0"/>
              <p:nvPr/>
            </p:nvPicPr>
            <p:blipFill rotWithShape="1">
              <a:blip r:embed="rId8">
                <a:alphaModFix/>
              </a:blip>
              <a:srcRect/>
              <a:stretch/>
            </p:blipFill>
            <p:spPr>
              <a:xfrm>
                <a:off x="3440113" y="1377112"/>
                <a:ext cx="457115" cy="512763"/>
              </a:xfrm>
              <a:prstGeom prst="rect">
                <a:avLst/>
              </a:prstGeom>
              <a:noFill/>
              <a:ln>
                <a:noFill/>
              </a:ln>
            </p:spPr>
          </p:pic>
          <p:pic>
            <p:nvPicPr>
              <p:cNvPr id="295" name="Google Shape;295;p17"/>
              <p:cNvPicPr preferRelativeResize="0"/>
              <p:nvPr/>
            </p:nvPicPr>
            <p:blipFill rotWithShape="1">
              <a:blip r:embed="rId9">
                <a:alphaModFix/>
              </a:blip>
              <a:srcRect/>
              <a:stretch/>
            </p:blipFill>
            <p:spPr>
              <a:xfrm>
                <a:off x="4257675" y="1231900"/>
                <a:ext cx="461089" cy="512763"/>
              </a:xfrm>
              <a:prstGeom prst="rect">
                <a:avLst/>
              </a:prstGeom>
              <a:noFill/>
              <a:ln>
                <a:noFill/>
              </a:ln>
            </p:spPr>
          </p:pic>
          <p:pic>
            <p:nvPicPr>
              <p:cNvPr id="296" name="Google Shape;296;p17"/>
              <p:cNvPicPr preferRelativeResize="0"/>
              <p:nvPr/>
            </p:nvPicPr>
            <p:blipFill rotWithShape="1">
              <a:blip r:embed="rId10">
                <a:alphaModFix/>
              </a:blip>
              <a:srcRect/>
              <a:stretch/>
            </p:blipFill>
            <p:spPr>
              <a:xfrm>
                <a:off x="4930775" y="1377112"/>
                <a:ext cx="484939" cy="540587"/>
              </a:xfrm>
              <a:prstGeom prst="rect">
                <a:avLst/>
              </a:prstGeom>
              <a:noFill/>
              <a:ln>
                <a:noFill/>
              </a:ln>
            </p:spPr>
          </p:pic>
          <p:pic>
            <p:nvPicPr>
              <p:cNvPr id="297" name="Google Shape;297;p17"/>
              <p:cNvPicPr preferRelativeResize="0"/>
              <p:nvPr/>
            </p:nvPicPr>
            <p:blipFill rotWithShape="1">
              <a:blip r:embed="rId11">
                <a:alphaModFix/>
              </a:blip>
              <a:srcRect/>
              <a:stretch/>
            </p:blipFill>
            <p:spPr>
              <a:xfrm>
                <a:off x="5586413" y="1930400"/>
                <a:ext cx="461089" cy="512763"/>
              </a:xfrm>
              <a:prstGeom prst="rect">
                <a:avLst/>
              </a:prstGeom>
              <a:noFill/>
              <a:ln>
                <a:noFill/>
              </a:ln>
            </p:spPr>
          </p:pic>
          <p:pic>
            <p:nvPicPr>
              <p:cNvPr id="298" name="Google Shape;298;p17"/>
              <p:cNvPicPr preferRelativeResize="0"/>
              <p:nvPr/>
            </p:nvPicPr>
            <p:blipFill rotWithShape="1">
              <a:blip r:embed="rId12">
                <a:alphaModFix/>
              </a:blip>
              <a:srcRect/>
              <a:stretch/>
            </p:blipFill>
            <p:spPr>
              <a:xfrm>
                <a:off x="5751513" y="2565400"/>
                <a:ext cx="457115" cy="512763"/>
              </a:xfrm>
              <a:prstGeom prst="rect">
                <a:avLst/>
              </a:prstGeom>
              <a:noFill/>
              <a:ln>
                <a:noFill/>
              </a:ln>
            </p:spPr>
          </p:pic>
        </p:grpSp>
        <p:pic>
          <p:nvPicPr>
            <p:cNvPr id="299" name="Google Shape;299;p17" descr="Brain Icon 1377421"/>
            <p:cNvPicPr preferRelativeResize="0"/>
            <p:nvPr/>
          </p:nvPicPr>
          <p:blipFill rotWithShape="1">
            <a:blip r:embed="rId13">
              <a:alphaModFix/>
            </a:blip>
            <a:srcRect/>
            <a:stretch/>
          </p:blipFill>
          <p:spPr>
            <a:xfrm>
              <a:off x="8520319" y="2874046"/>
              <a:ext cx="3030687" cy="2890707"/>
            </a:xfrm>
            <a:prstGeom prst="rect">
              <a:avLst/>
            </a:prstGeom>
            <a:noFill/>
            <a:ln>
              <a:noFill/>
            </a:ln>
          </p:spPr>
        </p:pic>
      </p:grpSp>
      <p:sp>
        <p:nvSpPr>
          <p:cNvPr id="300" name="Google Shape;300;p17"/>
          <p:cNvSpPr/>
          <p:nvPr/>
        </p:nvSpPr>
        <p:spPr>
          <a:xfrm>
            <a:off x="-30627" y="6546325"/>
            <a:ext cx="26655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r>
              <a:rPr lang="en-US" sz="1000" u="sng">
                <a:solidFill>
                  <a:srgbClr val="0000FF"/>
                </a:solidFill>
                <a:hlinkClick r:id="rId14">
                  <a:extLst>
                    <a:ext uri="{A12FA001-AC4F-418D-AE19-62706E023703}">
                      <ahyp:hlinkClr xmlns:ahyp="http://schemas.microsoft.com/office/drawing/2018/hyperlinkcolor" val="tx"/>
                    </a:ext>
                  </a:extLst>
                </a:hlinkClick>
              </a:rPr>
              <a:t>Brain</a:t>
            </a:r>
            <a:r>
              <a:rPr lang="en-US" sz="1000">
                <a:solidFill>
                  <a:schemeClr val="dk1"/>
                </a:solidFill>
              </a:rPr>
              <a:t> © Pupot Nugroho, ID </a:t>
            </a:r>
            <a:r>
              <a:rPr lang="en-US" sz="1000" u="sng">
                <a:solidFill>
                  <a:srgbClr val="0000FF"/>
                </a:solidFill>
                <a:hlinkClick r:id="rId15">
                  <a:extLst>
                    <a:ext uri="{A12FA001-AC4F-418D-AE19-62706E023703}">
                      <ahyp:hlinkClr xmlns:ahyp="http://schemas.microsoft.com/office/drawing/2018/hyperlinkcolor" val="tx"/>
                    </a:ext>
                  </a:extLst>
                </a:hlinkClick>
              </a:rPr>
              <a:t>CC BY 3.0</a:t>
            </a:r>
            <a:endParaRPr/>
          </a:p>
        </p:txBody>
      </p:sp>
      <p:sp>
        <p:nvSpPr>
          <p:cNvPr id="301" name="Google Shape;301;p17"/>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16"/>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fade">
                                      <p:cBhvr>
                                        <p:cTn id="7" dur="2000"/>
                                        <p:tgtEl>
                                          <p:spTgt spid="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8"/>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A Short List of Tools &amp; Concepts of Strategy</a:t>
            </a:r>
            <a:endParaRPr/>
          </a:p>
        </p:txBody>
      </p:sp>
      <p:sp>
        <p:nvSpPr>
          <p:cNvPr id="307" name="Google Shape;307;p18"/>
          <p:cNvSpPr txBox="1"/>
          <p:nvPr/>
        </p:nvSpPr>
        <p:spPr>
          <a:xfrm>
            <a:off x="223963" y="1507150"/>
            <a:ext cx="5278480" cy="6063198"/>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Vision, Mission &amp; Objectives</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Firm-Environment Interface</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Internal Environment</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Resources, Capabilities and Core Competencies</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Value Chain</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External Environment</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Industry Structure</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Strategic Groups</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Market Positioning</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Willingness to Pay</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Business Level Strategy</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Market Entry</a:t>
            </a:r>
            <a:endParaRPr/>
          </a:p>
          <a:p>
            <a:pPr marL="457200" marR="0" lvl="0" indent="-4572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Competitor Analysis &amp; Dynamics</a:t>
            </a:r>
            <a:endParaRPr/>
          </a:p>
          <a:p>
            <a:pPr marL="0" marR="0" lvl="0" indent="0" algn="l" rtl="0">
              <a:spcBef>
                <a:spcPts val="0"/>
              </a:spcBef>
              <a:spcAft>
                <a:spcPts val="0"/>
              </a:spcAft>
              <a:buNone/>
            </a:pPr>
            <a:endParaRPr sz="2400">
              <a:solidFill>
                <a:schemeClr val="dk1"/>
              </a:solidFill>
              <a:latin typeface="Garamond"/>
              <a:ea typeface="Garamond"/>
              <a:cs typeface="Garamond"/>
              <a:sym typeface="Garamond"/>
            </a:endParaRPr>
          </a:p>
          <a:p>
            <a:pPr marL="0" marR="0" lvl="0" indent="0" algn="ctr" rtl="0">
              <a:spcBef>
                <a:spcPts val="0"/>
              </a:spcBef>
              <a:spcAft>
                <a:spcPts val="0"/>
              </a:spcAft>
              <a:buNone/>
            </a:pPr>
            <a:endParaRPr sz="2800" b="1">
              <a:solidFill>
                <a:srgbClr val="A50021"/>
              </a:solidFill>
              <a:latin typeface="Arial"/>
              <a:ea typeface="Arial"/>
              <a:cs typeface="Arial"/>
              <a:sym typeface="Arial"/>
            </a:endParaRPr>
          </a:p>
        </p:txBody>
      </p:sp>
      <p:sp>
        <p:nvSpPr>
          <p:cNvPr id="308" name="Google Shape;308;p18"/>
          <p:cNvSpPr txBox="1"/>
          <p:nvPr/>
        </p:nvSpPr>
        <p:spPr>
          <a:xfrm>
            <a:off x="6096000" y="1507150"/>
            <a:ext cx="5278480" cy="4893647"/>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Corporate Level Strategy</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Diversification &amp; Scope</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Vertical Integration</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Mergers &amp; Acquisitions</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International Strategy</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Implementation</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Functional Level Strategies</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Strategic Change</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Firm Performance</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Market Share</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ROS, ROA, ROE, ROIC</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Shareholder Value</a:t>
            </a:r>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Stock Market Returns</a:t>
            </a:r>
            <a:endParaRPr sz="2400" b="1">
              <a:solidFill>
                <a:srgbClr val="A50021"/>
              </a:solidFill>
              <a:latin typeface="Garamond"/>
              <a:ea typeface="Garamond"/>
              <a:cs typeface="Garamond"/>
              <a:sym typeface="Garamond"/>
            </a:endParaRPr>
          </a:p>
        </p:txBody>
      </p:sp>
      <p:sp>
        <p:nvSpPr>
          <p:cNvPr id="309" name="Google Shape;309;p18"/>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
                                        </p:tgtEl>
                                        <p:attrNameLst>
                                          <p:attrName>style.visibility</p:attrName>
                                        </p:attrNameLst>
                                      </p:cBhvr>
                                      <p:to>
                                        <p:strVal val="visible"/>
                                      </p:to>
                                    </p:set>
                                    <p:animEffect transition="in" filter="fade">
                                      <p:cBhvr>
                                        <p:cTn id="7" dur="2000"/>
                                        <p:tgtEl>
                                          <p:spTgt spid="3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
                                        </p:tgtEl>
                                        <p:attrNameLst>
                                          <p:attrName>style.visibility</p:attrName>
                                        </p:attrNameLst>
                                      </p:cBhvr>
                                      <p:to>
                                        <p:strVal val="visible"/>
                                      </p:to>
                                    </p:set>
                                    <p:animEffect transition="in" filter="fade">
                                      <p:cBhvr>
                                        <p:cTn id="12" dur="2000"/>
                                        <p:tgtEl>
                                          <p:spTgt spid="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19"/>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Garamond"/>
              <a:buNone/>
            </a:pPr>
            <a:r>
              <a:rPr lang="en-US" sz="4000" b="1">
                <a:latin typeface="Garamond"/>
                <a:ea typeface="Garamond"/>
                <a:cs typeface="Garamond"/>
                <a:sym typeface="Garamond"/>
              </a:rPr>
              <a:t>Portion of Time Devoted to Functional Activities vs. Management &amp; Strategy</a:t>
            </a:r>
            <a:endParaRPr sz="4000">
              <a:latin typeface="Garamond"/>
              <a:ea typeface="Garamond"/>
              <a:cs typeface="Garamond"/>
              <a:sym typeface="Garamond"/>
            </a:endParaRPr>
          </a:p>
        </p:txBody>
      </p:sp>
      <p:grpSp>
        <p:nvGrpSpPr>
          <p:cNvPr id="316" name="Google Shape;316;p19" descr="A first job requires more time spent on management and strategy with only a little bit on functional activities (accounting, finance, marketing, operations, etc). Once a first promotion is earned about 75% of time is devoted to managing and strategy while 25% is for functional activites. A functional area manager spends half their time on managing and strategy and half on functional activities. The V.P. / Upper Management spends about 75% of their time on functional activities and 25% on managing and strategy. A CEO spends all of their time on functional activities. "/>
          <p:cNvGrpSpPr/>
          <p:nvPr/>
        </p:nvGrpSpPr>
        <p:grpSpPr>
          <a:xfrm>
            <a:off x="590682" y="1220269"/>
            <a:ext cx="10683808" cy="5842575"/>
            <a:chOff x="590682" y="1220269"/>
            <a:chExt cx="10683808" cy="5842575"/>
          </a:xfrm>
        </p:grpSpPr>
        <p:graphicFrame>
          <p:nvGraphicFramePr>
            <p:cNvPr id="317" name="Google Shape;317;p19"/>
            <p:cNvGraphicFramePr/>
            <p:nvPr/>
          </p:nvGraphicFramePr>
          <p:xfrm>
            <a:off x="4706772" y="4020619"/>
            <a:ext cx="1828800" cy="1828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8" name="Google Shape;318;p19"/>
            <p:cNvGraphicFramePr/>
            <p:nvPr/>
          </p:nvGraphicFramePr>
          <p:xfrm>
            <a:off x="6289344" y="3087169"/>
            <a:ext cx="1828800" cy="1828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9" name="Google Shape;319;p19"/>
            <p:cNvGraphicFramePr/>
            <p:nvPr/>
          </p:nvGraphicFramePr>
          <p:xfrm>
            <a:off x="7867518" y="2153719"/>
            <a:ext cx="1828800" cy="1828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20" name="Google Shape;320;p19"/>
            <p:cNvGraphicFramePr/>
            <p:nvPr/>
          </p:nvGraphicFramePr>
          <p:xfrm>
            <a:off x="9445690" y="1220269"/>
            <a:ext cx="1828800" cy="1828800"/>
          </p:xfrm>
          <a:graphic>
            <a:graphicData uri="http://schemas.openxmlformats.org/drawingml/2006/chart">
              <c:chart xmlns:c="http://schemas.openxmlformats.org/drawingml/2006/chart" xmlns:r="http://schemas.openxmlformats.org/officeDocument/2006/relationships" r:id="rId6"/>
            </a:graphicData>
          </a:graphic>
        </p:graphicFrame>
        <p:sp>
          <p:nvSpPr>
            <p:cNvPr id="321" name="Google Shape;321;p19"/>
            <p:cNvSpPr txBox="1"/>
            <p:nvPr/>
          </p:nvSpPr>
          <p:spPr>
            <a:xfrm>
              <a:off x="1934364" y="4254004"/>
              <a:ext cx="33528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Garamond"/>
                  <a:ea typeface="Garamond"/>
                  <a:cs typeface="Garamond"/>
                  <a:sym typeface="Garamond"/>
                </a:rPr>
                <a:t>Managing &amp; Strategy</a:t>
              </a:r>
              <a:endParaRPr/>
            </a:p>
          </p:txBody>
        </p:sp>
        <p:sp>
          <p:nvSpPr>
            <p:cNvPr id="322" name="Google Shape;322;p19"/>
            <p:cNvSpPr txBox="1"/>
            <p:nvPr/>
          </p:nvSpPr>
          <p:spPr>
            <a:xfrm>
              <a:off x="590682" y="1791452"/>
              <a:ext cx="38100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Garamond"/>
                  <a:ea typeface="Garamond"/>
                  <a:cs typeface="Garamond"/>
                  <a:sym typeface="Garamond"/>
                </a:rPr>
                <a:t>Portion of annual time spend on</a:t>
              </a:r>
              <a:endParaRPr/>
            </a:p>
          </p:txBody>
        </p:sp>
        <p:sp>
          <p:nvSpPr>
            <p:cNvPr id="323" name="Google Shape;323;p19"/>
            <p:cNvSpPr txBox="1"/>
            <p:nvPr/>
          </p:nvSpPr>
          <p:spPr>
            <a:xfrm>
              <a:off x="1934364" y="2709612"/>
              <a:ext cx="3581400"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Garamond"/>
                  <a:ea typeface="Garamond"/>
                  <a:cs typeface="Garamond"/>
                  <a:sym typeface="Garamond"/>
                </a:rPr>
                <a:t>Functional Activities – Accounting, Finance, Marketing, Operations, etc.</a:t>
              </a:r>
              <a:endParaRPr/>
            </a:p>
          </p:txBody>
        </p:sp>
        <p:cxnSp>
          <p:nvCxnSpPr>
            <p:cNvPr id="324" name="Google Shape;324;p19"/>
            <p:cNvCxnSpPr/>
            <p:nvPr/>
          </p:nvCxnSpPr>
          <p:spPr>
            <a:xfrm>
              <a:off x="762000" y="3018054"/>
              <a:ext cx="609600" cy="0"/>
            </a:xfrm>
            <a:prstGeom prst="straightConnector1">
              <a:avLst/>
            </a:prstGeom>
            <a:noFill/>
            <a:ln w="127000" cap="flat" cmpd="sng">
              <a:solidFill>
                <a:schemeClr val="accent1"/>
              </a:solidFill>
              <a:prstDash val="solid"/>
              <a:miter lim="800000"/>
              <a:headEnd type="none" w="sm" len="sm"/>
              <a:tailEnd type="none" w="sm" len="sm"/>
            </a:ln>
          </p:spPr>
        </p:cxnSp>
        <p:cxnSp>
          <p:nvCxnSpPr>
            <p:cNvPr id="325" name="Google Shape;325;p19"/>
            <p:cNvCxnSpPr/>
            <p:nvPr/>
          </p:nvCxnSpPr>
          <p:spPr>
            <a:xfrm>
              <a:off x="762000" y="4484837"/>
              <a:ext cx="609600" cy="0"/>
            </a:xfrm>
            <a:prstGeom prst="straightConnector1">
              <a:avLst/>
            </a:prstGeom>
            <a:noFill/>
            <a:ln w="127000" cap="flat" cmpd="sng">
              <a:solidFill>
                <a:schemeClr val="accent2"/>
              </a:solidFill>
              <a:prstDash val="solid"/>
              <a:miter lim="800000"/>
              <a:headEnd type="none" w="sm" len="sm"/>
              <a:tailEnd type="none" w="sm" len="sm"/>
            </a:ln>
          </p:spPr>
        </p:cxnSp>
        <p:graphicFrame>
          <p:nvGraphicFramePr>
            <p:cNvPr id="326" name="Google Shape;326;p19"/>
            <p:cNvGraphicFramePr/>
            <p:nvPr/>
          </p:nvGraphicFramePr>
          <p:xfrm>
            <a:off x="3335172" y="5234044"/>
            <a:ext cx="1828800" cy="1828800"/>
          </p:xfrm>
          <a:graphic>
            <a:graphicData uri="http://schemas.openxmlformats.org/drawingml/2006/chart">
              <c:chart xmlns:c="http://schemas.openxmlformats.org/drawingml/2006/chart" xmlns:r="http://schemas.openxmlformats.org/officeDocument/2006/relationships" r:id="rId7"/>
            </a:graphicData>
          </a:graphic>
        </p:graphicFrame>
      </p:grpSp>
      <p:sp>
        <p:nvSpPr>
          <p:cNvPr id="327" name="Google Shape;327;p19"/>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8"/>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Today’s Agenda – Date Here</a:t>
            </a:r>
            <a:endParaRPr/>
          </a:p>
        </p:txBody>
      </p:sp>
      <p:sp>
        <p:nvSpPr>
          <p:cNvPr id="104" name="Google Shape;104;p2"/>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600"/>
              <a:buChar char="•"/>
            </a:pPr>
            <a:r>
              <a:rPr lang="en-US" sz="3600">
                <a:latin typeface="Garamond"/>
                <a:ea typeface="Garamond"/>
                <a:cs typeface="Garamond"/>
                <a:sym typeface="Garamond"/>
              </a:rPr>
              <a:t>Why Strategic Management</a:t>
            </a:r>
            <a:endParaRPr/>
          </a:p>
          <a:p>
            <a:pPr marL="274320" lvl="0" indent="-274320" algn="l" rtl="0">
              <a:spcBef>
                <a:spcPts val="2200"/>
              </a:spcBef>
              <a:spcAft>
                <a:spcPts val="0"/>
              </a:spcAft>
              <a:buSzPts val="3600"/>
              <a:buChar char="•"/>
            </a:pPr>
            <a:r>
              <a:rPr lang="en-US" sz="3600">
                <a:latin typeface="Garamond"/>
                <a:ea typeface="Garamond"/>
                <a:cs typeface="Garamond"/>
                <a:sym typeface="Garamond"/>
              </a:rPr>
              <a:t>Introductions </a:t>
            </a:r>
            <a:endParaRPr/>
          </a:p>
          <a:p>
            <a:pPr marL="274320" lvl="0" indent="-274320" algn="l" rtl="0">
              <a:spcBef>
                <a:spcPts val="2200"/>
              </a:spcBef>
              <a:spcAft>
                <a:spcPts val="0"/>
              </a:spcAft>
              <a:buSzPts val="3600"/>
              <a:buChar char="•"/>
            </a:pPr>
            <a:r>
              <a:rPr lang="en-US" sz="3600">
                <a:latin typeface="Garamond"/>
                <a:ea typeface="Garamond"/>
                <a:cs typeface="Garamond"/>
                <a:sym typeface="Garamond"/>
              </a:rPr>
              <a:t>Syllabus/Course Structure/Expectations</a:t>
            </a:r>
            <a:endParaRPr/>
          </a:p>
          <a:p>
            <a:pPr marL="274320" lvl="0" indent="-274320" algn="l" rtl="0">
              <a:spcBef>
                <a:spcPts val="2200"/>
              </a:spcBef>
              <a:spcAft>
                <a:spcPts val="0"/>
              </a:spcAft>
              <a:buSzPts val="3600"/>
              <a:buChar char="•"/>
            </a:pPr>
            <a:r>
              <a:rPr lang="en-US" sz="3600">
                <a:latin typeface="Garamond"/>
                <a:ea typeface="Garamond"/>
                <a:cs typeface="Garamond"/>
                <a:sym typeface="Garamond"/>
              </a:rPr>
              <a:t>Strategic Management Introduction</a:t>
            </a:r>
            <a:endParaRPr/>
          </a:p>
          <a:p>
            <a:pPr marL="274320" lvl="0" indent="-134620" algn="l" rtl="0">
              <a:spcBef>
                <a:spcPts val="2200"/>
              </a:spcBef>
              <a:spcAft>
                <a:spcPts val="0"/>
              </a:spcAft>
              <a:buSzPts val="2200"/>
              <a:buNone/>
            </a:pPr>
            <a:endParaRPr/>
          </a:p>
        </p:txBody>
      </p:sp>
      <p:sp>
        <p:nvSpPr>
          <p:cNvPr id="105" name="Google Shape;105;p2"/>
          <p:cNvSpPr txBox="1"/>
          <p:nvPr/>
        </p:nvSpPr>
        <p:spPr>
          <a:xfrm>
            <a:off x="9826750" y="6511800"/>
            <a:ext cx="30000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0"/>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Learning Our Model – The Basic Analysis Framework</a:t>
            </a:r>
            <a:endParaRPr/>
          </a:p>
        </p:txBody>
      </p:sp>
      <p:grpSp>
        <p:nvGrpSpPr>
          <p:cNvPr id="335" name="Google Shape;335;p20"/>
          <p:cNvGrpSpPr/>
          <p:nvPr/>
        </p:nvGrpSpPr>
        <p:grpSpPr>
          <a:xfrm>
            <a:off x="290190" y="2104003"/>
            <a:ext cx="11238832" cy="2635555"/>
            <a:chOff x="290190" y="2104003"/>
            <a:chExt cx="11238832" cy="2635555"/>
          </a:xfrm>
        </p:grpSpPr>
        <p:sp>
          <p:nvSpPr>
            <p:cNvPr id="336" name="Google Shape;336;p20" descr="A box labeled &quot;Strategic Management and Business Frameworks &amp; Tools&quot; that has an arrow leading to one box box labeled &quot;Key Issues&quot; and another box labeled &quot;List of Alternatives.&quot; "/>
            <p:cNvSpPr txBox="1"/>
            <p:nvPr/>
          </p:nvSpPr>
          <p:spPr>
            <a:xfrm>
              <a:off x="3203961" y="2104003"/>
              <a:ext cx="5414575" cy="96997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b="1">
                  <a:solidFill>
                    <a:schemeClr val="dk1"/>
                  </a:solidFill>
                  <a:latin typeface="Garamond"/>
                  <a:ea typeface="Garamond"/>
                  <a:cs typeface="Garamond"/>
                  <a:sym typeface="Garamond"/>
                </a:rPr>
                <a:t>Strategic Management &amp; Business Frameworks &amp; Tools</a:t>
              </a:r>
              <a:endParaRPr sz="2000">
                <a:solidFill>
                  <a:schemeClr val="dk1"/>
                </a:solidFill>
                <a:latin typeface="Garamond"/>
                <a:ea typeface="Garamond"/>
                <a:cs typeface="Garamond"/>
                <a:sym typeface="Garamond"/>
              </a:endParaRPr>
            </a:p>
          </p:txBody>
        </p:sp>
        <p:sp>
          <p:nvSpPr>
            <p:cNvPr id="337" name="Google Shape;337;p20"/>
            <p:cNvSpPr/>
            <p:nvPr/>
          </p:nvSpPr>
          <p:spPr>
            <a:xfrm rot="5400000">
              <a:off x="4428602" y="3173615"/>
              <a:ext cx="237738" cy="208127"/>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38" name="Google Shape;338;p20"/>
            <p:cNvSpPr/>
            <p:nvPr/>
          </p:nvSpPr>
          <p:spPr>
            <a:xfrm rot="5400000">
              <a:off x="7305131" y="3171947"/>
              <a:ext cx="237738" cy="208127"/>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39" name="Google Shape;339;p20" descr="A box labeled &quot;Symptoms&quot; with &quot;Phenomenon&quot; and &quot;Problems (?)&quot; written underneath. An arrow points to a box on the right labeled &quot;Key Issues.&quot;"/>
            <p:cNvSpPr txBox="1"/>
            <p:nvPr/>
          </p:nvSpPr>
          <p:spPr>
            <a:xfrm>
              <a:off x="290190" y="3476210"/>
              <a:ext cx="2497518" cy="96997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b="1">
                  <a:solidFill>
                    <a:schemeClr val="dk1"/>
                  </a:solidFill>
                  <a:latin typeface="Garamond"/>
                  <a:ea typeface="Garamond"/>
                  <a:cs typeface="Garamond"/>
                  <a:sym typeface="Garamond"/>
                </a:rPr>
                <a:t>Symptoms</a:t>
              </a:r>
              <a:endParaRPr/>
            </a:p>
            <a:p>
              <a:pPr marL="173038" marR="0" lvl="0" indent="-173038" algn="l" rtl="0">
                <a:spcBef>
                  <a:spcPts val="0"/>
                </a:spcBef>
                <a:spcAft>
                  <a:spcPts val="0"/>
                </a:spcAft>
                <a:buClr>
                  <a:schemeClr val="dk1"/>
                </a:buClr>
                <a:buSzPts val="2000"/>
                <a:buFont typeface="Garamond"/>
                <a:buChar char="-"/>
              </a:pPr>
              <a:r>
                <a:rPr lang="en-US" sz="2000">
                  <a:solidFill>
                    <a:schemeClr val="dk1"/>
                  </a:solidFill>
                  <a:latin typeface="Garamond"/>
                  <a:ea typeface="Garamond"/>
                  <a:cs typeface="Garamond"/>
                  <a:sym typeface="Garamond"/>
                </a:rPr>
                <a:t>Phenomenon</a:t>
              </a:r>
              <a:endParaRPr/>
            </a:p>
            <a:p>
              <a:pPr marL="173038" marR="0" lvl="0" indent="-173038" algn="l" rtl="0">
                <a:spcBef>
                  <a:spcPts val="0"/>
                </a:spcBef>
                <a:spcAft>
                  <a:spcPts val="0"/>
                </a:spcAft>
                <a:buClr>
                  <a:schemeClr val="dk1"/>
                </a:buClr>
                <a:buSzPts val="2000"/>
                <a:buFont typeface="Garamond"/>
                <a:buChar char="-"/>
              </a:pPr>
              <a:r>
                <a:rPr lang="en-US" sz="2000">
                  <a:solidFill>
                    <a:schemeClr val="dk1"/>
                  </a:solidFill>
                  <a:latin typeface="Garamond"/>
                  <a:ea typeface="Garamond"/>
                  <a:cs typeface="Garamond"/>
                  <a:sym typeface="Garamond"/>
                </a:rPr>
                <a:t>Problems (?)</a:t>
              </a:r>
              <a:endParaRPr/>
            </a:p>
          </p:txBody>
        </p:sp>
        <p:sp>
          <p:nvSpPr>
            <p:cNvPr id="340" name="Google Shape;340;p20"/>
            <p:cNvSpPr/>
            <p:nvPr/>
          </p:nvSpPr>
          <p:spPr>
            <a:xfrm>
              <a:off x="2840286" y="3872440"/>
              <a:ext cx="312190" cy="158492"/>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41" name="Google Shape;341;p20" descr="A box labeled &quot;Key Issues&quot; with &quot;Causes need to address&quot; written inside. The box has an arrow that points to a box on the right labeled &quot;List of Alternatives.&quot;"/>
            <p:cNvSpPr txBox="1"/>
            <p:nvPr/>
          </p:nvSpPr>
          <p:spPr>
            <a:xfrm>
              <a:off x="3203961" y="3476210"/>
              <a:ext cx="2497518" cy="96997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b="1">
                  <a:solidFill>
                    <a:schemeClr val="dk1"/>
                  </a:solidFill>
                  <a:latin typeface="Garamond"/>
                  <a:ea typeface="Garamond"/>
                  <a:cs typeface="Garamond"/>
                  <a:sym typeface="Garamond"/>
                </a:rPr>
                <a:t>Key Issues</a:t>
              </a:r>
              <a:endParaRPr/>
            </a:p>
            <a:p>
              <a:pPr marL="173038" marR="0" lvl="0" indent="-173038" algn="l" rtl="0">
                <a:spcBef>
                  <a:spcPts val="0"/>
                </a:spcBef>
                <a:spcAft>
                  <a:spcPts val="0"/>
                </a:spcAft>
                <a:buClr>
                  <a:schemeClr val="dk1"/>
                </a:buClr>
                <a:buSzPts val="2000"/>
                <a:buFont typeface="Garamond"/>
                <a:buChar char="-"/>
              </a:pPr>
              <a:r>
                <a:rPr lang="en-US" sz="2000">
                  <a:solidFill>
                    <a:schemeClr val="dk1"/>
                  </a:solidFill>
                  <a:latin typeface="Garamond"/>
                  <a:ea typeface="Garamond"/>
                  <a:cs typeface="Garamond"/>
                  <a:sym typeface="Garamond"/>
                </a:rPr>
                <a:t>Causes need to address</a:t>
              </a:r>
              <a:endParaRPr/>
            </a:p>
          </p:txBody>
        </p:sp>
        <p:sp>
          <p:nvSpPr>
            <p:cNvPr id="342" name="Google Shape;342;p20"/>
            <p:cNvSpPr/>
            <p:nvPr/>
          </p:nvSpPr>
          <p:spPr>
            <a:xfrm>
              <a:off x="5754057" y="3872440"/>
              <a:ext cx="312190" cy="158492"/>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43" name="Google Shape;343;p20" descr="A box labeled &quot;List of Alternatives&quot; with &quot;Per issue&quot; written underneath. The box has an arrow that points to another box on the right labeled &quot;Criterion.&quot;"/>
            <p:cNvSpPr txBox="1"/>
            <p:nvPr/>
          </p:nvSpPr>
          <p:spPr>
            <a:xfrm>
              <a:off x="6117733" y="3476210"/>
              <a:ext cx="2497518" cy="96997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b="1">
                  <a:solidFill>
                    <a:schemeClr val="dk1"/>
                  </a:solidFill>
                  <a:latin typeface="Garamond"/>
                  <a:ea typeface="Garamond"/>
                  <a:cs typeface="Garamond"/>
                  <a:sym typeface="Garamond"/>
                </a:rPr>
                <a:t>List of Alternatives</a:t>
              </a:r>
              <a:endParaRPr/>
            </a:p>
            <a:p>
              <a:pPr marL="173038" marR="0" lvl="0" indent="-173038" algn="l" rtl="0">
                <a:spcBef>
                  <a:spcPts val="0"/>
                </a:spcBef>
                <a:spcAft>
                  <a:spcPts val="0"/>
                </a:spcAft>
                <a:buClr>
                  <a:schemeClr val="dk1"/>
                </a:buClr>
                <a:buSzPts val="2000"/>
                <a:buFont typeface="Garamond"/>
                <a:buChar char="-"/>
              </a:pPr>
              <a:r>
                <a:rPr lang="en-US" sz="2000">
                  <a:solidFill>
                    <a:schemeClr val="dk1"/>
                  </a:solidFill>
                  <a:latin typeface="Garamond"/>
                  <a:ea typeface="Garamond"/>
                  <a:cs typeface="Garamond"/>
                  <a:sym typeface="Garamond"/>
                </a:rPr>
                <a:t>Per issue</a:t>
              </a:r>
              <a:endParaRPr/>
            </a:p>
          </p:txBody>
        </p:sp>
        <p:sp>
          <p:nvSpPr>
            <p:cNvPr id="344" name="Google Shape;344;p20"/>
            <p:cNvSpPr/>
            <p:nvPr/>
          </p:nvSpPr>
          <p:spPr>
            <a:xfrm>
              <a:off x="8667829" y="3872440"/>
              <a:ext cx="312190" cy="158492"/>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45" name="Google Shape;345;p20" descr="A box labeled &quot;Criterion&quot; with &quot;Rank alts upon&quot; and &quot;Mutally excel?&quot; written underneath. The &quot;Criterion&quot; box has an arrow that points to right to another box labeled &quot;Recs/Options.&quot;"/>
            <p:cNvSpPr txBox="1"/>
            <p:nvPr/>
          </p:nvSpPr>
          <p:spPr>
            <a:xfrm>
              <a:off x="9031504" y="3476210"/>
              <a:ext cx="2497518" cy="96997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b="1" dirty="0">
                  <a:solidFill>
                    <a:schemeClr val="dk1"/>
                  </a:solidFill>
                  <a:latin typeface="Garamond"/>
                  <a:ea typeface="Garamond"/>
                  <a:cs typeface="Garamond"/>
                  <a:sym typeface="Garamond"/>
                </a:rPr>
                <a:t>Criterion</a:t>
              </a:r>
              <a:endParaRPr dirty="0"/>
            </a:p>
            <a:p>
              <a:pPr marL="173038" marR="0" lvl="0" indent="-173038" algn="l" rtl="0">
                <a:spcBef>
                  <a:spcPts val="0"/>
                </a:spcBef>
                <a:spcAft>
                  <a:spcPts val="0"/>
                </a:spcAft>
                <a:buClr>
                  <a:schemeClr val="dk1"/>
                </a:buClr>
                <a:buSzPts val="2000"/>
                <a:buFont typeface="Garamond"/>
                <a:buChar char="-"/>
              </a:pPr>
              <a:r>
                <a:rPr lang="en-US" sz="2000" dirty="0">
                  <a:solidFill>
                    <a:schemeClr val="dk1"/>
                  </a:solidFill>
                  <a:latin typeface="Garamond"/>
                  <a:ea typeface="Garamond"/>
                  <a:cs typeface="Garamond"/>
                  <a:sym typeface="Garamond"/>
                </a:rPr>
                <a:t>Rank alts upon</a:t>
              </a:r>
              <a:endParaRPr dirty="0"/>
            </a:p>
            <a:p>
              <a:pPr marL="173038" marR="0" lvl="0" indent="-173038" algn="l" rtl="0">
                <a:spcBef>
                  <a:spcPts val="0"/>
                </a:spcBef>
                <a:spcAft>
                  <a:spcPts val="0"/>
                </a:spcAft>
                <a:buClr>
                  <a:schemeClr val="dk1"/>
                </a:buClr>
                <a:buSzPts val="2000"/>
                <a:buFont typeface="Garamond"/>
                <a:buChar char="-"/>
              </a:pPr>
              <a:r>
                <a:rPr lang="en-US" sz="2000" dirty="0">
                  <a:solidFill>
                    <a:schemeClr val="dk1"/>
                  </a:solidFill>
                  <a:latin typeface="Garamond"/>
                  <a:ea typeface="Garamond"/>
                  <a:cs typeface="Garamond"/>
                  <a:sym typeface="Garamond"/>
                </a:rPr>
                <a:t>Mutually excl?</a:t>
              </a:r>
              <a:endParaRPr dirty="0"/>
            </a:p>
          </p:txBody>
        </p:sp>
        <p:sp>
          <p:nvSpPr>
            <p:cNvPr id="346" name="Google Shape;346;p20"/>
            <p:cNvSpPr/>
            <p:nvPr/>
          </p:nvSpPr>
          <p:spPr>
            <a:xfrm rot="5400000">
              <a:off x="10109361" y="4516626"/>
              <a:ext cx="237738" cy="208127"/>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334" name="Google Shape;334;p20"/>
          <p:cNvSpPr txBox="1"/>
          <p:nvPr/>
        </p:nvSpPr>
        <p:spPr>
          <a:xfrm>
            <a:off x="3203961" y="4567788"/>
            <a:ext cx="60486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Garamond"/>
                <a:ea typeface="Garamond"/>
                <a:cs typeface="Garamond"/>
                <a:sym typeface="Garamond"/>
              </a:rPr>
              <a:t>This is an </a:t>
            </a:r>
            <a:r>
              <a:rPr lang="en-US" sz="2800" u="sng">
                <a:solidFill>
                  <a:schemeClr val="dk1"/>
                </a:solidFill>
                <a:latin typeface="Garamond"/>
                <a:ea typeface="Garamond"/>
                <a:cs typeface="Garamond"/>
                <a:sym typeface="Garamond"/>
              </a:rPr>
              <a:t>analytical thinking process</a:t>
            </a:r>
            <a:endParaRPr/>
          </a:p>
        </p:txBody>
      </p:sp>
      <p:sp>
        <p:nvSpPr>
          <p:cNvPr id="347" name="Google Shape;347;p20"/>
          <p:cNvSpPr txBox="1"/>
          <p:nvPr/>
        </p:nvSpPr>
        <p:spPr>
          <a:xfrm>
            <a:off x="2740632" y="5041466"/>
            <a:ext cx="6290872"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u="sng">
                <a:solidFill>
                  <a:schemeClr val="dk1"/>
                </a:solidFill>
                <a:latin typeface="Garamond"/>
                <a:ea typeface="Garamond"/>
                <a:cs typeface="Garamond"/>
                <a:sym typeface="Garamond"/>
              </a:rPr>
              <a:t>Must</a:t>
            </a:r>
            <a:r>
              <a:rPr lang="en-US" sz="2400">
                <a:solidFill>
                  <a:schemeClr val="dk1"/>
                </a:solidFill>
                <a:latin typeface="Garamond"/>
                <a:ea typeface="Garamond"/>
                <a:cs typeface="Garamond"/>
                <a:sym typeface="Garamond"/>
              </a:rPr>
              <a:t> be a collaboration: Review analyses, integrate &amp; synthesize to understanding and create meaning; Sense making</a:t>
            </a:r>
            <a:endParaRPr/>
          </a:p>
        </p:txBody>
      </p:sp>
      <p:sp>
        <p:nvSpPr>
          <p:cNvPr id="348" name="Google Shape;348;p20" descr="A box labeled &quot;Recs/Options&quot; with &quot;Timelines, costs,&quot; &quot;Responsibilities,&quot; and &quot;Fallback option&quot; written inside. "/>
          <p:cNvSpPr txBox="1"/>
          <p:nvPr/>
        </p:nvSpPr>
        <p:spPr>
          <a:xfrm>
            <a:off x="9404186" y="4829398"/>
            <a:ext cx="1561584" cy="814697"/>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chemeClr val="dk1"/>
                </a:solidFill>
                <a:latin typeface="Arial"/>
                <a:ea typeface="Arial"/>
                <a:cs typeface="Arial"/>
                <a:sym typeface="Arial"/>
              </a:rPr>
              <a:t>Recs/Options</a:t>
            </a:r>
            <a:endParaRPr dirty="0"/>
          </a:p>
          <a:p>
            <a:pPr marL="173038" marR="0" lvl="0" indent="-173038" algn="l" rtl="0">
              <a:spcBef>
                <a:spcPts val="0"/>
              </a:spcBef>
              <a:spcAft>
                <a:spcPts val="0"/>
              </a:spcAft>
              <a:buClr>
                <a:schemeClr val="dk1"/>
              </a:buClr>
              <a:buSzPts val="1200"/>
              <a:buFont typeface="Arial"/>
              <a:buChar char="-"/>
            </a:pPr>
            <a:r>
              <a:rPr lang="en-US" sz="1200" dirty="0">
                <a:solidFill>
                  <a:schemeClr val="dk1"/>
                </a:solidFill>
                <a:latin typeface="Arial"/>
                <a:ea typeface="Arial"/>
                <a:cs typeface="Arial"/>
                <a:sym typeface="Arial"/>
              </a:rPr>
              <a:t>Timelines, costs</a:t>
            </a:r>
            <a:endParaRPr dirty="0"/>
          </a:p>
          <a:p>
            <a:pPr marL="173038" marR="0" lvl="0" indent="-173038" algn="l" rtl="0">
              <a:spcBef>
                <a:spcPts val="0"/>
              </a:spcBef>
              <a:spcAft>
                <a:spcPts val="0"/>
              </a:spcAft>
              <a:buClr>
                <a:schemeClr val="dk1"/>
              </a:buClr>
              <a:buSzPts val="1200"/>
              <a:buFont typeface="Arial"/>
              <a:buChar char="-"/>
            </a:pPr>
            <a:r>
              <a:rPr lang="en-US" sz="1200" dirty="0">
                <a:solidFill>
                  <a:schemeClr val="dk1"/>
                </a:solidFill>
                <a:latin typeface="Arial"/>
                <a:ea typeface="Arial"/>
                <a:cs typeface="Arial"/>
                <a:sym typeface="Arial"/>
              </a:rPr>
              <a:t>Responsibilities</a:t>
            </a:r>
            <a:endParaRPr dirty="0"/>
          </a:p>
          <a:p>
            <a:pPr marL="173038" marR="0" lvl="0" indent="-173038" algn="l" rtl="0">
              <a:spcBef>
                <a:spcPts val="0"/>
              </a:spcBef>
              <a:spcAft>
                <a:spcPts val="0"/>
              </a:spcAft>
              <a:buClr>
                <a:schemeClr val="dk1"/>
              </a:buClr>
              <a:buSzPts val="1200"/>
              <a:buFont typeface="Arial"/>
              <a:buChar char="-"/>
            </a:pPr>
            <a:r>
              <a:rPr lang="en-US" sz="1200" dirty="0">
                <a:solidFill>
                  <a:schemeClr val="dk1"/>
                </a:solidFill>
                <a:latin typeface="Arial"/>
                <a:ea typeface="Arial"/>
                <a:cs typeface="Arial"/>
                <a:sym typeface="Arial"/>
              </a:rPr>
              <a:t>Fallback option</a:t>
            </a:r>
            <a:endParaRPr dirty="0"/>
          </a:p>
        </p:txBody>
      </p:sp>
      <p:sp>
        <p:nvSpPr>
          <p:cNvPr id="349" name="Google Shape;349;p20"/>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21"/>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Times New Roman"/>
              <a:buNone/>
            </a:pPr>
            <a:r>
              <a:rPr lang="en-US" sz="3600" b="1">
                <a:latin typeface="Times New Roman"/>
                <a:ea typeface="Times New Roman"/>
                <a:cs typeface="Times New Roman"/>
                <a:sym typeface="Times New Roman"/>
              </a:rPr>
              <a:t>What’s the Point?</a:t>
            </a:r>
            <a:endParaRPr>
              <a:latin typeface="Times New Roman"/>
              <a:ea typeface="Times New Roman"/>
              <a:cs typeface="Times New Roman"/>
              <a:sym typeface="Times New Roman"/>
            </a:endParaRPr>
          </a:p>
        </p:txBody>
      </p:sp>
      <p:sp>
        <p:nvSpPr>
          <p:cNvPr id="355" name="Google Shape;355;p21"/>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Autofit/>
          </a:bodyPr>
          <a:lstStyle/>
          <a:p>
            <a:pPr marL="274320" lvl="0" indent="-274320" algn="l" rtl="0">
              <a:spcBef>
                <a:spcPts val="0"/>
              </a:spcBef>
              <a:spcAft>
                <a:spcPts val="0"/>
              </a:spcAft>
              <a:buSzPts val="2200"/>
              <a:buChar char="•"/>
            </a:pPr>
            <a:r>
              <a:rPr lang="en-US">
                <a:latin typeface="Garamond"/>
                <a:ea typeface="Garamond"/>
                <a:cs typeface="Garamond"/>
                <a:sym typeface="Garamond"/>
              </a:rPr>
              <a:t>Functional perspectives &amp; cognitive bias</a:t>
            </a:r>
            <a:endParaRPr/>
          </a:p>
          <a:p>
            <a:pPr marL="594360" lvl="1" indent="-274319" algn="l" rtl="0">
              <a:spcBef>
                <a:spcPts val="1600"/>
              </a:spcBef>
              <a:spcAft>
                <a:spcPts val="0"/>
              </a:spcAft>
              <a:buSzPts val="2200"/>
              <a:buFont typeface="Noto Sans Symbols"/>
              <a:buChar char="▪"/>
            </a:pPr>
            <a:r>
              <a:rPr lang="en-US" sz="2200">
                <a:latin typeface="Garamond"/>
                <a:ea typeface="Garamond"/>
                <a:cs typeface="Garamond"/>
                <a:sym typeface="Garamond"/>
              </a:rPr>
              <a:t>We look at the same issue from different perspectives.</a:t>
            </a:r>
            <a:endParaRPr/>
          </a:p>
          <a:p>
            <a:pPr marL="594360" lvl="1" indent="-274319" algn="l" rtl="0">
              <a:spcBef>
                <a:spcPts val="1600"/>
              </a:spcBef>
              <a:spcAft>
                <a:spcPts val="0"/>
              </a:spcAft>
              <a:buSzPts val="2200"/>
              <a:buFont typeface="Noto Sans Symbols"/>
              <a:buChar char="▪"/>
            </a:pPr>
            <a:r>
              <a:rPr lang="en-US" sz="2200">
                <a:latin typeface="Garamond"/>
                <a:ea typeface="Garamond"/>
                <a:cs typeface="Garamond"/>
                <a:sym typeface="Garamond"/>
              </a:rPr>
              <a:t>We interpret the same issue in different ways.</a:t>
            </a:r>
            <a:endParaRPr/>
          </a:p>
          <a:p>
            <a:pPr marL="594360" lvl="1" indent="-274319" algn="l" rtl="0">
              <a:spcBef>
                <a:spcPts val="1600"/>
              </a:spcBef>
              <a:spcAft>
                <a:spcPts val="0"/>
              </a:spcAft>
              <a:buSzPts val="2200"/>
              <a:buFont typeface="Noto Sans Symbols"/>
              <a:buChar char="▪"/>
            </a:pPr>
            <a:r>
              <a:rPr lang="en-US" sz="2200">
                <a:latin typeface="Garamond"/>
                <a:ea typeface="Garamond"/>
                <a:cs typeface="Garamond"/>
                <a:sym typeface="Garamond"/>
              </a:rPr>
              <a:t>Both typically lead to different conclusions.</a:t>
            </a:r>
            <a:endParaRPr/>
          </a:p>
          <a:p>
            <a:pPr marL="274320" lvl="0" indent="-274320" algn="l" rtl="0">
              <a:spcBef>
                <a:spcPts val="2200"/>
              </a:spcBef>
              <a:spcAft>
                <a:spcPts val="0"/>
              </a:spcAft>
              <a:buSzPts val="2200"/>
              <a:buChar char="•"/>
            </a:pPr>
            <a:r>
              <a:rPr lang="en-US">
                <a:latin typeface="Garamond"/>
                <a:ea typeface="Garamond"/>
                <a:cs typeface="Garamond"/>
                <a:sym typeface="Garamond"/>
              </a:rPr>
              <a:t>We develop cognitive shortcuts – to deal with repeated exposures and complexity. These affect our ability detect change.</a:t>
            </a:r>
            <a:endParaRPr/>
          </a:p>
          <a:p>
            <a:pPr marL="274320" lvl="0" indent="-274320" algn="l" rtl="0">
              <a:spcBef>
                <a:spcPts val="2200"/>
              </a:spcBef>
              <a:spcAft>
                <a:spcPts val="0"/>
              </a:spcAft>
              <a:buSzPts val="2200"/>
              <a:buChar char="•"/>
            </a:pPr>
            <a:r>
              <a:rPr lang="en-US">
                <a:latin typeface="Garamond"/>
                <a:ea typeface="Garamond"/>
                <a:cs typeface="Garamond"/>
                <a:sym typeface="Garamond"/>
              </a:rPr>
              <a:t>How do we overcome these?</a:t>
            </a:r>
            <a:endParaRPr/>
          </a:p>
          <a:p>
            <a:pPr marL="594360" lvl="1" indent="-274319" algn="l" rtl="0">
              <a:spcBef>
                <a:spcPts val="1600"/>
              </a:spcBef>
              <a:spcAft>
                <a:spcPts val="0"/>
              </a:spcAft>
              <a:buSzPts val="2200"/>
              <a:buChar char="•"/>
            </a:pPr>
            <a:r>
              <a:rPr lang="en-US" sz="2200">
                <a:latin typeface="Garamond"/>
                <a:ea typeface="Garamond"/>
                <a:cs typeface="Garamond"/>
                <a:sym typeface="Garamond"/>
              </a:rPr>
              <a:t>In organizations</a:t>
            </a:r>
            <a:endParaRPr/>
          </a:p>
          <a:p>
            <a:pPr marL="594360" lvl="1" indent="-274319" algn="l" rtl="0">
              <a:spcBef>
                <a:spcPts val="1600"/>
              </a:spcBef>
              <a:spcAft>
                <a:spcPts val="0"/>
              </a:spcAft>
              <a:buSzPts val="2200"/>
              <a:buChar char="•"/>
            </a:pPr>
            <a:r>
              <a:rPr lang="en-US" sz="2200">
                <a:latin typeface="Garamond"/>
                <a:ea typeface="Garamond"/>
                <a:cs typeface="Garamond"/>
                <a:sym typeface="Garamond"/>
              </a:rPr>
              <a:t>In the course?</a:t>
            </a:r>
            <a:endParaRPr/>
          </a:p>
          <a:p>
            <a:pPr marL="274320" lvl="0" indent="-134620" algn="l" rtl="0">
              <a:spcBef>
                <a:spcPts val="2200"/>
              </a:spcBef>
              <a:spcAft>
                <a:spcPts val="0"/>
              </a:spcAft>
              <a:buSzPts val="2200"/>
              <a:buNone/>
            </a:pPr>
            <a:endParaRPr/>
          </a:p>
        </p:txBody>
      </p:sp>
      <p:sp>
        <p:nvSpPr>
          <p:cNvPr id="356" name="Google Shape;356;p21"/>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22"/>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Times New Roman"/>
              <a:buNone/>
            </a:pPr>
            <a:r>
              <a:rPr lang="en-US" sz="3200" b="1">
                <a:latin typeface="Times New Roman"/>
                <a:ea typeface="Times New Roman"/>
                <a:cs typeface="Times New Roman"/>
                <a:sym typeface="Times New Roman"/>
              </a:rPr>
              <a:t>Overcoming Functionalism and Cognitive Limitations to Think Strategically?</a:t>
            </a:r>
            <a:endParaRPr>
              <a:latin typeface="Times New Roman"/>
              <a:ea typeface="Times New Roman"/>
              <a:cs typeface="Times New Roman"/>
              <a:sym typeface="Times New Roman"/>
            </a:endParaRPr>
          </a:p>
        </p:txBody>
      </p:sp>
      <p:sp>
        <p:nvSpPr>
          <p:cNvPr id="362" name="Google Shape;362;p22"/>
          <p:cNvSpPr txBox="1">
            <a:spLocks noGrp="1"/>
          </p:cNvSpPr>
          <p:nvPr>
            <p:ph type="body" idx="1"/>
          </p:nvPr>
        </p:nvSpPr>
        <p:spPr>
          <a:xfrm>
            <a:off x="1066800" y="1538038"/>
            <a:ext cx="4752109" cy="2632910"/>
          </a:xfrm>
          <a:prstGeom prst="rect">
            <a:avLst/>
          </a:prstGeom>
          <a:noFill/>
          <a:ln>
            <a:noFill/>
          </a:ln>
        </p:spPr>
        <p:txBody>
          <a:bodyPr spcFirstLastPara="1" wrap="square" lIns="91425" tIns="45700" rIns="91425" bIns="45700" anchor="t" anchorCtr="0">
            <a:noAutofit/>
          </a:bodyPr>
          <a:lstStyle/>
          <a:p>
            <a:pPr marL="372110" lvl="1" indent="0" algn="ctr" rtl="0">
              <a:spcBef>
                <a:spcPts val="0"/>
              </a:spcBef>
              <a:spcAft>
                <a:spcPts val="0"/>
              </a:spcAft>
              <a:buSzPts val="2400"/>
              <a:buNone/>
            </a:pPr>
            <a:r>
              <a:rPr lang="en-US" sz="2024" b="1" u="sng">
                <a:latin typeface="Garamond"/>
                <a:ea typeface="Garamond"/>
                <a:cs typeface="Garamond"/>
                <a:sym typeface="Garamond"/>
              </a:rPr>
              <a:t>In Organizations </a:t>
            </a:r>
            <a:endParaRPr sz="2024"/>
          </a:p>
          <a:p>
            <a:pPr marL="594360" lvl="1" indent="-209851" algn="l" rtl="0">
              <a:spcBef>
                <a:spcPts val="1600"/>
              </a:spcBef>
              <a:spcAft>
                <a:spcPts val="0"/>
              </a:spcAft>
              <a:buSzPts val="2025"/>
              <a:buChar char="•"/>
            </a:pPr>
            <a:r>
              <a:rPr lang="en-US" sz="2024">
                <a:latin typeface="Garamond"/>
                <a:ea typeface="Garamond"/>
                <a:cs typeface="Garamond"/>
                <a:sym typeface="Garamond"/>
              </a:rPr>
              <a:t>Use cross-functional teams – multiple perspectives, are experts</a:t>
            </a:r>
            <a:endParaRPr sz="2024"/>
          </a:p>
          <a:p>
            <a:pPr marL="594360" lvl="1" indent="-209851" algn="l" rtl="0">
              <a:spcBef>
                <a:spcPts val="1600"/>
              </a:spcBef>
              <a:spcAft>
                <a:spcPts val="0"/>
              </a:spcAft>
              <a:buSzPts val="2025"/>
              <a:buChar char="•"/>
            </a:pPr>
            <a:r>
              <a:rPr lang="en-US" sz="2024">
                <a:latin typeface="Garamond"/>
                <a:ea typeface="Garamond"/>
                <a:cs typeface="Garamond"/>
                <a:sym typeface="Garamond"/>
              </a:rPr>
              <a:t>Multiple analytical tools to force different perspectives</a:t>
            </a:r>
            <a:endParaRPr sz="2024"/>
          </a:p>
          <a:p>
            <a:pPr marL="594360" lvl="1" indent="-209851" algn="l" rtl="0">
              <a:spcBef>
                <a:spcPts val="1600"/>
              </a:spcBef>
              <a:spcAft>
                <a:spcPts val="0"/>
              </a:spcAft>
              <a:buSzPts val="2025"/>
              <a:buChar char="•"/>
            </a:pPr>
            <a:r>
              <a:rPr lang="en-US" sz="2024">
                <a:latin typeface="Garamond"/>
                <a:ea typeface="Garamond"/>
                <a:cs typeface="Garamond"/>
                <a:sym typeface="Garamond"/>
              </a:rPr>
              <a:t>Lots of discussion &amp; integration to reveal different insights</a:t>
            </a:r>
            <a:endParaRPr sz="2024"/>
          </a:p>
          <a:p>
            <a:pPr marL="274320" lvl="0" indent="-156845" algn="l" rtl="0">
              <a:spcBef>
                <a:spcPts val="2000"/>
              </a:spcBef>
              <a:spcAft>
                <a:spcPts val="0"/>
              </a:spcAft>
              <a:buSzPts val="2000"/>
              <a:buNone/>
            </a:pPr>
            <a:endParaRPr/>
          </a:p>
        </p:txBody>
      </p:sp>
      <p:sp>
        <p:nvSpPr>
          <p:cNvPr id="363" name="Google Shape;363;p22"/>
          <p:cNvSpPr txBox="1">
            <a:spLocks noGrp="1"/>
          </p:cNvSpPr>
          <p:nvPr>
            <p:ph type="body" idx="2"/>
          </p:nvPr>
        </p:nvSpPr>
        <p:spPr>
          <a:xfrm>
            <a:off x="6369550" y="1538049"/>
            <a:ext cx="5623200" cy="4172700"/>
          </a:xfrm>
          <a:prstGeom prst="rect">
            <a:avLst/>
          </a:prstGeom>
          <a:noFill/>
          <a:ln>
            <a:noFill/>
          </a:ln>
        </p:spPr>
        <p:txBody>
          <a:bodyPr spcFirstLastPara="1" wrap="square" lIns="91425" tIns="45700" rIns="91425" bIns="45700" anchor="t" anchorCtr="0">
            <a:noAutofit/>
          </a:bodyPr>
          <a:lstStyle/>
          <a:p>
            <a:pPr marL="234950" lvl="0" indent="0" algn="ctr" rtl="0">
              <a:spcBef>
                <a:spcPts val="0"/>
              </a:spcBef>
              <a:spcAft>
                <a:spcPts val="0"/>
              </a:spcAft>
              <a:buSzPts val="2100"/>
              <a:buNone/>
            </a:pPr>
            <a:r>
              <a:rPr lang="en-US" b="1" u="sng" dirty="0">
                <a:latin typeface="Garamond"/>
                <a:ea typeface="Garamond"/>
                <a:cs typeface="Garamond"/>
                <a:sym typeface="Garamond"/>
              </a:rPr>
              <a:t>In This Course</a:t>
            </a:r>
            <a:endParaRPr dirty="0"/>
          </a:p>
          <a:p>
            <a:pPr marL="234950" lvl="0" indent="0" algn="ctr" rtl="0">
              <a:spcBef>
                <a:spcPts val="2000"/>
              </a:spcBef>
              <a:spcAft>
                <a:spcPts val="0"/>
              </a:spcAft>
              <a:buSzPts val="2100"/>
              <a:buNone/>
            </a:pPr>
            <a:r>
              <a:rPr lang="en-US" dirty="0">
                <a:latin typeface="Garamond"/>
                <a:ea typeface="Garamond"/>
                <a:cs typeface="Garamond"/>
                <a:sym typeface="Garamond"/>
              </a:rPr>
              <a:t>Same as in organizations plus…</a:t>
            </a:r>
            <a:endParaRPr dirty="0"/>
          </a:p>
          <a:p>
            <a:pPr marL="457200" lvl="0" indent="-215900" algn="l" rtl="0">
              <a:spcBef>
                <a:spcPts val="2000"/>
              </a:spcBef>
              <a:spcAft>
                <a:spcPts val="0"/>
              </a:spcAft>
              <a:buSzPts val="2000"/>
              <a:buChar char="•"/>
            </a:pPr>
            <a:r>
              <a:rPr lang="en-US" dirty="0">
                <a:latin typeface="Garamond"/>
                <a:ea typeface="Garamond"/>
                <a:cs typeface="Garamond"/>
                <a:sym typeface="Garamond"/>
              </a:rPr>
              <a:t>The case method / pedagogy</a:t>
            </a:r>
            <a:endParaRPr dirty="0"/>
          </a:p>
          <a:p>
            <a:pPr marL="457200" lvl="0" indent="-215900" algn="l" rtl="0">
              <a:spcBef>
                <a:spcPts val="2000"/>
              </a:spcBef>
              <a:spcAft>
                <a:spcPts val="0"/>
              </a:spcAft>
              <a:buSzPts val="2000"/>
              <a:buChar char="•"/>
            </a:pPr>
            <a:r>
              <a:rPr lang="en-US" dirty="0">
                <a:latin typeface="Garamond"/>
                <a:ea typeface="Garamond"/>
                <a:cs typeface="Garamond"/>
                <a:sym typeface="Garamond"/>
              </a:rPr>
              <a:t>The majority of our in-class time will be spent on discussion of cases. It is a </a:t>
            </a:r>
            <a:r>
              <a:rPr lang="en-US" b="1" i="1" dirty="0">
                <a:latin typeface="Garamond"/>
                <a:ea typeface="Garamond"/>
                <a:cs typeface="Garamond"/>
                <a:sym typeface="Garamond"/>
              </a:rPr>
              <a:t>process</a:t>
            </a:r>
            <a:r>
              <a:rPr lang="en-US" dirty="0">
                <a:latin typeface="Garamond"/>
                <a:ea typeface="Garamond"/>
                <a:cs typeface="Garamond"/>
                <a:sym typeface="Garamond"/>
              </a:rPr>
              <a:t>:  knowing the final answer prepares you very little for the future. </a:t>
            </a:r>
            <a:endParaRPr dirty="0"/>
          </a:p>
          <a:p>
            <a:pPr marL="457200" lvl="0" indent="-215900" algn="l" rtl="0">
              <a:spcBef>
                <a:spcPts val="2000"/>
              </a:spcBef>
              <a:spcAft>
                <a:spcPts val="0"/>
              </a:spcAft>
              <a:buSzPts val="2000"/>
              <a:buChar char="•"/>
            </a:pPr>
            <a:r>
              <a:rPr lang="en-US" dirty="0">
                <a:latin typeface="Garamond"/>
                <a:ea typeface="Garamond"/>
                <a:cs typeface="Garamond"/>
                <a:sym typeface="Garamond"/>
              </a:rPr>
              <a:t>Focus on thinking – analytical skills that you can use for any topic</a:t>
            </a:r>
            <a:endParaRPr dirty="0"/>
          </a:p>
          <a:p>
            <a:pPr marL="457200" lvl="0" indent="-215900" algn="l" rtl="0">
              <a:spcBef>
                <a:spcPts val="2000"/>
              </a:spcBef>
              <a:spcAft>
                <a:spcPts val="0"/>
              </a:spcAft>
              <a:buSzPts val="2000"/>
              <a:buChar char="•"/>
            </a:pPr>
            <a:r>
              <a:rPr lang="en-US" dirty="0">
                <a:latin typeface="Garamond"/>
                <a:ea typeface="Garamond"/>
                <a:cs typeface="Garamond"/>
                <a:sym typeface="Garamond"/>
              </a:rPr>
              <a:t>Class contribution is a </a:t>
            </a:r>
            <a:r>
              <a:rPr lang="en-US" b="1" u="sng" dirty="0">
                <a:latin typeface="Garamond"/>
                <a:ea typeface="Garamond"/>
                <a:cs typeface="Garamond"/>
                <a:sym typeface="Garamond"/>
              </a:rPr>
              <a:t>very significant aspect</a:t>
            </a:r>
            <a:endParaRPr dirty="0"/>
          </a:p>
          <a:p>
            <a:pPr marL="457200" lvl="0" indent="-215900" algn="l" rtl="0">
              <a:spcBef>
                <a:spcPts val="2000"/>
              </a:spcBef>
              <a:spcAft>
                <a:spcPts val="0"/>
              </a:spcAft>
              <a:buSzPts val="2000"/>
              <a:buChar char="•"/>
            </a:pPr>
            <a:r>
              <a:rPr lang="en-US" dirty="0">
                <a:latin typeface="Garamond"/>
                <a:ea typeface="Garamond"/>
                <a:cs typeface="Garamond"/>
                <a:sym typeface="Garamond"/>
              </a:rPr>
              <a:t>Must be prepared to contribute</a:t>
            </a:r>
            <a:endParaRPr dirty="0"/>
          </a:p>
          <a:p>
            <a:pPr marL="274320" lvl="0" indent="-147320" algn="l" rtl="0">
              <a:spcBef>
                <a:spcPts val="2000"/>
              </a:spcBef>
              <a:spcAft>
                <a:spcPts val="0"/>
              </a:spcAft>
              <a:buSzPts val="2000"/>
              <a:buNone/>
            </a:pPr>
            <a:endParaRPr dirty="0"/>
          </a:p>
        </p:txBody>
      </p:sp>
      <p:pic>
        <p:nvPicPr>
          <p:cNvPr id="364" name="Google Shape;364;p2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349918" y="4570605"/>
            <a:ext cx="1433759" cy="1853284"/>
          </a:xfrm>
          <a:prstGeom prst="rect">
            <a:avLst/>
          </a:prstGeom>
          <a:noFill/>
          <a:ln w="9525" cap="flat" cmpd="sng">
            <a:solidFill>
              <a:schemeClr val="dk1"/>
            </a:solidFill>
            <a:prstDash val="solid"/>
            <a:miter lim="800000"/>
            <a:headEnd type="none" w="sm" len="sm"/>
            <a:tailEnd type="none" w="sm" len="sm"/>
          </a:ln>
        </p:spPr>
      </p:pic>
      <p:pic>
        <p:nvPicPr>
          <p:cNvPr id="365" name="Google Shape;365;p2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1934976" y="4576622"/>
            <a:ext cx="1431421" cy="1853283"/>
          </a:xfrm>
          <a:prstGeom prst="rect">
            <a:avLst/>
          </a:prstGeom>
          <a:noFill/>
          <a:ln w="9525" cap="flat" cmpd="sng">
            <a:solidFill>
              <a:schemeClr val="dk1"/>
            </a:solidFill>
            <a:prstDash val="solid"/>
            <a:miter lim="800000"/>
            <a:headEnd type="none" w="sm" len="sm"/>
            <a:tailEnd type="none" w="sm" len="sm"/>
          </a:ln>
        </p:spPr>
      </p:pic>
      <p:pic>
        <p:nvPicPr>
          <p:cNvPr id="366" name="Google Shape;366;p22">
            <a:extLst>
              <a:ext uri="{C183D7F6-B498-43B3-948B-1728B52AA6E4}">
                <adec:decorative xmlns:adec="http://schemas.microsoft.com/office/drawing/2017/decorative" val="1"/>
              </a:ext>
            </a:extLst>
          </p:cNvPr>
          <p:cNvPicPr preferRelativeResize="0"/>
          <p:nvPr/>
        </p:nvPicPr>
        <p:blipFill rotWithShape="1">
          <a:blip r:embed="rId5">
            <a:alphaModFix/>
          </a:blip>
          <a:srcRect l="30119" t="20350" r="29286" b="11048"/>
          <a:stretch/>
        </p:blipFill>
        <p:spPr>
          <a:xfrm>
            <a:off x="3479309" y="4576622"/>
            <a:ext cx="1357661" cy="1835424"/>
          </a:xfrm>
          <a:prstGeom prst="rect">
            <a:avLst/>
          </a:prstGeom>
          <a:noFill/>
          <a:ln w="9525" cap="flat" cmpd="sng">
            <a:solidFill>
              <a:schemeClr val="dk1"/>
            </a:solidFill>
            <a:prstDash val="solid"/>
            <a:miter lim="800000"/>
            <a:headEnd type="none" w="sm" len="sm"/>
            <a:tailEnd type="none" w="sm" len="sm"/>
          </a:ln>
        </p:spPr>
      </p:pic>
      <p:pic>
        <p:nvPicPr>
          <p:cNvPr id="367" name="Google Shape;367;p22">
            <a:extLst>
              <a:ext uri="{C183D7F6-B498-43B3-948B-1728B52AA6E4}">
                <adec:decorative xmlns:adec="http://schemas.microsoft.com/office/drawing/2017/decorative" val="1"/>
              </a:ext>
            </a:extLst>
          </p:cNvPr>
          <p:cNvPicPr preferRelativeResize="0"/>
          <p:nvPr/>
        </p:nvPicPr>
        <p:blipFill rotWithShape="1">
          <a:blip r:embed="rId6">
            <a:alphaModFix/>
          </a:blip>
          <a:srcRect l="25000" t="12500" r="25000" b="6695"/>
          <a:stretch/>
        </p:blipFill>
        <p:spPr>
          <a:xfrm>
            <a:off x="4949882" y="4570605"/>
            <a:ext cx="1419664" cy="1826495"/>
          </a:xfrm>
          <a:prstGeom prst="rect">
            <a:avLst/>
          </a:prstGeom>
          <a:noFill/>
          <a:ln w="9525" cap="flat" cmpd="sng">
            <a:solidFill>
              <a:schemeClr val="dk1"/>
            </a:solidFill>
            <a:prstDash val="solid"/>
            <a:miter lim="800000"/>
            <a:headEnd type="none" w="sm" len="sm"/>
            <a:tailEnd type="none" w="sm" len="sm"/>
          </a:ln>
        </p:spPr>
      </p:pic>
      <p:sp>
        <p:nvSpPr>
          <p:cNvPr id="368" name="Google Shape;368;p22"/>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7"/>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23"/>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Studying Business – The Box Exercise</a:t>
            </a:r>
            <a:endParaRPr/>
          </a:p>
        </p:txBody>
      </p:sp>
      <p:sp>
        <p:nvSpPr>
          <p:cNvPr id="375" name="Google Shape;375;p23"/>
          <p:cNvSpPr txBox="1"/>
          <p:nvPr/>
        </p:nvSpPr>
        <p:spPr>
          <a:xfrm>
            <a:off x="9920" y="1546296"/>
            <a:ext cx="11935326" cy="738683"/>
          </a:xfrm>
          <a:prstGeom prst="rect">
            <a:avLst/>
          </a:prstGeom>
          <a:noFill/>
          <a:ln>
            <a:noFill/>
          </a:ln>
        </p:spPr>
        <p:txBody>
          <a:bodyPr spcFirstLastPara="1" wrap="square" lIns="91425" tIns="45700" rIns="91425" bIns="45700" anchor="ctr" anchorCtr="0">
            <a:noAutofit/>
          </a:bodyPr>
          <a:lstStyle/>
          <a:p>
            <a:pPr marL="342900" marR="0" lvl="0" indent="-342900" algn="l" rtl="0">
              <a:lnSpc>
                <a:spcPct val="90000"/>
              </a:lnSpc>
              <a:spcBef>
                <a:spcPts val="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Studying </a:t>
            </a:r>
            <a:r>
              <a:rPr lang="en-US" sz="2400" u="sng">
                <a:solidFill>
                  <a:schemeClr val="dk1"/>
                </a:solidFill>
                <a:latin typeface="Garamond"/>
                <a:ea typeface="Garamond"/>
                <a:cs typeface="Garamond"/>
                <a:sym typeface="Garamond"/>
              </a:rPr>
              <a:t>Business</a:t>
            </a:r>
            <a:r>
              <a:rPr lang="en-US" sz="2400">
                <a:solidFill>
                  <a:schemeClr val="dk1"/>
                </a:solidFill>
                <a:latin typeface="Garamond"/>
                <a:ea typeface="Garamond"/>
                <a:cs typeface="Garamond"/>
                <a:sym typeface="Garamond"/>
              </a:rPr>
              <a:t> – as opposed to accounting, BIT, entrepreneurship, finance, management, marketing, etc. Those are your </a:t>
            </a:r>
            <a:r>
              <a:rPr lang="en-US" sz="2400" u="sng">
                <a:solidFill>
                  <a:schemeClr val="dk1"/>
                </a:solidFill>
                <a:latin typeface="Garamond"/>
                <a:ea typeface="Garamond"/>
                <a:cs typeface="Garamond"/>
                <a:sym typeface="Garamond"/>
              </a:rPr>
              <a:t>specialization</a:t>
            </a:r>
            <a:r>
              <a:rPr lang="en-US" sz="2400">
                <a:solidFill>
                  <a:schemeClr val="dk1"/>
                </a:solidFill>
                <a:latin typeface="Garamond"/>
                <a:ea typeface="Garamond"/>
                <a:cs typeface="Garamond"/>
                <a:sym typeface="Garamond"/>
              </a:rPr>
              <a:t>. </a:t>
            </a:r>
            <a:endParaRPr/>
          </a:p>
        </p:txBody>
      </p:sp>
      <p:grpSp>
        <p:nvGrpSpPr>
          <p:cNvPr id="376" name="Google Shape;376;p23"/>
          <p:cNvGrpSpPr/>
          <p:nvPr/>
        </p:nvGrpSpPr>
        <p:grpSpPr>
          <a:xfrm>
            <a:off x="881180" y="2159732"/>
            <a:ext cx="10981509" cy="2810193"/>
            <a:chOff x="881180" y="2159732"/>
            <a:chExt cx="10981509" cy="2810193"/>
          </a:xfrm>
        </p:grpSpPr>
        <p:sp>
          <p:nvSpPr>
            <p:cNvPr id="377" name="Google Shape;377;p23" descr="a series of boxes labeled movie theater, cola wars, sports drinks, Under Armour, Starbucks, Kraft Foods, Walt Disney, General Electric, Philips &amp; Matsushite, Arcelor &amp; Mittal, Costco, Blue Nile, and two unlabeled boxes.">
              <a:extLst>
                <a:ext uri="{C183D7F6-B498-43B3-948B-1728B52AA6E4}">
                  <adec:decorative xmlns:adec="http://schemas.microsoft.com/office/drawing/2017/decorative" val="0"/>
                </a:ext>
              </a:extLst>
            </p:cNvPr>
            <p:cNvSpPr/>
            <p:nvPr/>
          </p:nvSpPr>
          <p:spPr>
            <a:xfrm>
              <a:off x="881180" y="2159732"/>
              <a:ext cx="10981509" cy="2810193"/>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chemeClr val="dk1"/>
                </a:buClr>
                <a:buSzPts val="2400"/>
                <a:buFont typeface="Garamond"/>
                <a:buAutoNum type="arabicPeriod"/>
              </a:pPr>
              <a:r>
                <a:rPr lang="en-US" sz="2400" dirty="0">
                  <a:solidFill>
                    <a:schemeClr val="dk1"/>
                  </a:solidFill>
                  <a:latin typeface="Garamond"/>
                  <a:ea typeface="Garamond"/>
                  <a:cs typeface="Garamond"/>
                  <a:sym typeface="Garamond"/>
                </a:rPr>
                <a:t>Pick a business. </a:t>
              </a:r>
              <a:endParaRPr dirty="0"/>
            </a:p>
            <a:p>
              <a:pPr marL="342900" marR="0" lvl="0" indent="-342900" algn="l" rtl="0">
                <a:lnSpc>
                  <a:spcPct val="150000"/>
                </a:lnSpc>
                <a:spcBef>
                  <a:spcPts val="0"/>
                </a:spcBef>
                <a:spcAft>
                  <a:spcPts val="0"/>
                </a:spcAft>
                <a:buClr>
                  <a:schemeClr val="dk1"/>
                </a:buClr>
                <a:buSzPts val="2400"/>
                <a:buFont typeface="Garamond"/>
                <a:buAutoNum type="arabicPeriod"/>
              </a:pPr>
              <a:r>
                <a:rPr lang="en-US" sz="2400" dirty="0">
                  <a:solidFill>
                    <a:schemeClr val="dk1"/>
                  </a:solidFill>
                  <a:latin typeface="Garamond"/>
                  <a:ea typeface="Garamond"/>
                  <a:cs typeface="Garamond"/>
                  <a:sym typeface="Garamond"/>
                </a:rPr>
                <a:t>Explain how the business works, why some firms succeed, why others fail.</a:t>
              </a:r>
              <a:endParaRPr dirty="0"/>
            </a:p>
            <a:p>
              <a:pPr marL="1714500" marR="0" lvl="0" indent="-1714500" algn="l" rtl="0">
                <a:lnSpc>
                  <a:spcPct val="150000"/>
                </a:lnSpc>
                <a:spcBef>
                  <a:spcPts val="0"/>
                </a:spcBef>
                <a:spcAft>
                  <a:spcPts val="0"/>
                </a:spcAft>
                <a:buClr>
                  <a:schemeClr val="dk1"/>
                </a:buClr>
                <a:buSzPts val="2400"/>
                <a:buFont typeface="Garamond"/>
                <a:buAutoNum type="arabicPeriod"/>
              </a:pPr>
              <a:r>
                <a:rPr lang="en-US" sz="2400" dirty="0">
                  <a:solidFill>
                    <a:schemeClr val="dk1"/>
                  </a:solidFill>
                  <a:latin typeface="Garamond"/>
                  <a:ea typeface="Garamond"/>
                  <a:cs typeface="Garamond"/>
                  <a:sym typeface="Garamond"/>
                </a:rPr>
                <a:t>Now, think outside the box. Come up with something original for that business that is economically viable to create competitive advantage.</a:t>
              </a:r>
              <a:endParaRPr dirty="0"/>
            </a:p>
            <a:p>
              <a:pPr marL="342900" marR="0" lvl="0" indent="-342900" algn="l" rtl="0">
                <a:lnSpc>
                  <a:spcPct val="150000"/>
                </a:lnSpc>
                <a:spcBef>
                  <a:spcPts val="0"/>
                </a:spcBef>
                <a:spcAft>
                  <a:spcPts val="0"/>
                </a:spcAft>
                <a:buClr>
                  <a:schemeClr val="dk1"/>
                </a:buClr>
                <a:buSzPts val="2400"/>
                <a:buFont typeface="Garamond"/>
                <a:buAutoNum type="arabicPeriod"/>
              </a:pPr>
              <a:r>
                <a:rPr lang="en-US" sz="2400" dirty="0">
                  <a:solidFill>
                    <a:schemeClr val="dk1"/>
                  </a:solidFill>
                  <a:latin typeface="Garamond"/>
                  <a:ea typeface="Garamond"/>
                  <a:cs typeface="Garamond"/>
                  <a:sym typeface="Garamond"/>
                </a:rPr>
                <a:t>By the end, you’ll understand how many businesses work; understand many boxes</a:t>
              </a:r>
              <a:endParaRPr dirty="0"/>
            </a:p>
          </p:txBody>
        </p:sp>
        <p:sp>
          <p:nvSpPr>
            <p:cNvPr id="378" name="Google Shape;378;p23" descr="An image of a rectangle."/>
            <p:cNvSpPr/>
            <p:nvPr/>
          </p:nvSpPr>
          <p:spPr>
            <a:xfrm>
              <a:off x="1373649" y="3368698"/>
              <a:ext cx="1051448" cy="1051448"/>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79" name="Google Shape;379;p23" descr="Fourteen boxes with the first twelve labeled (from left to right) &quot;Movie Theatre,&quot; &quot;Cola Wars,&quot; &quot;Sports Drinks,&quot; &quot;Under Armour,&quot; &quot;Starbucks,&quot; &quot;Kraft Foods,&quot; &quot;Walt Disney,&quot; &quot;General Electric,&quot; &quot;Philips &amp; Matsushita,&quot; &quot;Arcelor &amp; Mittal,&quot; &quot;Costco,&quot; and &quot;Blue Nile.&quot;  &#10;"/>
          <p:cNvGrpSpPr/>
          <p:nvPr/>
        </p:nvGrpSpPr>
        <p:grpSpPr>
          <a:xfrm>
            <a:off x="2117558" y="5061714"/>
            <a:ext cx="7499648" cy="1669286"/>
            <a:chOff x="921733" y="4659572"/>
            <a:chExt cx="7731136" cy="2071617"/>
          </a:xfrm>
        </p:grpSpPr>
        <p:grpSp>
          <p:nvGrpSpPr>
            <p:cNvPr id="380" name="Google Shape;380;p23"/>
            <p:cNvGrpSpPr/>
            <p:nvPr/>
          </p:nvGrpSpPr>
          <p:grpSpPr>
            <a:xfrm>
              <a:off x="921733" y="4659572"/>
              <a:ext cx="7731136" cy="2071617"/>
              <a:chOff x="921733" y="4430972"/>
              <a:chExt cx="7731136" cy="2071617"/>
            </a:xfrm>
          </p:grpSpPr>
          <p:grpSp>
            <p:nvGrpSpPr>
              <p:cNvPr id="381" name="Google Shape;381;p23"/>
              <p:cNvGrpSpPr/>
              <p:nvPr/>
            </p:nvGrpSpPr>
            <p:grpSpPr>
              <a:xfrm>
                <a:off x="921733" y="4430972"/>
                <a:ext cx="1038236" cy="966717"/>
                <a:chOff x="921733" y="4329372"/>
                <a:chExt cx="1038236" cy="966717"/>
              </a:xfrm>
            </p:grpSpPr>
            <p:sp>
              <p:nvSpPr>
                <p:cNvPr id="382" name="Google Shape;382;p23" descr="a series of boxes labeled movie theater, cola wars, sports drinks, Under Armour, Starbucks, Kraft Foods, Walt Disney, General Electric, Philiops &amp; Matsushite, Arcelor &amp; Mittal, Costco, Blue Nile, and two unlabeled boxes."/>
                <p:cNvSpPr/>
                <p:nvPr/>
              </p:nvSpPr>
              <p:spPr>
                <a:xfrm>
                  <a:off x="921733" y="4595157"/>
                  <a:ext cx="830867" cy="517065"/>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dirty="0">
                      <a:solidFill>
                        <a:schemeClr val="dk1"/>
                      </a:solidFill>
                      <a:latin typeface="Arial"/>
                      <a:ea typeface="Arial"/>
                      <a:cs typeface="Arial"/>
                      <a:sym typeface="Arial"/>
                    </a:rPr>
                    <a:t>Movie Theaters</a:t>
                  </a:r>
                  <a:endParaRPr dirty="0"/>
                </a:p>
              </p:txBody>
            </p:sp>
            <p:sp>
              <p:nvSpPr>
                <p:cNvPr id="383" name="Google Shape;383;p23"/>
                <p:cNvSpPr/>
                <p:nvPr/>
              </p:nvSpPr>
              <p:spPr>
                <a:xfrm>
                  <a:off x="993252" y="43293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84" name="Google Shape;384;p23"/>
              <p:cNvGrpSpPr/>
              <p:nvPr/>
            </p:nvGrpSpPr>
            <p:grpSpPr>
              <a:xfrm>
                <a:off x="2037216" y="4430972"/>
                <a:ext cx="1038236" cy="966717"/>
                <a:chOff x="1074133" y="4481772"/>
                <a:chExt cx="1038236" cy="966717"/>
              </a:xfrm>
            </p:grpSpPr>
            <p:sp>
              <p:nvSpPr>
                <p:cNvPr id="385" name="Google Shape;385;p23"/>
                <p:cNvSpPr/>
                <p:nvPr/>
              </p:nvSpPr>
              <p:spPr>
                <a:xfrm>
                  <a:off x="1074133" y="4747558"/>
                  <a:ext cx="830867" cy="499047"/>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dirty="0">
                      <a:solidFill>
                        <a:schemeClr val="dk1"/>
                      </a:solidFill>
                      <a:latin typeface="Arial"/>
                      <a:ea typeface="Arial"/>
                      <a:cs typeface="Arial"/>
                      <a:sym typeface="Arial"/>
                    </a:rPr>
                    <a:t>Cola Wars</a:t>
                  </a:r>
                  <a:endParaRPr dirty="0"/>
                </a:p>
              </p:txBody>
            </p:sp>
            <p:sp>
              <p:nvSpPr>
                <p:cNvPr id="386" name="Google Shape;386;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87" name="Google Shape;387;p23"/>
              <p:cNvGrpSpPr/>
              <p:nvPr/>
            </p:nvGrpSpPr>
            <p:grpSpPr>
              <a:xfrm>
                <a:off x="3133649" y="4430972"/>
                <a:ext cx="1057286" cy="966717"/>
                <a:chOff x="1055083" y="4481772"/>
                <a:chExt cx="1057286" cy="966717"/>
              </a:xfrm>
            </p:grpSpPr>
            <p:sp>
              <p:nvSpPr>
                <p:cNvPr id="388" name="Google Shape;388;p23"/>
                <p:cNvSpPr/>
                <p:nvPr/>
              </p:nvSpPr>
              <p:spPr>
                <a:xfrm>
                  <a:off x="1055083" y="4747558"/>
                  <a:ext cx="1038236" cy="517065"/>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a:solidFill>
                        <a:schemeClr val="dk1"/>
                      </a:solidFill>
                      <a:latin typeface="Arial"/>
                      <a:ea typeface="Arial"/>
                      <a:cs typeface="Arial"/>
                      <a:sym typeface="Arial"/>
                    </a:rPr>
                    <a:t>Sports Drinks</a:t>
                  </a:r>
                  <a:endParaRPr/>
                </a:p>
              </p:txBody>
            </p:sp>
            <p:sp>
              <p:nvSpPr>
                <p:cNvPr id="389" name="Google Shape;389;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90" name="Google Shape;390;p23"/>
              <p:cNvGrpSpPr/>
              <p:nvPr/>
            </p:nvGrpSpPr>
            <p:grpSpPr>
              <a:xfrm>
                <a:off x="4190935" y="4430972"/>
                <a:ext cx="1115483" cy="966717"/>
                <a:chOff x="996886" y="4481772"/>
                <a:chExt cx="1115483" cy="966717"/>
              </a:xfrm>
            </p:grpSpPr>
            <p:sp>
              <p:nvSpPr>
                <p:cNvPr id="391" name="Google Shape;391;p23"/>
                <p:cNvSpPr/>
                <p:nvPr/>
              </p:nvSpPr>
              <p:spPr>
                <a:xfrm>
                  <a:off x="996886" y="4812780"/>
                  <a:ext cx="1038236" cy="517065"/>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a:solidFill>
                        <a:schemeClr val="dk1"/>
                      </a:solidFill>
                      <a:latin typeface="Arial"/>
                      <a:ea typeface="Arial"/>
                      <a:cs typeface="Arial"/>
                      <a:sym typeface="Arial"/>
                    </a:rPr>
                    <a:t>Under </a:t>
                  </a:r>
                  <a:endParaRPr/>
                </a:p>
                <a:p>
                  <a:pPr marL="0" marR="0" lvl="0" indent="0" algn="ctr" rtl="0">
                    <a:lnSpc>
                      <a:spcPct val="115000"/>
                    </a:lnSpc>
                    <a:spcBef>
                      <a:spcPts val="0"/>
                    </a:spcBef>
                    <a:spcAft>
                      <a:spcPts val="0"/>
                    </a:spcAft>
                    <a:buNone/>
                  </a:pPr>
                  <a:r>
                    <a:rPr lang="en-US" sz="1200" b="1">
                      <a:solidFill>
                        <a:schemeClr val="dk1"/>
                      </a:solidFill>
                      <a:latin typeface="Arial"/>
                      <a:ea typeface="Arial"/>
                      <a:cs typeface="Arial"/>
                      <a:sym typeface="Arial"/>
                    </a:rPr>
                    <a:t>Armour</a:t>
                  </a:r>
                  <a:endParaRPr sz="1200" b="1">
                    <a:solidFill>
                      <a:schemeClr val="dk1"/>
                    </a:solidFill>
                    <a:latin typeface="Arial"/>
                    <a:ea typeface="Arial"/>
                    <a:cs typeface="Arial"/>
                    <a:sym typeface="Arial"/>
                  </a:endParaRPr>
                </a:p>
              </p:txBody>
            </p:sp>
            <p:sp>
              <p:nvSpPr>
                <p:cNvPr id="392" name="Google Shape;392;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93" name="Google Shape;393;p23"/>
              <p:cNvGrpSpPr/>
              <p:nvPr/>
            </p:nvGrpSpPr>
            <p:grpSpPr>
              <a:xfrm>
                <a:off x="5282065" y="4430972"/>
                <a:ext cx="1139836" cy="966717"/>
                <a:chOff x="972533" y="4481772"/>
                <a:chExt cx="1139836" cy="966717"/>
              </a:xfrm>
            </p:grpSpPr>
            <p:sp>
              <p:nvSpPr>
                <p:cNvPr id="394" name="Google Shape;394;p23"/>
                <p:cNvSpPr/>
                <p:nvPr/>
              </p:nvSpPr>
              <p:spPr>
                <a:xfrm>
                  <a:off x="972533" y="4772958"/>
                  <a:ext cx="1115483" cy="304699"/>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a:solidFill>
                        <a:schemeClr val="dk1"/>
                      </a:solidFill>
                      <a:latin typeface="Arial"/>
                      <a:ea typeface="Arial"/>
                      <a:cs typeface="Arial"/>
                      <a:sym typeface="Arial"/>
                    </a:rPr>
                    <a:t>Starbucks</a:t>
                  </a:r>
                  <a:endParaRPr/>
                </a:p>
              </p:txBody>
            </p:sp>
            <p:sp>
              <p:nvSpPr>
                <p:cNvPr id="395" name="Google Shape;395;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96" name="Google Shape;396;p23"/>
              <p:cNvGrpSpPr/>
              <p:nvPr/>
            </p:nvGrpSpPr>
            <p:grpSpPr>
              <a:xfrm>
                <a:off x="6461048" y="4430972"/>
                <a:ext cx="1076336" cy="966717"/>
                <a:chOff x="1036033" y="4481772"/>
                <a:chExt cx="1076336" cy="966717"/>
              </a:xfrm>
            </p:grpSpPr>
            <p:sp>
              <p:nvSpPr>
                <p:cNvPr id="397" name="Google Shape;397;p23"/>
                <p:cNvSpPr/>
                <p:nvPr/>
              </p:nvSpPr>
              <p:spPr>
                <a:xfrm>
                  <a:off x="1036033" y="4747558"/>
                  <a:ext cx="1038236" cy="26238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050" b="1">
                      <a:solidFill>
                        <a:schemeClr val="dk1"/>
                      </a:solidFill>
                      <a:latin typeface="Arial"/>
                      <a:ea typeface="Arial"/>
                      <a:cs typeface="Arial"/>
                      <a:sym typeface="Arial"/>
                    </a:rPr>
                    <a:t>Kraft Foods</a:t>
                  </a:r>
                  <a:endParaRPr/>
                </a:p>
              </p:txBody>
            </p:sp>
            <p:sp>
              <p:nvSpPr>
                <p:cNvPr id="398" name="Google Shape;398;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grpSp>
          <p:grpSp>
            <p:nvGrpSpPr>
              <p:cNvPr id="399" name="Google Shape;399;p23"/>
              <p:cNvGrpSpPr/>
              <p:nvPr/>
            </p:nvGrpSpPr>
            <p:grpSpPr>
              <a:xfrm>
                <a:off x="7614633" y="4430972"/>
                <a:ext cx="1038236" cy="966717"/>
                <a:chOff x="1074133" y="4481772"/>
                <a:chExt cx="1038236" cy="966717"/>
              </a:xfrm>
            </p:grpSpPr>
            <p:sp>
              <p:nvSpPr>
                <p:cNvPr id="400" name="Google Shape;400;p23"/>
                <p:cNvSpPr/>
                <p:nvPr/>
              </p:nvSpPr>
              <p:spPr>
                <a:xfrm>
                  <a:off x="1074133" y="4747558"/>
                  <a:ext cx="830867" cy="4482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050" b="1" dirty="0">
                      <a:solidFill>
                        <a:schemeClr val="dk1"/>
                      </a:solidFill>
                      <a:latin typeface="Arial"/>
                      <a:ea typeface="Arial"/>
                      <a:cs typeface="Arial"/>
                      <a:sym typeface="Arial"/>
                    </a:rPr>
                    <a:t>Walt </a:t>
                  </a:r>
                  <a:endParaRPr dirty="0"/>
                </a:p>
                <a:p>
                  <a:pPr marL="0" marR="0" lvl="0" indent="0" algn="ctr" rtl="0">
                    <a:lnSpc>
                      <a:spcPct val="115000"/>
                    </a:lnSpc>
                    <a:spcBef>
                      <a:spcPts val="0"/>
                    </a:spcBef>
                    <a:spcAft>
                      <a:spcPts val="0"/>
                    </a:spcAft>
                    <a:buNone/>
                  </a:pPr>
                  <a:r>
                    <a:rPr lang="en-US" sz="1050" b="1" dirty="0">
                      <a:solidFill>
                        <a:schemeClr val="dk1"/>
                      </a:solidFill>
                      <a:latin typeface="Arial"/>
                      <a:ea typeface="Arial"/>
                      <a:cs typeface="Arial"/>
                      <a:sym typeface="Arial"/>
                    </a:rPr>
                    <a:t>Disney</a:t>
                  </a:r>
                  <a:endParaRPr dirty="0"/>
                </a:p>
              </p:txBody>
            </p:sp>
            <p:sp>
              <p:nvSpPr>
                <p:cNvPr id="401" name="Google Shape;401;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grpSp>
          <p:grpSp>
            <p:nvGrpSpPr>
              <p:cNvPr id="402" name="Google Shape;402;p23"/>
              <p:cNvGrpSpPr/>
              <p:nvPr/>
            </p:nvGrpSpPr>
            <p:grpSpPr>
              <a:xfrm>
                <a:off x="921733" y="5535872"/>
                <a:ext cx="1038236" cy="966717"/>
                <a:chOff x="921733" y="4329372"/>
                <a:chExt cx="1038236" cy="966717"/>
              </a:xfrm>
            </p:grpSpPr>
            <p:sp>
              <p:nvSpPr>
                <p:cNvPr id="403" name="Google Shape;403;p23"/>
                <p:cNvSpPr/>
                <p:nvPr/>
              </p:nvSpPr>
              <p:spPr>
                <a:xfrm>
                  <a:off x="921733" y="4595158"/>
                  <a:ext cx="830867" cy="4482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050" b="1">
                      <a:solidFill>
                        <a:schemeClr val="dk1"/>
                      </a:solidFill>
                      <a:latin typeface="Arial"/>
                      <a:ea typeface="Arial"/>
                      <a:cs typeface="Arial"/>
                      <a:sym typeface="Arial"/>
                    </a:rPr>
                    <a:t>General Electric </a:t>
                  </a:r>
                  <a:endParaRPr/>
                </a:p>
              </p:txBody>
            </p:sp>
            <p:sp>
              <p:nvSpPr>
                <p:cNvPr id="404" name="Google Shape;404;p23"/>
                <p:cNvSpPr/>
                <p:nvPr/>
              </p:nvSpPr>
              <p:spPr>
                <a:xfrm>
                  <a:off x="993252" y="43293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05" name="Google Shape;405;p23"/>
              <p:cNvGrpSpPr/>
              <p:nvPr/>
            </p:nvGrpSpPr>
            <p:grpSpPr>
              <a:xfrm>
                <a:off x="2037216" y="5535872"/>
                <a:ext cx="1038236" cy="966717"/>
                <a:chOff x="1074133" y="4481772"/>
                <a:chExt cx="1038236" cy="966717"/>
              </a:xfrm>
            </p:grpSpPr>
            <p:sp>
              <p:nvSpPr>
                <p:cNvPr id="406" name="Google Shape;406;p23"/>
                <p:cNvSpPr/>
                <p:nvPr/>
              </p:nvSpPr>
              <p:spPr>
                <a:xfrm>
                  <a:off x="1074133" y="4747558"/>
                  <a:ext cx="830867" cy="414344"/>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950" b="1">
                      <a:solidFill>
                        <a:schemeClr val="dk1"/>
                      </a:solidFill>
                      <a:latin typeface="Arial"/>
                      <a:ea typeface="Arial"/>
                      <a:cs typeface="Arial"/>
                      <a:sym typeface="Arial"/>
                    </a:rPr>
                    <a:t>Philips &amp;</a:t>
                  </a:r>
                  <a:endParaRPr/>
                </a:p>
                <a:p>
                  <a:pPr marL="0" marR="0" lvl="0" indent="0" algn="ctr" rtl="0">
                    <a:lnSpc>
                      <a:spcPct val="115000"/>
                    </a:lnSpc>
                    <a:spcBef>
                      <a:spcPts val="0"/>
                    </a:spcBef>
                    <a:spcAft>
                      <a:spcPts val="0"/>
                    </a:spcAft>
                    <a:buNone/>
                  </a:pPr>
                  <a:r>
                    <a:rPr lang="en-US" sz="950" b="1">
                      <a:solidFill>
                        <a:schemeClr val="dk1"/>
                      </a:solidFill>
                      <a:latin typeface="Arial"/>
                      <a:ea typeface="Arial"/>
                      <a:cs typeface="Arial"/>
                      <a:sym typeface="Arial"/>
                    </a:rPr>
                    <a:t>Matsushita</a:t>
                  </a:r>
                  <a:endParaRPr/>
                </a:p>
              </p:txBody>
            </p:sp>
            <p:sp>
              <p:nvSpPr>
                <p:cNvPr id="407" name="Google Shape;407;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08" name="Google Shape;408;p23"/>
              <p:cNvGrpSpPr/>
              <p:nvPr/>
            </p:nvGrpSpPr>
            <p:grpSpPr>
              <a:xfrm>
                <a:off x="3178099" y="5535872"/>
                <a:ext cx="1012836" cy="966717"/>
                <a:chOff x="1099533" y="4481772"/>
                <a:chExt cx="1012836" cy="966717"/>
              </a:xfrm>
            </p:grpSpPr>
            <p:sp>
              <p:nvSpPr>
                <p:cNvPr id="409" name="Google Shape;409;p23"/>
                <p:cNvSpPr/>
                <p:nvPr/>
              </p:nvSpPr>
              <p:spPr>
                <a:xfrm>
                  <a:off x="1099533" y="4747558"/>
                  <a:ext cx="830867" cy="463973"/>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050" b="1">
                      <a:solidFill>
                        <a:schemeClr val="dk1"/>
                      </a:solidFill>
                      <a:latin typeface="Arial"/>
                      <a:ea typeface="Arial"/>
                      <a:cs typeface="Arial"/>
                      <a:sym typeface="Arial"/>
                    </a:rPr>
                    <a:t>Arcelor &amp; </a:t>
                  </a:r>
                  <a:endParaRPr/>
                </a:p>
                <a:p>
                  <a:pPr marL="0" marR="0" lvl="0" indent="0" algn="ctr" rtl="0">
                    <a:lnSpc>
                      <a:spcPct val="115000"/>
                    </a:lnSpc>
                    <a:spcBef>
                      <a:spcPts val="0"/>
                    </a:spcBef>
                    <a:spcAft>
                      <a:spcPts val="0"/>
                    </a:spcAft>
                    <a:buNone/>
                  </a:pPr>
                  <a:r>
                    <a:rPr lang="en-US" sz="1050" b="1">
                      <a:solidFill>
                        <a:schemeClr val="dk1"/>
                      </a:solidFill>
                      <a:latin typeface="Arial"/>
                      <a:ea typeface="Arial"/>
                      <a:cs typeface="Arial"/>
                      <a:sym typeface="Arial"/>
                    </a:rPr>
                    <a:t>Mittal</a:t>
                  </a:r>
                  <a:endParaRPr/>
                </a:p>
              </p:txBody>
            </p:sp>
            <p:sp>
              <p:nvSpPr>
                <p:cNvPr id="410" name="Google Shape;410;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11" name="Google Shape;411;p23"/>
              <p:cNvGrpSpPr/>
              <p:nvPr/>
            </p:nvGrpSpPr>
            <p:grpSpPr>
              <a:xfrm>
                <a:off x="4268182" y="5535872"/>
                <a:ext cx="1038236" cy="966717"/>
                <a:chOff x="1074133" y="4481772"/>
                <a:chExt cx="1038236" cy="966717"/>
              </a:xfrm>
            </p:grpSpPr>
            <p:sp>
              <p:nvSpPr>
                <p:cNvPr id="412" name="Google Shape;412;p23"/>
                <p:cNvSpPr/>
                <p:nvPr/>
              </p:nvSpPr>
              <p:spPr>
                <a:xfrm>
                  <a:off x="1074133" y="4747558"/>
                  <a:ext cx="830867" cy="286682"/>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1200" b="1">
                      <a:solidFill>
                        <a:schemeClr val="dk1"/>
                      </a:solidFill>
                      <a:latin typeface="Arial"/>
                      <a:ea typeface="Arial"/>
                      <a:cs typeface="Arial"/>
                      <a:sym typeface="Arial"/>
                    </a:rPr>
                    <a:t>Costco</a:t>
                  </a:r>
                  <a:endParaRPr/>
                </a:p>
              </p:txBody>
            </p:sp>
            <p:sp>
              <p:nvSpPr>
                <p:cNvPr id="413" name="Google Shape;413;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14" name="Google Shape;414;p23"/>
              <p:cNvGrpSpPr/>
              <p:nvPr/>
            </p:nvGrpSpPr>
            <p:grpSpPr>
              <a:xfrm>
                <a:off x="5383665" y="5535872"/>
                <a:ext cx="1038236" cy="966717"/>
                <a:chOff x="1074133" y="4481772"/>
                <a:chExt cx="1038236" cy="966717"/>
              </a:xfrm>
            </p:grpSpPr>
            <p:sp>
              <p:nvSpPr>
                <p:cNvPr id="415" name="Google Shape;415;p23"/>
                <p:cNvSpPr/>
                <p:nvPr/>
              </p:nvSpPr>
              <p:spPr>
                <a:xfrm>
                  <a:off x="1074133" y="4747558"/>
                  <a:ext cx="830867" cy="286682"/>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endParaRPr sz="1200" b="1">
                    <a:solidFill>
                      <a:schemeClr val="dk1"/>
                    </a:solidFill>
                    <a:latin typeface="Arial"/>
                    <a:ea typeface="Arial"/>
                    <a:cs typeface="Arial"/>
                    <a:sym typeface="Arial"/>
                  </a:endParaRPr>
                </a:p>
              </p:txBody>
            </p:sp>
            <p:sp>
              <p:nvSpPr>
                <p:cNvPr id="416" name="Google Shape;416;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17" name="Google Shape;417;p23"/>
              <p:cNvGrpSpPr/>
              <p:nvPr/>
            </p:nvGrpSpPr>
            <p:grpSpPr>
              <a:xfrm>
                <a:off x="6499148" y="5535872"/>
                <a:ext cx="1038236" cy="966717"/>
                <a:chOff x="1074133" y="4481772"/>
                <a:chExt cx="1038236" cy="966717"/>
              </a:xfrm>
            </p:grpSpPr>
            <p:sp>
              <p:nvSpPr>
                <p:cNvPr id="418" name="Google Shape;418;p23"/>
                <p:cNvSpPr/>
                <p:nvPr/>
              </p:nvSpPr>
              <p:spPr>
                <a:xfrm>
                  <a:off x="1074133" y="4747558"/>
                  <a:ext cx="830867" cy="26238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endParaRPr sz="1050" b="1">
                    <a:solidFill>
                      <a:schemeClr val="dk1"/>
                    </a:solidFill>
                    <a:latin typeface="Arial"/>
                    <a:ea typeface="Arial"/>
                    <a:cs typeface="Arial"/>
                    <a:sym typeface="Arial"/>
                  </a:endParaRPr>
                </a:p>
              </p:txBody>
            </p:sp>
            <p:sp>
              <p:nvSpPr>
                <p:cNvPr id="419" name="Google Shape;419;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grpSp>
          <p:grpSp>
            <p:nvGrpSpPr>
              <p:cNvPr id="420" name="Google Shape;420;p23"/>
              <p:cNvGrpSpPr/>
              <p:nvPr/>
            </p:nvGrpSpPr>
            <p:grpSpPr>
              <a:xfrm>
                <a:off x="7614633" y="5535872"/>
                <a:ext cx="1038236" cy="966717"/>
                <a:chOff x="1074133" y="4481772"/>
                <a:chExt cx="1038236" cy="966717"/>
              </a:xfrm>
            </p:grpSpPr>
            <p:sp>
              <p:nvSpPr>
                <p:cNvPr id="421" name="Google Shape;421;p23"/>
                <p:cNvSpPr/>
                <p:nvPr/>
              </p:nvSpPr>
              <p:spPr>
                <a:xfrm>
                  <a:off x="1074133" y="4747558"/>
                  <a:ext cx="830867" cy="238014"/>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endParaRPr sz="900" b="1">
                    <a:solidFill>
                      <a:schemeClr val="dk1"/>
                    </a:solidFill>
                    <a:latin typeface="Arial"/>
                    <a:ea typeface="Arial"/>
                    <a:cs typeface="Arial"/>
                    <a:sym typeface="Arial"/>
                  </a:endParaRPr>
                </a:p>
              </p:txBody>
            </p:sp>
            <p:sp>
              <p:nvSpPr>
                <p:cNvPr id="422" name="Google Shape;422;p23"/>
                <p:cNvSpPr/>
                <p:nvPr/>
              </p:nvSpPr>
              <p:spPr>
                <a:xfrm>
                  <a:off x="1145652" y="4481772"/>
                  <a:ext cx="966717" cy="966717"/>
                </a:xfrm>
                <a:prstGeom prst="cube">
                  <a:avLst>
                    <a:gd name="adj" fmla="val 25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grpSp>
        </p:grpSp>
        <p:sp>
          <p:nvSpPr>
            <p:cNvPr id="423" name="Google Shape;423;p23"/>
            <p:cNvSpPr txBox="1"/>
            <p:nvPr/>
          </p:nvSpPr>
          <p:spPr>
            <a:xfrm>
              <a:off x="5498532" y="5981332"/>
              <a:ext cx="63923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Blue Nile</a:t>
              </a:r>
              <a:endParaRPr/>
            </a:p>
          </p:txBody>
        </p:sp>
      </p:grpSp>
      <p:sp>
        <p:nvSpPr>
          <p:cNvPr id="424" name="Google Shape;424;p23"/>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24"/>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Team Assignments </a:t>
            </a:r>
            <a:endParaRPr/>
          </a:p>
        </p:txBody>
      </p:sp>
      <p:sp>
        <p:nvSpPr>
          <p:cNvPr id="430" name="Google Shape;430;p24"/>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2800"/>
              <a:buChar char="•"/>
            </a:pPr>
            <a:r>
              <a:rPr lang="en-US" sz="2800">
                <a:latin typeface="Garamond"/>
                <a:ea typeface="Garamond"/>
                <a:cs typeface="Garamond"/>
                <a:sym typeface="Garamond"/>
              </a:rPr>
              <a:t>I will assign teams of about 5-6 students each, randomly with diversity across majors.</a:t>
            </a:r>
            <a:endParaRPr/>
          </a:p>
          <a:p>
            <a:pPr marL="274320" lvl="0" indent="-96520" algn="l" rtl="0">
              <a:spcBef>
                <a:spcPts val="2200"/>
              </a:spcBef>
              <a:spcAft>
                <a:spcPts val="0"/>
              </a:spcAft>
              <a:buSzPts val="2800"/>
              <a:buNone/>
            </a:pPr>
            <a:endParaRPr sz="2800">
              <a:latin typeface="Garamond"/>
              <a:ea typeface="Garamond"/>
              <a:cs typeface="Garamond"/>
              <a:sym typeface="Garamond"/>
            </a:endParaRPr>
          </a:p>
          <a:p>
            <a:pPr marL="274320" lvl="0" indent="-274320" algn="l" rtl="0">
              <a:spcBef>
                <a:spcPts val="2200"/>
              </a:spcBef>
              <a:spcAft>
                <a:spcPts val="0"/>
              </a:spcAft>
              <a:buSzPts val="2800"/>
              <a:buChar char="•"/>
            </a:pPr>
            <a:r>
              <a:rPr lang="en-US" sz="2800">
                <a:latin typeface="Garamond"/>
                <a:ea typeface="Garamond"/>
                <a:cs typeface="Garamond"/>
                <a:sym typeface="Garamond"/>
              </a:rPr>
              <a:t>Let me know if there is someone you do </a:t>
            </a:r>
            <a:r>
              <a:rPr lang="en-US" sz="2800" b="1">
                <a:latin typeface="Garamond"/>
                <a:ea typeface="Garamond"/>
                <a:cs typeface="Garamond"/>
                <a:sym typeface="Garamond"/>
              </a:rPr>
              <a:t>NOT</a:t>
            </a:r>
            <a:r>
              <a:rPr lang="en-US" sz="2800">
                <a:latin typeface="Garamond"/>
                <a:ea typeface="Garamond"/>
                <a:cs typeface="Garamond"/>
                <a:sym typeface="Garamond"/>
              </a:rPr>
              <a:t> want to work with, via email, confidentially.</a:t>
            </a:r>
            <a:endParaRPr/>
          </a:p>
          <a:p>
            <a:pPr marL="274320" lvl="0" indent="-134620" algn="l" rtl="0">
              <a:spcBef>
                <a:spcPts val="2200"/>
              </a:spcBef>
              <a:spcAft>
                <a:spcPts val="0"/>
              </a:spcAft>
              <a:buSzPts val="2200"/>
              <a:buNone/>
            </a:pPr>
            <a:endParaRPr/>
          </a:p>
        </p:txBody>
      </p:sp>
      <p:sp>
        <p:nvSpPr>
          <p:cNvPr id="431" name="Google Shape;431;p24"/>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25"/>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MGT 4394 Course Objectives</a:t>
            </a:r>
            <a:endParaRPr/>
          </a:p>
        </p:txBody>
      </p:sp>
      <p:sp>
        <p:nvSpPr>
          <p:cNvPr id="437" name="Google Shape;437;p25"/>
          <p:cNvSpPr txBox="1">
            <a:spLocks noGrp="1"/>
          </p:cNvSpPr>
          <p:nvPr>
            <p:ph type="body" idx="1"/>
          </p:nvPr>
        </p:nvSpPr>
        <p:spPr>
          <a:xfrm>
            <a:off x="1066800" y="1359181"/>
            <a:ext cx="10058400" cy="4457700"/>
          </a:xfrm>
          <a:prstGeom prst="rect">
            <a:avLst/>
          </a:prstGeom>
          <a:noFill/>
          <a:ln>
            <a:noFill/>
          </a:ln>
        </p:spPr>
        <p:txBody>
          <a:bodyPr spcFirstLastPara="1" wrap="square" lIns="91425" tIns="45700" rIns="91425" bIns="45700" anchor="t" anchorCtr="0">
            <a:normAutofit/>
          </a:bodyPr>
          <a:lstStyle/>
          <a:p>
            <a:pPr marL="800100" lvl="0" indent="-342900" algn="l" rtl="0">
              <a:spcBef>
                <a:spcPts val="0"/>
              </a:spcBef>
              <a:spcAft>
                <a:spcPts val="0"/>
              </a:spcAft>
              <a:buSzPts val="2000"/>
              <a:buChar char="•"/>
            </a:pPr>
            <a:r>
              <a:rPr lang="en-US" sz="2000">
                <a:latin typeface="Garamond"/>
                <a:ea typeface="Garamond"/>
                <a:cs typeface="Garamond"/>
                <a:sym typeface="Garamond"/>
              </a:rPr>
              <a:t>Developing your general management skills that integrate across functional areas;</a:t>
            </a:r>
            <a:endParaRPr/>
          </a:p>
          <a:p>
            <a:pPr marL="800100" lvl="0" indent="-342900" algn="l" rtl="0">
              <a:spcBef>
                <a:spcPts val="2200"/>
              </a:spcBef>
              <a:spcAft>
                <a:spcPts val="0"/>
              </a:spcAft>
              <a:buSzPts val="2000"/>
              <a:buChar char="•"/>
            </a:pPr>
            <a:r>
              <a:rPr lang="en-US" sz="2000">
                <a:latin typeface="Garamond"/>
                <a:ea typeface="Garamond"/>
                <a:cs typeface="Garamond"/>
                <a:sym typeface="Garamond"/>
              </a:rPr>
              <a:t>Understanding how firms gain and sustain competitive advantage;</a:t>
            </a:r>
            <a:endParaRPr/>
          </a:p>
          <a:p>
            <a:pPr marL="800100" lvl="0" indent="-342900" algn="l" rtl="0">
              <a:spcBef>
                <a:spcPts val="2200"/>
              </a:spcBef>
              <a:spcAft>
                <a:spcPts val="0"/>
              </a:spcAft>
              <a:buSzPts val="2000"/>
              <a:buChar char="•"/>
            </a:pPr>
            <a:r>
              <a:rPr lang="en-US" sz="2000">
                <a:latin typeface="Garamond"/>
                <a:ea typeface="Garamond"/>
                <a:cs typeface="Garamond"/>
                <a:sym typeface="Garamond"/>
              </a:rPr>
              <a:t>Analyzing strategic business situations and formulating strategy; and</a:t>
            </a:r>
            <a:endParaRPr/>
          </a:p>
          <a:p>
            <a:pPr marL="800100" lvl="0" indent="-342900" algn="l" rtl="0">
              <a:spcBef>
                <a:spcPts val="2200"/>
              </a:spcBef>
              <a:spcAft>
                <a:spcPts val="0"/>
              </a:spcAft>
              <a:buSzPts val="2000"/>
              <a:buChar char="•"/>
            </a:pPr>
            <a:r>
              <a:rPr lang="en-US" sz="2000">
                <a:latin typeface="Garamond"/>
                <a:ea typeface="Garamond"/>
                <a:cs typeface="Garamond"/>
                <a:sym typeface="Garamond"/>
              </a:rPr>
              <a:t>Implementing strategy and organizing the firm for strategic success.</a:t>
            </a:r>
            <a:endParaRPr/>
          </a:p>
          <a:p>
            <a:pPr marL="274320" lvl="0" indent="-134620" algn="l" rtl="0">
              <a:spcBef>
                <a:spcPts val="2200"/>
              </a:spcBef>
              <a:spcAft>
                <a:spcPts val="0"/>
              </a:spcAft>
              <a:buSzPts val="2200"/>
              <a:buNone/>
            </a:pPr>
            <a:endParaRPr/>
          </a:p>
        </p:txBody>
      </p:sp>
      <p:grpSp>
        <p:nvGrpSpPr>
          <p:cNvPr id="438" name="Google Shape;438;p25"/>
          <p:cNvGrpSpPr/>
          <p:nvPr/>
        </p:nvGrpSpPr>
        <p:grpSpPr>
          <a:xfrm>
            <a:off x="2405973" y="3715704"/>
            <a:ext cx="7027127" cy="3015296"/>
            <a:chOff x="533400" y="2823681"/>
            <a:chExt cx="8229600" cy="3531270"/>
          </a:xfrm>
        </p:grpSpPr>
        <p:sp>
          <p:nvSpPr>
            <p:cNvPr id="439" name="Google Shape;439;p25" descr="A box labeled &quot;Symptoms&quot; with &quot;Phenomenon&quot; and &quot;Problems (?)&quot; written underneath. An arrow points to a box on the right labeled &quot;Key Issues.&quot;"/>
            <p:cNvSpPr txBox="1"/>
            <p:nvPr/>
          </p:nvSpPr>
          <p:spPr>
            <a:xfrm>
              <a:off x="533400" y="4143144"/>
              <a:ext cx="1828800" cy="93268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Symptoms</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Phenomenon</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Problems (?)</a:t>
              </a:r>
              <a:endParaRPr/>
            </a:p>
          </p:txBody>
        </p:sp>
        <p:sp>
          <p:nvSpPr>
            <p:cNvPr id="440" name="Google Shape;440;p25" descr="A box labeled &quot;Key Issues&quot; with &quot;Causes need to address&quot; written inside. The box has an arrow that points to a box on the right labeled &quot;List of Alternatives.&quot;"/>
            <p:cNvSpPr txBox="1"/>
            <p:nvPr/>
          </p:nvSpPr>
          <p:spPr>
            <a:xfrm>
              <a:off x="2667000" y="4143144"/>
              <a:ext cx="1828800" cy="93268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chemeClr val="dk1"/>
                  </a:solidFill>
                  <a:latin typeface="Arial"/>
                  <a:ea typeface="Arial"/>
                  <a:cs typeface="Arial"/>
                  <a:sym typeface="Arial"/>
                </a:rPr>
                <a:t>Key Issues</a:t>
              </a:r>
              <a:endParaRPr dirty="0"/>
            </a:p>
            <a:p>
              <a:pPr marL="173038" marR="0" lvl="0" indent="-173038" algn="l" rtl="0">
                <a:spcBef>
                  <a:spcPts val="0"/>
                </a:spcBef>
                <a:spcAft>
                  <a:spcPts val="0"/>
                </a:spcAft>
                <a:buClr>
                  <a:schemeClr val="dk1"/>
                </a:buClr>
                <a:buSzPts val="1200"/>
                <a:buFont typeface="Arial"/>
                <a:buChar char="-"/>
              </a:pPr>
              <a:r>
                <a:rPr lang="en-US" sz="1200" dirty="0">
                  <a:solidFill>
                    <a:schemeClr val="dk1"/>
                  </a:solidFill>
                  <a:latin typeface="Arial"/>
                  <a:ea typeface="Arial"/>
                  <a:cs typeface="Arial"/>
                  <a:sym typeface="Arial"/>
                </a:rPr>
                <a:t>Causes need to address</a:t>
              </a:r>
              <a:endParaRPr dirty="0"/>
            </a:p>
          </p:txBody>
        </p:sp>
        <p:sp>
          <p:nvSpPr>
            <p:cNvPr id="441" name="Google Shape;441;p25" descr="A box labeled &quot;List of Alternatives&quot; with &quot;Per issue&quot; written underneath. The box has an arrow that points to another box on the right labeled &quot;Criterion.&quot;"/>
            <p:cNvSpPr txBox="1"/>
            <p:nvPr/>
          </p:nvSpPr>
          <p:spPr>
            <a:xfrm>
              <a:off x="4800600" y="4143144"/>
              <a:ext cx="1828800" cy="93268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List of Alternatives</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Per issue</a:t>
              </a:r>
              <a:endParaRPr/>
            </a:p>
          </p:txBody>
        </p:sp>
        <p:sp>
          <p:nvSpPr>
            <p:cNvPr id="442" name="Google Shape;442;p25" descr="A box labeled &quot;Criterion&quot; with &quot;Rank alts upon&quot; and &quot;Mutally excel?&quot; written underneath. The &quot;Criterion&quot; box has an arrow that points to right to another box labeled &quot;Recs/Options.&quot;"/>
            <p:cNvSpPr txBox="1"/>
            <p:nvPr/>
          </p:nvSpPr>
          <p:spPr>
            <a:xfrm>
              <a:off x="6934200" y="4143144"/>
              <a:ext cx="1828800" cy="93268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Criterion</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Rank alts upon</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Mutually excl?</a:t>
              </a:r>
              <a:endParaRPr/>
            </a:p>
          </p:txBody>
        </p:sp>
        <p:sp>
          <p:nvSpPr>
            <p:cNvPr id="443" name="Google Shape;443;p25" descr="A box labeled &quot;Recs/Options&quot; with &quot;Timelines, costs,&quot; &quot;Responsibilities,&quot; and &quot;Fallback option&quot; written inside. "/>
            <p:cNvSpPr txBox="1"/>
            <p:nvPr/>
          </p:nvSpPr>
          <p:spPr>
            <a:xfrm>
              <a:off x="6934200" y="5400844"/>
              <a:ext cx="1828800" cy="954107"/>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Recs/Options</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Timelines, costs</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Responsibilities</a:t>
              </a:r>
              <a:endParaRPr/>
            </a:p>
            <a:p>
              <a:pPr marL="173038" marR="0" lvl="0" indent="-173038" algn="l" rtl="0">
                <a:spcBef>
                  <a:spcPts val="0"/>
                </a:spcBef>
                <a:spcAft>
                  <a:spcPts val="0"/>
                </a:spcAft>
                <a:buClr>
                  <a:schemeClr val="dk1"/>
                </a:buClr>
                <a:buSzPts val="1200"/>
                <a:buFont typeface="Arial"/>
                <a:buChar char="-"/>
              </a:pPr>
              <a:r>
                <a:rPr lang="en-US" sz="1200">
                  <a:solidFill>
                    <a:schemeClr val="dk1"/>
                  </a:solidFill>
                  <a:latin typeface="Arial"/>
                  <a:ea typeface="Arial"/>
                  <a:cs typeface="Arial"/>
                  <a:sym typeface="Arial"/>
                </a:rPr>
                <a:t>Fallback option</a:t>
              </a:r>
              <a:endParaRPr/>
            </a:p>
          </p:txBody>
        </p:sp>
        <p:sp>
          <p:nvSpPr>
            <p:cNvPr id="444" name="Google Shape;444;p25" descr="A box labeled &quot;Strategic Management and Business Frameworks &amp; Tools&quot; that has an arrow leading to one box box labeled &quot;Key Issues&quot; and another box labeled &quot;List of Alternatives.&quot; "/>
            <p:cNvSpPr txBox="1"/>
            <p:nvPr/>
          </p:nvSpPr>
          <p:spPr>
            <a:xfrm>
              <a:off x="2667000" y="2823681"/>
              <a:ext cx="3964806" cy="93268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dirty="0">
                  <a:solidFill>
                    <a:schemeClr val="dk1"/>
                  </a:solidFill>
                  <a:latin typeface="Arial"/>
                  <a:ea typeface="Arial"/>
                  <a:cs typeface="Arial"/>
                  <a:sym typeface="Arial"/>
                </a:rPr>
                <a:t>Strategic Management &amp; Business Frameworks &amp; Tools</a:t>
              </a:r>
              <a:endParaRPr sz="1400" dirty="0">
                <a:solidFill>
                  <a:schemeClr val="dk1"/>
                </a:solidFill>
                <a:latin typeface="Arial"/>
                <a:ea typeface="Arial"/>
                <a:cs typeface="Arial"/>
                <a:sym typeface="Arial"/>
              </a:endParaRPr>
            </a:p>
          </p:txBody>
        </p:sp>
        <p:sp>
          <p:nvSpPr>
            <p:cNvPr id="445" name="Google Shape;445;p25"/>
            <p:cNvSpPr/>
            <p:nvPr/>
          </p:nvSpPr>
          <p:spPr>
            <a:xfrm>
              <a:off x="2400700" y="4524144"/>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46" name="Google Shape;446;p25"/>
            <p:cNvSpPr/>
            <p:nvPr/>
          </p:nvSpPr>
          <p:spPr>
            <a:xfrm>
              <a:off x="4534300" y="4524144"/>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47" name="Google Shape;447;p25"/>
            <p:cNvSpPr/>
            <p:nvPr/>
          </p:nvSpPr>
          <p:spPr>
            <a:xfrm>
              <a:off x="6667900" y="4524144"/>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48" name="Google Shape;448;p25"/>
            <p:cNvSpPr/>
            <p:nvPr/>
          </p:nvSpPr>
          <p:spPr>
            <a:xfrm rot="5400000">
              <a:off x="7696199" y="5167432"/>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49" name="Google Shape;449;p25"/>
            <p:cNvSpPr/>
            <p:nvPr/>
          </p:nvSpPr>
          <p:spPr>
            <a:xfrm rot="5400000">
              <a:off x="3536481" y="3876043"/>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50" name="Google Shape;450;p25"/>
            <p:cNvSpPr/>
            <p:nvPr/>
          </p:nvSpPr>
          <p:spPr>
            <a:xfrm rot="5400000">
              <a:off x="5642810" y="3874439"/>
              <a:ext cx="228600" cy="152400"/>
            </a:xfrm>
            <a:prstGeom prs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451" name="Google Shape;451;p25"/>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26"/>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Times New Roman"/>
              <a:buNone/>
            </a:pPr>
            <a:r>
              <a:rPr lang="en-US" sz="3600" b="1">
                <a:latin typeface="Times New Roman"/>
                <a:ea typeface="Times New Roman"/>
                <a:cs typeface="Times New Roman"/>
                <a:sym typeface="Times New Roman"/>
              </a:rPr>
              <a:t>What is Strategic Management?</a:t>
            </a:r>
            <a:endParaRPr/>
          </a:p>
        </p:txBody>
      </p:sp>
      <p:sp>
        <p:nvSpPr>
          <p:cNvPr id="457" name="Google Shape;457;p26"/>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lnSpc>
                <a:spcPct val="90000"/>
              </a:lnSpc>
              <a:spcBef>
                <a:spcPts val="0"/>
              </a:spcBef>
              <a:spcAft>
                <a:spcPts val="0"/>
              </a:spcAft>
              <a:buClr>
                <a:srgbClr val="FF0000"/>
              </a:buClr>
              <a:buSzPts val="2200"/>
              <a:buChar char="•"/>
            </a:pPr>
            <a:r>
              <a:rPr lang="en-US">
                <a:latin typeface="Garamond"/>
                <a:ea typeface="Garamond"/>
                <a:cs typeface="Garamond"/>
                <a:sym typeface="Garamond"/>
              </a:rPr>
              <a:t>Strategic Management - an ongoing process used by firms to set an organizational vision, analyze the external, competitive, and internal environments, and develop strategies for success</a:t>
            </a:r>
            <a:endParaRPr/>
          </a:p>
          <a:p>
            <a:pPr marL="274320" lvl="0" indent="-274320" algn="l" rtl="0">
              <a:lnSpc>
                <a:spcPct val="90000"/>
              </a:lnSpc>
              <a:spcBef>
                <a:spcPts val="2200"/>
              </a:spcBef>
              <a:spcAft>
                <a:spcPts val="0"/>
              </a:spcAft>
              <a:buClr>
                <a:srgbClr val="FF0000"/>
              </a:buClr>
              <a:buSzPts val="2200"/>
              <a:buChar char="•"/>
            </a:pPr>
            <a:r>
              <a:rPr lang="en-US">
                <a:latin typeface="Garamond"/>
                <a:ea typeface="Garamond"/>
                <a:cs typeface="Garamond"/>
                <a:sym typeface="Garamond"/>
              </a:rPr>
              <a:t>Four key aspects:</a:t>
            </a:r>
            <a:endParaRPr/>
          </a:p>
          <a:p>
            <a:pPr marL="800100" lvl="1" indent="-342900" algn="l" rtl="0">
              <a:spcBef>
                <a:spcPts val="1600"/>
              </a:spcBef>
              <a:spcAft>
                <a:spcPts val="0"/>
              </a:spcAft>
              <a:buSzPts val="2200"/>
              <a:buFont typeface="Arial"/>
              <a:buAutoNum type="arabicPeriod"/>
            </a:pPr>
            <a:r>
              <a:rPr lang="en-US" sz="2200">
                <a:latin typeface="Garamond"/>
                <a:ea typeface="Garamond"/>
                <a:cs typeface="Garamond"/>
                <a:sym typeface="Garamond"/>
              </a:rPr>
              <a:t>Directs the organization toward overall goals and objectives </a:t>
            </a:r>
            <a:r>
              <a:rPr lang="en-US" sz="2200" b="1">
                <a:solidFill>
                  <a:srgbClr val="A50021"/>
                </a:solidFill>
                <a:latin typeface="Garamond"/>
                <a:ea typeface="Garamond"/>
                <a:cs typeface="Garamond"/>
                <a:sym typeface="Garamond"/>
              </a:rPr>
              <a:t>– </a:t>
            </a:r>
            <a:r>
              <a:rPr lang="en-US" sz="2200" b="1">
                <a:latin typeface="Garamond"/>
                <a:ea typeface="Garamond"/>
                <a:cs typeface="Garamond"/>
                <a:sym typeface="Garamond"/>
              </a:rPr>
              <a:t>commonly statements of vision, mission &amp; strategies</a:t>
            </a:r>
            <a:endParaRPr/>
          </a:p>
          <a:p>
            <a:pPr marL="800100" lvl="1" indent="-342900" algn="l" rtl="0">
              <a:spcBef>
                <a:spcPts val="1600"/>
              </a:spcBef>
              <a:spcAft>
                <a:spcPts val="0"/>
              </a:spcAft>
              <a:buSzPts val="2200"/>
              <a:buFont typeface="Arial"/>
              <a:buAutoNum type="arabicPeriod"/>
            </a:pPr>
            <a:r>
              <a:rPr lang="en-US" sz="2200">
                <a:latin typeface="Garamond"/>
                <a:ea typeface="Garamond"/>
                <a:cs typeface="Garamond"/>
                <a:sym typeface="Garamond"/>
              </a:rPr>
              <a:t>Includes multiple stakeholders in decision making</a:t>
            </a:r>
            <a:endParaRPr/>
          </a:p>
          <a:p>
            <a:pPr marL="800100" lvl="1" indent="-342900" algn="l" rtl="0">
              <a:spcBef>
                <a:spcPts val="1600"/>
              </a:spcBef>
              <a:spcAft>
                <a:spcPts val="0"/>
              </a:spcAft>
              <a:buSzPts val="2200"/>
              <a:buFont typeface="Arial"/>
              <a:buAutoNum type="arabicPeriod"/>
            </a:pPr>
            <a:r>
              <a:rPr lang="en-US" sz="2200">
                <a:latin typeface="Garamond"/>
                <a:ea typeface="Garamond"/>
                <a:cs typeface="Garamond"/>
                <a:sym typeface="Garamond"/>
              </a:rPr>
              <a:t>Needs to incorporate short-term and long-term perspectives</a:t>
            </a:r>
            <a:endParaRPr/>
          </a:p>
          <a:p>
            <a:pPr marL="800100" lvl="1" indent="-342900" algn="l" rtl="0">
              <a:spcBef>
                <a:spcPts val="1600"/>
              </a:spcBef>
              <a:spcAft>
                <a:spcPts val="0"/>
              </a:spcAft>
              <a:buSzPts val="2200"/>
              <a:buFont typeface="Arial"/>
              <a:buAutoNum type="arabicPeriod"/>
            </a:pPr>
            <a:r>
              <a:rPr lang="en-US" sz="2200">
                <a:latin typeface="Garamond"/>
                <a:ea typeface="Garamond"/>
                <a:cs typeface="Garamond"/>
                <a:sym typeface="Garamond"/>
              </a:rPr>
              <a:t>Recognizes trade-offs between efficiency and effectiveness</a:t>
            </a:r>
            <a:endParaRPr/>
          </a:p>
          <a:p>
            <a:pPr marL="274320" lvl="0" indent="-134620" algn="l" rtl="0">
              <a:spcBef>
                <a:spcPts val="2200"/>
              </a:spcBef>
              <a:spcAft>
                <a:spcPts val="0"/>
              </a:spcAft>
              <a:buSzPts val="2200"/>
              <a:buNone/>
            </a:pPr>
            <a:endParaRPr/>
          </a:p>
        </p:txBody>
      </p:sp>
      <p:sp>
        <p:nvSpPr>
          <p:cNvPr id="458" name="Google Shape;458;p26"/>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27"/>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Times New Roman"/>
              <a:buNone/>
            </a:pPr>
            <a:r>
              <a:rPr lang="en-US" sz="3600" b="1">
                <a:latin typeface="Times New Roman"/>
                <a:ea typeface="Times New Roman"/>
                <a:cs typeface="Times New Roman"/>
                <a:sym typeface="Times New Roman"/>
              </a:rPr>
              <a:t>The AFI Strategy Framework</a:t>
            </a:r>
            <a:endParaRPr/>
          </a:p>
        </p:txBody>
      </p:sp>
      <p:sp>
        <p:nvSpPr>
          <p:cNvPr id="464" name="Google Shape;464;p27"/>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Autofit/>
          </a:bodyPr>
          <a:lstStyle/>
          <a:p>
            <a:pPr marL="274320" lvl="0" indent="-274320" algn="l" rtl="0">
              <a:spcBef>
                <a:spcPts val="0"/>
              </a:spcBef>
              <a:spcAft>
                <a:spcPts val="0"/>
              </a:spcAft>
              <a:buSzPts val="2400"/>
              <a:buChar char="•"/>
            </a:pPr>
            <a:r>
              <a:rPr lang="en-US" sz="2400" b="1">
                <a:latin typeface="Garamond"/>
                <a:ea typeface="Garamond"/>
                <a:cs typeface="Garamond"/>
                <a:sym typeface="Garamond"/>
              </a:rPr>
              <a:t>Analyze (A)</a:t>
            </a:r>
            <a:endParaRPr/>
          </a:p>
          <a:p>
            <a:pPr marL="274320" lvl="0" indent="-274320" algn="l" rtl="0">
              <a:spcBef>
                <a:spcPts val="2200"/>
              </a:spcBef>
              <a:spcAft>
                <a:spcPts val="0"/>
              </a:spcAft>
              <a:buSzPts val="2400"/>
              <a:buChar char="•"/>
            </a:pPr>
            <a:r>
              <a:rPr lang="en-US" sz="2400" i="1">
                <a:latin typeface="Garamond"/>
                <a:ea typeface="Garamond"/>
                <a:cs typeface="Garamond"/>
                <a:sym typeface="Garamond"/>
              </a:rPr>
              <a:t>Formulate (F)</a:t>
            </a:r>
            <a:endParaRPr/>
          </a:p>
          <a:p>
            <a:pPr marL="274320" lvl="0" indent="-274320" algn="l" rtl="0">
              <a:spcBef>
                <a:spcPts val="2200"/>
              </a:spcBef>
              <a:spcAft>
                <a:spcPts val="0"/>
              </a:spcAft>
              <a:buSzPts val="2400"/>
              <a:buChar char="•"/>
            </a:pPr>
            <a:r>
              <a:rPr lang="en-US" sz="2400" u="sng">
                <a:latin typeface="Garamond"/>
                <a:ea typeface="Garamond"/>
                <a:cs typeface="Garamond"/>
                <a:sym typeface="Garamond"/>
              </a:rPr>
              <a:t>Implement (I)</a:t>
            </a:r>
            <a:endParaRPr/>
          </a:p>
          <a:p>
            <a:pPr marL="274320" lvl="0" indent="-121920" algn="l" rtl="0">
              <a:spcBef>
                <a:spcPts val="2200"/>
              </a:spcBef>
              <a:spcAft>
                <a:spcPts val="0"/>
              </a:spcAft>
              <a:buSzPts val="2400"/>
              <a:buNone/>
            </a:pPr>
            <a:endParaRPr sz="2400">
              <a:latin typeface="Garamond"/>
              <a:ea typeface="Garamond"/>
              <a:cs typeface="Garamond"/>
              <a:sym typeface="Garamond"/>
            </a:endParaRPr>
          </a:p>
          <a:p>
            <a:pPr marL="274320" lvl="0" indent="-274320" algn="l" rtl="0">
              <a:spcBef>
                <a:spcPts val="2200"/>
              </a:spcBef>
              <a:spcAft>
                <a:spcPts val="0"/>
              </a:spcAft>
              <a:buSzPts val="2400"/>
              <a:buChar char="•"/>
            </a:pPr>
            <a:r>
              <a:rPr lang="en-US" sz="2400">
                <a:latin typeface="Garamond"/>
                <a:ea typeface="Garamond"/>
                <a:cs typeface="Garamond"/>
                <a:sym typeface="Garamond"/>
              </a:rPr>
              <a:t>The traditional planning questions:</a:t>
            </a:r>
            <a:endParaRPr/>
          </a:p>
          <a:p>
            <a:pPr marL="594360" lvl="1" indent="-274319" algn="l" rtl="0">
              <a:spcBef>
                <a:spcPts val="1600"/>
              </a:spcBef>
              <a:spcAft>
                <a:spcPts val="0"/>
              </a:spcAft>
              <a:buSzPts val="2400"/>
              <a:buChar char="•"/>
            </a:pPr>
            <a:r>
              <a:rPr lang="en-US" sz="2400">
                <a:latin typeface="Garamond"/>
                <a:ea typeface="Garamond"/>
                <a:cs typeface="Garamond"/>
                <a:sym typeface="Garamond"/>
              </a:rPr>
              <a:t>Where are we?</a:t>
            </a:r>
            <a:endParaRPr/>
          </a:p>
          <a:p>
            <a:pPr marL="594360" lvl="1" indent="-274319" algn="l" rtl="0">
              <a:spcBef>
                <a:spcPts val="1600"/>
              </a:spcBef>
              <a:spcAft>
                <a:spcPts val="0"/>
              </a:spcAft>
              <a:buSzPts val="2400"/>
              <a:buChar char="•"/>
            </a:pPr>
            <a:r>
              <a:rPr lang="en-US" sz="2400">
                <a:latin typeface="Garamond"/>
                <a:ea typeface="Garamond"/>
                <a:cs typeface="Garamond"/>
                <a:sym typeface="Garamond"/>
              </a:rPr>
              <a:t>Where are we going?</a:t>
            </a:r>
            <a:endParaRPr/>
          </a:p>
          <a:p>
            <a:pPr marL="594360" lvl="1" indent="-274319" algn="l" rtl="0">
              <a:spcBef>
                <a:spcPts val="1600"/>
              </a:spcBef>
              <a:spcAft>
                <a:spcPts val="0"/>
              </a:spcAft>
              <a:buSzPts val="2400"/>
              <a:buChar char="•"/>
            </a:pPr>
            <a:r>
              <a:rPr lang="en-US" sz="2400">
                <a:latin typeface="Garamond"/>
                <a:ea typeface="Garamond"/>
                <a:cs typeface="Garamond"/>
                <a:sym typeface="Garamond"/>
              </a:rPr>
              <a:t>How are we going to get there?</a:t>
            </a:r>
            <a:endParaRPr/>
          </a:p>
          <a:p>
            <a:pPr marL="274320" lvl="0" indent="-134620" algn="l" rtl="0">
              <a:spcBef>
                <a:spcPts val="2200"/>
              </a:spcBef>
              <a:spcAft>
                <a:spcPts val="0"/>
              </a:spcAft>
              <a:buSzPts val="2200"/>
              <a:buNone/>
            </a:pPr>
            <a:endParaRPr/>
          </a:p>
        </p:txBody>
      </p:sp>
      <p:sp>
        <p:nvSpPr>
          <p:cNvPr id="465" name="Google Shape;465;p27"/>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8"/>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400"/>
              <a:buFont typeface="Times New Roman"/>
              <a:buNone/>
            </a:pPr>
            <a:r>
              <a:rPr lang="en-US" b="1">
                <a:latin typeface="Times New Roman"/>
                <a:ea typeface="Times New Roman"/>
                <a:cs typeface="Times New Roman"/>
                <a:sym typeface="Times New Roman"/>
              </a:rPr>
              <a:t>Recap &amp; Look Ahead</a:t>
            </a:r>
            <a:endParaRPr/>
          </a:p>
        </p:txBody>
      </p:sp>
      <p:sp>
        <p:nvSpPr>
          <p:cNvPr id="472" name="Google Shape;472;p28"/>
          <p:cNvSpPr txBox="1">
            <a:spLocks noGrp="1"/>
          </p:cNvSpPr>
          <p:nvPr>
            <p:ph type="body" idx="1"/>
          </p:nvPr>
        </p:nvSpPr>
        <p:spPr>
          <a:xfrm>
            <a:off x="1066800" y="1529541"/>
            <a:ext cx="4754880" cy="811583"/>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2800"/>
              <a:buNone/>
            </a:pPr>
            <a:r>
              <a:rPr lang="en-US" sz="2800" b="1">
                <a:latin typeface="Garamond"/>
                <a:ea typeface="Garamond"/>
                <a:cs typeface="Garamond"/>
                <a:sym typeface="Garamond"/>
              </a:rPr>
              <a:t>Today</a:t>
            </a:r>
            <a:endParaRPr/>
          </a:p>
        </p:txBody>
      </p:sp>
      <p:sp>
        <p:nvSpPr>
          <p:cNvPr id="473" name="Google Shape;473;p28"/>
          <p:cNvSpPr txBox="1">
            <a:spLocks noGrp="1"/>
          </p:cNvSpPr>
          <p:nvPr>
            <p:ph type="body" idx="2"/>
          </p:nvPr>
        </p:nvSpPr>
        <p:spPr>
          <a:xfrm>
            <a:off x="1066800" y="2484692"/>
            <a:ext cx="4754880" cy="3687508"/>
          </a:xfrm>
          <a:prstGeom prst="rect">
            <a:avLst/>
          </a:prstGeom>
          <a:noFill/>
          <a:ln>
            <a:noFill/>
          </a:ln>
        </p:spPr>
        <p:txBody>
          <a:bodyPr spcFirstLastPara="1" wrap="square" lIns="91425" tIns="45700" rIns="91425" bIns="45700" anchor="t" anchorCtr="0">
            <a:normAutofit fontScale="25000" lnSpcReduction="20000"/>
          </a:bodyPr>
          <a:lstStyle/>
          <a:p>
            <a:pPr marL="274320" lvl="0" indent="-274320" algn="l" rtl="0">
              <a:spcBef>
                <a:spcPts val="0"/>
              </a:spcBef>
              <a:spcAft>
                <a:spcPts val="0"/>
              </a:spcAft>
              <a:buSzPct val="100000"/>
              <a:buChar char="•"/>
            </a:pPr>
            <a:r>
              <a:rPr lang="en-US" sz="8000">
                <a:latin typeface="Garamond"/>
                <a:ea typeface="Garamond"/>
                <a:cs typeface="Garamond"/>
                <a:sym typeface="Garamond"/>
              </a:rPr>
              <a:t>What the course is about: Analytical thinking; Perspective of General Manager</a:t>
            </a:r>
            <a:endParaRPr/>
          </a:p>
          <a:p>
            <a:pPr marL="274320" lvl="0" indent="-274320" algn="l" rtl="0">
              <a:spcBef>
                <a:spcPts val="2000"/>
              </a:spcBef>
              <a:spcAft>
                <a:spcPts val="0"/>
              </a:spcAft>
              <a:buSzPct val="100000"/>
              <a:buChar char="•"/>
            </a:pPr>
            <a:r>
              <a:rPr lang="en-US" sz="8000">
                <a:latin typeface="Garamond"/>
                <a:ea typeface="Garamond"/>
                <a:cs typeface="Garamond"/>
                <a:sym typeface="Garamond"/>
              </a:rPr>
              <a:t>What strategic management is</a:t>
            </a:r>
            <a:endParaRPr/>
          </a:p>
          <a:p>
            <a:pPr marL="594360" lvl="1" indent="-274319" algn="l" rtl="0">
              <a:spcBef>
                <a:spcPts val="1600"/>
              </a:spcBef>
              <a:spcAft>
                <a:spcPts val="0"/>
              </a:spcAft>
              <a:buSzPct val="100000"/>
              <a:buChar char="•"/>
            </a:pPr>
            <a:r>
              <a:rPr lang="en-US" sz="8000">
                <a:latin typeface="Garamond"/>
                <a:ea typeface="Garamond"/>
                <a:cs typeface="Garamond"/>
                <a:sym typeface="Garamond"/>
              </a:rPr>
              <a:t>Integrating across functions</a:t>
            </a:r>
            <a:endParaRPr/>
          </a:p>
          <a:p>
            <a:pPr marL="594360" lvl="1" indent="-274319" algn="l" rtl="0">
              <a:spcBef>
                <a:spcPts val="1600"/>
              </a:spcBef>
              <a:spcAft>
                <a:spcPts val="0"/>
              </a:spcAft>
              <a:buSzPct val="100000"/>
              <a:buChar char="•"/>
            </a:pPr>
            <a:r>
              <a:rPr lang="en-US" sz="8000">
                <a:latin typeface="Garamond"/>
                <a:ea typeface="Garamond"/>
                <a:cs typeface="Garamond"/>
                <a:sym typeface="Garamond"/>
              </a:rPr>
              <a:t>Organizational coherence – functions, vision/mission/objectives</a:t>
            </a:r>
            <a:endParaRPr/>
          </a:p>
          <a:p>
            <a:pPr marL="594360" lvl="1" indent="-274319" algn="l" rtl="0">
              <a:spcBef>
                <a:spcPts val="1600"/>
              </a:spcBef>
              <a:spcAft>
                <a:spcPts val="0"/>
              </a:spcAft>
              <a:buSzPct val="100000"/>
              <a:buChar char="•"/>
            </a:pPr>
            <a:r>
              <a:rPr lang="en-US" sz="8000">
                <a:latin typeface="Garamond"/>
                <a:ea typeface="Garamond"/>
                <a:cs typeface="Garamond"/>
                <a:sym typeface="Garamond"/>
              </a:rPr>
              <a:t>The performance of the firm as a whole</a:t>
            </a:r>
            <a:endParaRPr/>
          </a:p>
          <a:p>
            <a:pPr marL="274320" lvl="0" indent="-274320" algn="l" rtl="0">
              <a:spcBef>
                <a:spcPts val="2000"/>
              </a:spcBef>
              <a:spcAft>
                <a:spcPts val="0"/>
              </a:spcAft>
              <a:buSzPct val="100000"/>
              <a:buChar char="•"/>
            </a:pPr>
            <a:r>
              <a:rPr lang="en-US" sz="8000">
                <a:latin typeface="Garamond"/>
                <a:ea typeface="Garamond"/>
                <a:cs typeface="Garamond"/>
                <a:sym typeface="Garamond"/>
              </a:rPr>
              <a:t>How we will learn it - learn content then apply to cases with extensive in-class discussions / class contribution</a:t>
            </a:r>
            <a:endParaRPr/>
          </a:p>
          <a:p>
            <a:pPr marL="274320" lvl="0" indent="-242570" algn="l" rtl="0">
              <a:spcBef>
                <a:spcPts val="2000"/>
              </a:spcBef>
              <a:spcAft>
                <a:spcPts val="0"/>
              </a:spcAft>
              <a:buSzPct val="100000"/>
              <a:buNone/>
            </a:pPr>
            <a:endParaRPr/>
          </a:p>
        </p:txBody>
      </p:sp>
      <p:sp>
        <p:nvSpPr>
          <p:cNvPr id="474" name="Google Shape;474;p28"/>
          <p:cNvSpPr txBox="1">
            <a:spLocks noGrp="1"/>
          </p:cNvSpPr>
          <p:nvPr>
            <p:ph type="body" idx="3"/>
          </p:nvPr>
        </p:nvSpPr>
        <p:spPr>
          <a:xfrm>
            <a:off x="6370320" y="1529541"/>
            <a:ext cx="4754880" cy="811583"/>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2800"/>
              <a:buNone/>
            </a:pPr>
            <a:r>
              <a:rPr lang="en-US" sz="2800" b="1">
                <a:latin typeface="Garamond"/>
                <a:ea typeface="Garamond"/>
                <a:cs typeface="Garamond"/>
                <a:sym typeface="Garamond"/>
              </a:rPr>
              <a:t>Next Class: See Schedule</a:t>
            </a:r>
            <a:endParaRPr/>
          </a:p>
        </p:txBody>
      </p:sp>
      <p:sp>
        <p:nvSpPr>
          <p:cNvPr id="475" name="Google Shape;475;p28"/>
          <p:cNvSpPr txBox="1">
            <a:spLocks noGrp="1"/>
          </p:cNvSpPr>
          <p:nvPr>
            <p:ph type="body" idx="4"/>
          </p:nvPr>
        </p:nvSpPr>
        <p:spPr>
          <a:xfrm>
            <a:off x="6370320" y="2484692"/>
            <a:ext cx="4754880" cy="3687508"/>
          </a:xfrm>
          <a:prstGeom prst="rect">
            <a:avLst/>
          </a:prstGeom>
          <a:noFill/>
          <a:ln>
            <a:noFill/>
          </a:ln>
        </p:spPr>
        <p:txBody>
          <a:bodyPr spcFirstLastPara="1" wrap="square" lIns="91425" tIns="45700" rIns="91425" bIns="45700" anchor="t" anchorCtr="0">
            <a:normAutofit fontScale="25000" lnSpcReduction="20000"/>
          </a:bodyPr>
          <a:lstStyle/>
          <a:p>
            <a:pPr marL="342900" lvl="0" indent="-342900" algn="l" rtl="0">
              <a:spcBef>
                <a:spcPts val="0"/>
              </a:spcBef>
              <a:spcAft>
                <a:spcPts val="0"/>
              </a:spcAft>
              <a:buClr>
                <a:schemeClr val="dk1"/>
              </a:buClr>
              <a:buSzPct val="100000"/>
              <a:buNone/>
            </a:pPr>
            <a:r>
              <a:rPr lang="en-US" sz="8000" b="1">
                <a:latin typeface="Garamond"/>
                <a:ea typeface="Garamond"/>
                <a:cs typeface="Garamond"/>
                <a:sym typeface="Garamond"/>
              </a:rPr>
              <a:t>Topics: </a:t>
            </a:r>
            <a:endParaRPr/>
          </a:p>
          <a:p>
            <a:pPr marL="548640" lvl="1" indent="-228600" algn="l" rtl="0">
              <a:spcBef>
                <a:spcPts val="400"/>
              </a:spcBef>
              <a:spcAft>
                <a:spcPts val="0"/>
              </a:spcAft>
              <a:buSzPct val="100000"/>
              <a:buChar char="•"/>
            </a:pPr>
            <a:r>
              <a:rPr lang="en-US" sz="8000">
                <a:latin typeface="Garamond"/>
                <a:ea typeface="Garamond"/>
                <a:cs typeface="Garamond"/>
                <a:sym typeface="Garamond"/>
              </a:rPr>
              <a:t>Introduction to case analysis</a:t>
            </a:r>
            <a:endParaRPr/>
          </a:p>
          <a:p>
            <a:pPr marL="548640" lvl="1" indent="-228600" algn="l" rtl="0">
              <a:spcBef>
                <a:spcPts val="400"/>
              </a:spcBef>
              <a:spcAft>
                <a:spcPts val="0"/>
              </a:spcAft>
              <a:buSzPct val="100000"/>
              <a:buChar char="•"/>
            </a:pPr>
            <a:r>
              <a:rPr lang="en-US" sz="8000">
                <a:latin typeface="Garamond"/>
                <a:ea typeface="Garamond"/>
                <a:cs typeface="Garamond"/>
                <a:sym typeface="Garamond"/>
              </a:rPr>
              <a:t>Quantitative analysis</a:t>
            </a:r>
            <a:endParaRPr/>
          </a:p>
          <a:p>
            <a:pPr marL="548640" lvl="1" indent="-228600" algn="l" rtl="0">
              <a:spcBef>
                <a:spcPts val="400"/>
              </a:spcBef>
              <a:spcAft>
                <a:spcPts val="0"/>
              </a:spcAft>
              <a:buSzPct val="100000"/>
              <a:buChar char="•"/>
            </a:pPr>
            <a:r>
              <a:rPr lang="en-US" sz="8000">
                <a:latin typeface="Garamond"/>
                <a:ea typeface="Garamond"/>
                <a:cs typeface="Garamond"/>
                <a:sym typeface="Garamond"/>
              </a:rPr>
              <a:t>Strategic decision making</a:t>
            </a:r>
            <a:endParaRPr/>
          </a:p>
          <a:p>
            <a:pPr marL="0" lvl="0" indent="0" algn="l" rtl="0">
              <a:spcBef>
                <a:spcPts val="400"/>
              </a:spcBef>
              <a:spcAft>
                <a:spcPts val="0"/>
              </a:spcAft>
              <a:buSzPct val="100000"/>
              <a:buNone/>
            </a:pPr>
            <a:endParaRPr sz="8000">
              <a:latin typeface="Garamond"/>
              <a:ea typeface="Garamond"/>
              <a:cs typeface="Garamond"/>
              <a:sym typeface="Garamond"/>
            </a:endParaRPr>
          </a:p>
          <a:p>
            <a:pPr marL="274320" lvl="0" indent="-274320" algn="l" rtl="0">
              <a:spcBef>
                <a:spcPts val="400"/>
              </a:spcBef>
              <a:spcAft>
                <a:spcPts val="0"/>
              </a:spcAft>
              <a:buSzPct val="100000"/>
              <a:buChar char="•"/>
            </a:pPr>
            <a:r>
              <a:rPr lang="en-US" sz="8000" b="1">
                <a:latin typeface="Garamond"/>
                <a:ea typeface="Garamond"/>
                <a:cs typeface="Garamond"/>
                <a:sym typeface="Garamond"/>
              </a:rPr>
              <a:t>Deliverables</a:t>
            </a:r>
            <a:endParaRPr/>
          </a:p>
          <a:p>
            <a:pPr marL="605790" lvl="1" indent="-285750" algn="l" rtl="0">
              <a:spcBef>
                <a:spcPts val="1600"/>
              </a:spcBef>
              <a:spcAft>
                <a:spcPts val="0"/>
              </a:spcAft>
              <a:buSzPct val="100000"/>
              <a:buChar char="•"/>
            </a:pPr>
            <a:r>
              <a:rPr lang="en-US" sz="8000">
                <a:latin typeface="Garamond"/>
                <a:ea typeface="Garamond"/>
                <a:cs typeface="Garamond"/>
                <a:sym typeface="Garamond"/>
              </a:rPr>
              <a:t>How to Conduct a Case Analysis Handout</a:t>
            </a:r>
            <a:endParaRPr/>
          </a:p>
          <a:p>
            <a:pPr marL="605790" lvl="1" indent="-285750" algn="l" rtl="0">
              <a:spcBef>
                <a:spcPts val="1600"/>
              </a:spcBef>
              <a:spcAft>
                <a:spcPts val="0"/>
              </a:spcAft>
              <a:buSzPct val="100000"/>
              <a:buChar char="•"/>
            </a:pPr>
            <a:r>
              <a:rPr lang="en-US" sz="8000">
                <a:latin typeface="Garamond"/>
                <a:ea typeface="Garamond"/>
                <a:cs typeface="Garamond"/>
                <a:sym typeface="Garamond"/>
              </a:rPr>
              <a:t>Chapter 1</a:t>
            </a:r>
            <a:endParaRPr/>
          </a:p>
          <a:p>
            <a:pPr marL="0" lvl="0" indent="0" algn="l" rtl="0">
              <a:spcBef>
                <a:spcPts val="2000"/>
              </a:spcBef>
              <a:spcAft>
                <a:spcPts val="0"/>
              </a:spcAft>
              <a:buSzPct val="100000"/>
              <a:buNone/>
            </a:pPr>
            <a:r>
              <a:rPr lang="en-US" sz="8000" b="1">
                <a:solidFill>
                  <a:srgbClr val="FF0000"/>
                </a:solidFill>
                <a:latin typeface="Garamond"/>
                <a:ea typeface="Garamond"/>
                <a:cs typeface="Garamond"/>
                <a:sym typeface="Garamond"/>
              </a:rPr>
              <a:t>In-class quiz on Chapter 1…Must bring a laptop!</a:t>
            </a:r>
            <a:endParaRPr/>
          </a:p>
          <a:p>
            <a:pPr marL="274320" lvl="0" indent="-274320" algn="l" rtl="0">
              <a:spcBef>
                <a:spcPts val="2000"/>
              </a:spcBef>
              <a:spcAft>
                <a:spcPts val="0"/>
              </a:spcAft>
              <a:buSzPct val="100000"/>
              <a:buChar char="•"/>
            </a:pPr>
            <a:r>
              <a:rPr lang="en-US"/>
              <a:t> </a:t>
            </a:r>
            <a:endParaRPr/>
          </a:p>
        </p:txBody>
      </p:sp>
      <p:sp>
        <p:nvSpPr>
          <p:cNvPr id="476" name="Google Shape;476;p28"/>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Why Strategic Management</a:t>
            </a:r>
            <a:endParaRPr/>
          </a:p>
        </p:txBody>
      </p:sp>
      <p:sp>
        <p:nvSpPr>
          <p:cNvPr id="112" name="Google Shape;112;p3"/>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000"/>
              <a:buChar char="•"/>
            </a:pPr>
            <a:r>
              <a:rPr lang="en-US" sz="3000" dirty="0">
                <a:latin typeface="Garamond"/>
                <a:ea typeface="Garamond"/>
                <a:cs typeface="Garamond"/>
                <a:sym typeface="Garamond"/>
              </a:rPr>
              <a:t>I’m an accountant, IT person, marketing person… whatever</a:t>
            </a:r>
            <a:endParaRPr dirty="0"/>
          </a:p>
          <a:p>
            <a:pPr marL="274320" lvl="0" indent="-274320" algn="l" rtl="0">
              <a:spcBef>
                <a:spcPts val="2200"/>
              </a:spcBef>
              <a:spcAft>
                <a:spcPts val="0"/>
              </a:spcAft>
              <a:buSzPts val="3000"/>
              <a:buChar char="•"/>
            </a:pPr>
            <a:r>
              <a:rPr lang="en-US" sz="3000" dirty="0">
                <a:latin typeface="Garamond"/>
                <a:ea typeface="Garamond"/>
                <a:cs typeface="Garamond"/>
                <a:sym typeface="Garamond"/>
              </a:rPr>
              <a:t>Your role always involves _________!</a:t>
            </a:r>
            <a:endParaRPr dirty="0"/>
          </a:p>
          <a:p>
            <a:pPr marL="274320" lvl="0" indent="-274320" algn="l" rtl="0">
              <a:spcBef>
                <a:spcPts val="2200"/>
              </a:spcBef>
              <a:spcAft>
                <a:spcPts val="0"/>
              </a:spcAft>
              <a:buSzPts val="3000"/>
              <a:buChar char="•"/>
            </a:pPr>
            <a:r>
              <a:rPr lang="en-US" sz="3000" dirty="0">
                <a:latin typeface="Garamond"/>
                <a:ea typeface="Garamond"/>
                <a:cs typeface="Garamond"/>
                <a:sym typeface="Garamond"/>
              </a:rPr>
              <a:t>Your and your company’s goal is always to achieve __   _____________  _________.</a:t>
            </a:r>
            <a:endParaRPr dirty="0"/>
          </a:p>
        </p:txBody>
      </p:sp>
      <p:sp>
        <p:nvSpPr>
          <p:cNvPr id="113" name="Google Shape;113;p3"/>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4"/>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Introductions</a:t>
            </a:r>
            <a:endParaRPr/>
          </a:p>
        </p:txBody>
      </p:sp>
      <p:sp>
        <p:nvSpPr>
          <p:cNvPr id="120" name="Google Shape;120;p4"/>
          <p:cNvSpPr txBox="1">
            <a:spLocks noGrp="1"/>
          </p:cNvSpPr>
          <p:nvPr>
            <p:ph type="body" idx="1"/>
          </p:nvPr>
        </p:nvSpPr>
        <p:spPr>
          <a:xfrm>
            <a:off x="1066800" y="1714501"/>
            <a:ext cx="4752109" cy="4457700"/>
          </a:xfrm>
          <a:prstGeom prst="rect">
            <a:avLst/>
          </a:prstGeom>
          <a:noFill/>
          <a:ln>
            <a:noFill/>
          </a:ln>
        </p:spPr>
        <p:txBody>
          <a:bodyPr spcFirstLastPara="1" wrap="square" lIns="91425" tIns="45700" rIns="91425" bIns="45700" anchor="t" anchorCtr="0">
            <a:normAutofit fontScale="92500"/>
          </a:bodyPr>
          <a:lstStyle/>
          <a:p>
            <a:pPr marL="274320" lvl="0" indent="-274320" algn="l" rtl="0">
              <a:spcBef>
                <a:spcPts val="0"/>
              </a:spcBef>
              <a:spcAft>
                <a:spcPts val="0"/>
              </a:spcAft>
              <a:buSzPts val="3000"/>
              <a:buChar char="•"/>
            </a:pPr>
            <a:r>
              <a:rPr lang="en-US" sz="3000">
                <a:latin typeface="Garamond"/>
                <a:ea typeface="Garamond"/>
                <a:cs typeface="Garamond"/>
                <a:sym typeface="Garamond"/>
              </a:rPr>
              <a:t>Instructor Name</a:t>
            </a:r>
            <a:endParaRPr/>
          </a:p>
          <a:p>
            <a:pPr marL="400050" lvl="1" indent="-274320" algn="l" rtl="0">
              <a:spcBef>
                <a:spcPts val="0"/>
              </a:spcBef>
              <a:spcAft>
                <a:spcPts val="0"/>
              </a:spcAft>
              <a:buSzPts val="3000"/>
              <a:buChar char="•"/>
            </a:pPr>
            <a:r>
              <a:rPr lang="en-US" sz="3000" b="1">
                <a:solidFill>
                  <a:srgbClr val="000000"/>
                </a:solidFill>
                <a:latin typeface="Garamond"/>
                <a:ea typeface="Garamond"/>
                <a:cs typeface="Garamond"/>
                <a:sym typeface="Garamond"/>
              </a:rPr>
              <a:t>Office:</a:t>
            </a:r>
            <a:r>
              <a:rPr lang="en-US" sz="3000">
                <a:solidFill>
                  <a:srgbClr val="000000"/>
                </a:solidFill>
                <a:latin typeface="Garamond"/>
                <a:ea typeface="Garamond"/>
                <a:cs typeface="Garamond"/>
                <a:sym typeface="Garamond"/>
              </a:rPr>
              <a:t> Phone: (NNN-NNN-NNNN</a:t>
            </a:r>
            <a:endParaRPr sz="3000">
              <a:latin typeface="Garamond"/>
              <a:ea typeface="Garamond"/>
              <a:cs typeface="Garamond"/>
              <a:sym typeface="Garamond"/>
            </a:endParaRPr>
          </a:p>
          <a:p>
            <a:pPr marL="400050" lvl="1" indent="-274320" algn="l" rtl="0">
              <a:spcBef>
                <a:spcPts val="0"/>
              </a:spcBef>
              <a:spcAft>
                <a:spcPts val="0"/>
              </a:spcAft>
              <a:buSzPts val="3000"/>
              <a:buChar char="•"/>
            </a:pPr>
            <a:r>
              <a:rPr lang="en-US" sz="3000" b="1">
                <a:solidFill>
                  <a:srgbClr val="000000"/>
                </a:solidFill>
                <a:latin typeface="Garamond"/>
                <a:ea typeface="Garamond"/>
                <a:cs typeface="Garamond"/>
                <a:sym typeface="Garamond"/>
              </a:rPr>
              <a:t>Email:</a:t>
            </a:r>
            <a:r>
              <a:rPr lang="en-US" sz="3000">
                <a:solidFill>
                  <a:srgbClr val="000000"/>
                </a:solidFill>
                <a:latin typeface="Garamond"/>
                <a:ea typeface="Garamond"/>
                <a:cs typeface="Garamond"/>
                <a:sym typeface="Garamond"/>
              </a:rPr>
              <a:t> xxxxxxx@school.edu</a:t>
            </a:r>
            <a:endParaRPr sz="3000">
              <a:latin typeface="Garamond"/>
              <a:ea typeface="Garamond"/>
              <a:cs typeface="Garamond"/>
              <a:sym typeface="Garamond"/>
            </a:endParaRPr>
          </a:p>
          <a:p>
            <a:pPr marL="400050" lvl="1" indent="-274320" algn="l" rtl="0">
              <a:spcBef>
                <a:spcPts val="0"/>
              </a:spcBef>
              <a:spcAft>
                <a:spcPts val="0"/>
              </a:spcAft>
              <a:buSzPts val="3000"/>
              <a:buChar char="•"/>
            </a:pPr>
            <a:r>
              <a:rPr lang="en-US" sz="3000" b="1">
                <a:solidFill>
                  <a:srgbClr val="000000"/>
                </a:solidFill>
                <a:latin typeface="Garamond"/>
                <a:ea typeface="Garamond"/>
                <a:cs typeface="Garamond"/>
                <a:sym typeface="Garamond"/>
              </a:rPr>
              <a:t>Office Hours:</a:t>
            </a:r>
            <a:r>
              <a:rPr lang="en-US" sz="3000">
                <a:solidFill>
                  <a:srgbClr val="000000"/>
                </a:solidFill>
                <a:latin typeface="Garamond"/>
                <a:ea typeface="Garamond"/>
                <a:cs typeface="Garamond"/>
                <a:sym typeface="Garamond"/>
              </a:rPr>
              <a:t> Wednesday 8:30 AM – 12:00 PM, or by appointment</a:t>
            </a:r>
            <a:endParaRPr/>
          </a:p>
          <a:p>
            <a:pPr marL="114300" lvl="1" indent="0" algn="l" rtl="0">
              <a:spcBef>
                <a:spcPts val="0"/>
              </a:spcBef>
              <a:spcAft>
                <a:spcPts val="0"/>
              </a:spcAft>
              <a:buSzPts val="3000"/>
              <a:buNone/>
            </a:pPr>
            <a:endParaRPr sz="3000">
              <a:latin typeface="Garamond"/>
              <a:ea typeface="Garamond"/>
              <a:cs typeface="Garamond"/>
              <a:sym typeface="Garamond"/>
            </a:endParaRPr>
          </a:p>
          <a:p>
            <a:pPr marL="274320" lvl="0" indent="-274320" algn="l" rtl="0">
              <a:spcBef>
                <a:spcPts val="2000"/>
              </a:spcBef>
              <a:spcAft>
                <a:spcPts val="0"/>
              </a:spcAft>
              <a:buSzPts val="3000"/>
              <a:buChar char="•"/>
            </a:pPr>
            <a:r>
              <a:rPr lang="en-US" sz="3000">
                <a:latin typeface="Garamond"/>
                <a:ea typeface="Garamond"/>
                <a:cs typeface="Garamond"/>
                <a:sym typeface="Garamond"/>
              </a:rPr>
              <a:t>You (complete form)</a:t>
            </a:r>
            <a:endParaRPr/>
          </a:p>
        </p:txBody>
      </p:sp>
      <p:sp>
        <p:nvSpPr>
          <p:cNvPr id="123" name="Google Shape;123;p4"/>
          <p:cNvSpPr txBox="1"/>
          <p:nvPr/>
        </p:nvSpPr>
        <p:spPr>
          <a:xfrm>
            <a:off x="8026400" y="3429000"/>
            <a:ext cx="349775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INSTRUCTOR’S PHOTO HERE</a:t>
            </a:r>
            <a:endParaRPr/>
          </a:p>
        </p:txBody>
      </p:sp>
      <p:sp>
        <p:nvSpPr>
          <p:cNvPr id="124" name="Google Shape;124;p4"/>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
        <p:nvSpPr>
          <p:cNvPr id="3" name="Text Placeholder 2">
            <a:extLst>
              <a:ext uri="{FF2B5EF4-FFF2-40B4-BE49-F238E27FC236}">
                <a16:creationId xmlns:a16="http://schemas.microsoft.com/office/drawing/2014/main" id="{4027AFB8-3DAF-4E33-865E-89FB03AA99F8}"/>
              </a:ext>
            </a:extLst>
          </p:cNvPr>
          <p:cNvSpPr>
            <a:spLocks noGrp="1"/>
          </p:cNvSpPr>
          <p:nvPr>
            <p:ph type="body" idx="2"/>
          </p:nvPr>
        </p:nvSpPr>
        <p:spPr/>
        <p:txBody>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5"/>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Course Structure</a:t>
            </a:r>
            <a:endParaRPr/>
          </a:p>
        </p:txBody>
      </p:sp>
      <p:sp>
        <p:nvSpPr>
          <p:cNvPr id="131" name="Google Shape;131;p5"/>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000"/>
              <a:buChar char="•"/>
            </a:pPr>
            <a:r>
              <a:rPr lang="en-US" sz="3000">
                <a:latin typeface="Garamond"/>
                <a:ea typeface="Garamond"/>
                <a:cs typeface="Garamond"/>
                <a:sym typeface="Garamond"/>
              </a:rPr>
              <a:t>Syllabus High Points</a:t>
            </a:r>
            <a:endParaRPr/>
          </a:p>
          <a:p>
            <a:pPr marL="274320" lvl="0" indent="-274320" algn="l" rtl="0">
              <a:spcBef>
                <a:spcPts val="2200"/>
              </a:spcBef>
              <a:spcAft>
                <a:spcPts val="0"/>
              </a:spcAft>
              <a:buSzPts val="3000"/>
              <a:buChar char="•"/>
            </a:pPr>
            <a:r>
              <a:rPr lang="en-US" sz="3000">
                <a:latin typeface="Garamond"/>
                <a:ea typeface="Garamond"/>
                <a:cs typeface="Garamond"/>
                <a:sym typeface="Garamond"/>
              </a:rPr>
              <a:t>Please read the entire syllabus</a:t>
            </a:r>
            <a:endParaRPr/>
          </a:p>
          <a:p>
            <a:pPr marL="274320" lvl="0" indent="-274320" algn="l" rtl="0">
              <a:spcBef>
                <a:spcPts val="2200"/>
              </a:spcBef>
              <a:spcAft>
                <a:spcPts val="0"/>
              </a:spcAft>
              <a:buSzPts val="3000"/>
              <a:buChar char="•"/>
            </a:pPr>
            <a:r>
              <a:rPr lang="en-US" sz="3000">
                <a:latin typeface="Garamond"/>
                <a:ea typeface="Garamond"/>
                <a:cs typeface="Garamond"/>
                <a:sym typeface="Garamond"/>
              </a:rPr>
              <a:t>Teams</a:t>
            </a:r>
            <a:endParaRPr/>
          </a:p>
          <a:p>
            <a:pPr marL="274320" lvl="0" indent="-274320" algn="l" rtl="0">
              <a:spcBef>
                <a:spcPts val="2200"/>
              </a:spcBef>
              <a:spcAft>
                <a:spcPts val="0"/>
              </a:spcAft>
              <a:buSzPts val="3000"/>
              <a:buChar char="•"/>
            </a:pPr>
            <a:r>
              <a:rPr lang="en-US" sz="3000">
                <a:latin typeface="Garamond"/>
                <a:ea typeface="Garamond"/>
                <a:cs typeface="Garamond"/>
                <a:sym typeface="Garamond"/>
              </a:rPr>
              <a:t>Email me if there is someone you do not want to work with</a:t>
            </a:r>
            <a:endParaRPr/>
          </a:p>
          <a:p>
            <a:pPr marL="274320" lvl="0" indent="-274320" algn="l" rtl="0">
              <a:spcBef>
                <a:spcPts val="2200"/>
              </a:spcBef>
              <a:spcAft>
                <a:spcPts val="0"/>
              </a:spcAft>
              <a:buSzPts val="3000"/>
              <a:buChar char="•"/>
            </a:pPr>
            <a:r>
              <a:rPr lang="en-US" sz="3000">
                <a:latin typeface="Garamond"/>
                <a:ea typeface="Garamond"/>
                <a:cs typeface="Garamond"/>
                <a:sym typeface="Garamond"/>
              </a:rPr>
              <a:t>Technology policy</a:t>
            </a:r>
            <a:endParaRPr/>
          </a:p>
          <a:p>
            <a:pPr marL="274320" lvl="0" indent="-134620" algn="l" rtl="0">
              <a:spcBef>
                <a:spcPts val="2200"/>
              </a:spcBef>
              <a:spcAft>
                <a:spcPts val="0"/>
              </a:spcAft>
              <a:buSzPts val="2200"/>
              <a:buNone/>
            </a:pPr>
            <a:endParaRPr/>
          </a:p>
        </p:txBody>
      </p:sp>
      <p:sp>
        <p:nvSpPr>
          <p:cNvPr id="132" name="Google Shape;132;p5"/>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Course Requirements</a:t>
            </a:r>
            <a:endParaRPr/>
          </a:p>
        </p:txBody>
      </p:sp>
      <p:sp>
        <p:nvSpPr>
          <p:cNvPr id="138" name="Google Shape;138;p6"/>
          <p:cNvSpPr txBox="1">
            <a:spLocks noGrp="1"/>
          </p:cNvSpPr>
          <p:nvPr>
            <p:ph type="body" idx="1"/>
          </p:nvPr>
        </p:nvSpPr>
        <p:spPr>
          <a:xfrm>
            <a:off x="1066799" y="1816309"/>
            <a:ext cx="10932695" cy="4712827"/>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200"/>
              <a:buFont typeface="Noto Sans Symbols"/>
              <a:buChar char="∙"/>
            </a:pPr>
            <a:r>
              <a:rPr lang="en-US" sz="3200" dirty="0">
                <a:latin typeface="Garamond"/>
                <a:ea typeface="Garamond"/>
                <a:cs typeface="Garamond"/>
                <a:sym typeface="Garamond"/>
              </a:rPr>
              <a:t>Exams (2 @ 15% each)	      		      	 30%</a:t>
            </a:r>
            <a:endParaRPr dirty="0"/>
          </a:p>
          <a:p>
            <a:pPr marL="274320" lvl="0" indent="-274320" algn="l" rtl="0">
              <a:spcBef>
                <a:spcPts val="0"/>
              </a:spcBef>
              <a:spcAft>
                <a:spcPts val="0"/>
              </a:spcAft>
              <a:buSzPts val="3200"/>
              <a:buFont typeface="Noto Sans Symbols"/>
              <a:buChar char="∙"/>
            </a:pPr>
            <a:r>
              <a:rPr lang="en-US" sz="3200" dirty="0">
                <a:latin typeface="Garamond"/>
                <a:ea typeface="Garamond"/>
                <a:cs typeface="Garamond"/>
                <a:sym typeface="Garamond"/>
              </a:rPr>
              <a:t>TCAs (2 @ 15% each)		      	       	 30%</a:t>
            </a:r>
            <a:endParaRPr dirty="0"/>
          </a:p>
          <a:p>
            <a:pPr marL="274320" lvl="0" indent="-274320" algn="l" rtl="0">
              <a:spcBef>
                <a:spcPts val="0"/>
              </a:spcBef>
              <a:spcAft>
                <a:spcPts val="0"/>
              </a:spcAft>
              <a:buSzPts val="3200"/>
              <a:buFont typeface="Noto Sans Symbols"/>
              <a:buChar char="∙"/>
            </a:pPr>
            <a:r>
              <a:rPr lang="en-US" sz="3200" dirty="0">
                <a:latin typeface="Garamond"/>
                <a:ea typeface="Garamond"/>
                <a:cs typeface="Garamond"/>
                <a:sym typeface="Garamond"/>
              </a:rPr>
              <a:t>Class and Preparation Activities            	 30%         </a:t>
            </a:r>
            <a:endParaRPr dirty="0"/>
          </a:p>
          <a:p>
            <a:pPr marL="594360" lvl="1" indent="-274319" algn="l" rtl="0">
              <a:spcBef>
                <a:spcPts val="0"/>
              </a:spcBef>
              <a:spcAft>
                <a:spcPts val="0"/>
              </a:spcAft>
              <a:buSzPts val="3200"/>
              <a:buFont typeface="Noto Sans Symbols"/>
              <a:buChar char="▪"/>
            </a:pPr>
            <a:r>
              <a:rPr lang="en-US" sz="3200" dirty="0">
                <a:latin typeface="Garamond"/>
                <a:ea typeface="Garamond"/>
                <a:cs typeface="Garamond"/>
                <a:sym typeface="Garamond"/>
              </a:rPr>
              <a:t>Quizzes and homework            		 15%</a:t>
            </a:r>
            <a:endParaRPr dirty="0"/>
          </a:p>
          <a:p>
            <a:pPr marL="594360" lvl="1" indent="-274319" algn="l" rtl="0">
              <a:spcBef>
                <a:spcPts val="0"/>
              </a:spcBef>
              <a:spcAft>
                <a:spcPts val="0"/>
              </a:spcAft>
              <a:buSzPts val="3200"/>
              <a:buFont typeface="Noto Sans Symbols"/>
              <a:buChar char="▪"/>
            </a:pPr>
            <a:r>
              <a:rPr lang="en-US" sz="3200" dirty="0">
                <a:latin typeface="Garamond"/>
                <a:ea typeface="Garamond"/>
                <a:cs typeface="Garamond"/>
                <a:sym typeface="Garamond"/>
              </a:rPr>
              <a:t>Class contribution/attendance  		 10%</a:t>
            </a:r>
            <a:endParaRPr dirty="0"/>
          </a:p>
          <a:p>
            <a:pPr marL="594360" lvl="1" indent="-274319" algn="l" rtl="0">
              <a:spcBef>
                <a:spcPts val="0"/>
              </a:spcBef>
              <a:spcAft>
                <a:spcPts val="0"/>
              </a:spcAft>
              <a:buSzPts val="3200"/>
              <a:buFont typeface="Noto Sans Symbols"/>
              <a:buChar char="▪"/>
            </a:pPr>
            <a:r>
              <a:rPr lang="en-US" sz="3200" dirty="0">
                <a:latin typeface="Garamond"/>
                <a:ea typeface="Garamond"/>
                <a:cs typeface="Garamond"/>
                <a:sym typeface="Garamond"/>
              </a:rPr>
              <a:t>Current Event Presentation        		 5%</a:t>
            </a:r>
            <a:endParaRPr dirty="0"/>
          </a:p>
          <a:p>
            <a:pPr marL="274320" lvl="0" indent="-274320" algn="l" rtl="0">
              <a:spcBef>
                <a:spcPts val="0"/>
              </a:spcBef>
              <a:spcAft>
                <a:spcPts val="0"/>
              </a:spcAft>
              <a:buSzPts val="3200"/>
              <a:buFont typeface="Noto Sans Symbols"/>
              <a:buChar char="∙"/>
            </a:pPr>
            <a:r>
              <a:rPr lang="en-US" sz="3200" dirty="0">
                <a:latin typeface="Garamond"/>
                <a:ea typeface="Garamond"/>
                <a:cs typeface="Garamond"/>
                <a:sym typeface="Garamond"/>
              </a:rPr>
              <a:t>Case Performance Analysis Presentation 	5% </a:t>
            </a:r>
            <a:endParaRPr dirty="0"/>
          </a:p>
          <a:p>
            <a:pPr marL="274320" lvl="0" indent="-274320" algn="l" rtl="0">
              <a:spcBef>
                <a:spcPts val="0"/>
              </a:spcBef>
              <a:spcAft>
                <a:spcPts val="0"/>
              </a:spcAft>
              <a:buSzPts val="3200"/>
              <a:buFont typeface="Noto Sans Symbols"/>
              <a:buChar char="∙"/>
            </a:pPr>
            <a:r>
              <a:rPr lang="en-US" sz="3200" dirty="0">
                <a:latin typeface="Garamond"/>
                <a:ea typeface="Garamond"/>
                <a:cs typeface="Garamond"/>
                <a:sym typeface="Garamond"/>
              </a:rPr>
              <a:t>ETS Exam				                 	5%</a:t>
            </a:r>
            <a:endParaRPr dirty="0"/>
          </a:p>
          <a:p>
            <a:pPr marL="0" lvl="0" indent="0" algn="l" rtl="0">
              <a:spcBef>
                <a:spcPts val="0"/>
              </a:spcBef>
              <a:spcAft>
                <a:spcPts val="0"/>
              </a:spcAft>
              <a:buSzPts val="3200"/>
              <a:buNone/>
            </a:pPr>
            <a:r>
              <a:rPr lang="en-US" sz="3200" b="1" dirty="0">
                <a:latin typeface="Garamond"/>
                <a:ea typeface="Garamond"/>
                <a:cs typeface="Garamond"/>
                <a:sym typeface="Garamond"/>
              </a:rPr>
              <a:t>TOTAL		</a:t>
            </a:r>
            <a:r>
              <a:rPr lang="en-US" sz="3200" b="1" dirty="0">
                <a:latin typeface="Times New Roman"/>
                <a:ea typeface="Times New Roman"/>
                <a:cs typeface="Times New Roman"/>
                <a:sym typeface="Times New Roman"/>
              </a:rPr>
              <a:t>		                           100%</a:t>
            </a:r>
            <a:endParaRPr dirty="0"/>
          </a:p>
          <a:p>
            <a:pPr marL="274320" lvl="0" indent="-134620" algn="l" rtl="0">
              <a:spcBef>
                <a:spcPts val="2200"/>
              </a:spcBef>
              <a:spcAft>
                <a:spcPts val="0"/>
              </a:spcAft>
              <a:buSzPts val="2200"/>
              <a:buNone/>
            </a:pPr>
            <a:endParaRPr dirty="0"/>
          </a:p>
        </p:txBody>
      </p:sp>
      <p:sp>
        <p:nvSpPr>
          <p:cNvPr id="139" name="Google Shape;139;p6"/>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7"/>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Class Contribution Points</a:t>
            </a:r>
            <a:endParaRPr/>
          </a:p>
        </p:txBody>
      </p:sp>
      <p:sp>
        <p:nvSpPr>
          <p:cNvPr id="146" name="Google Shape;146;p7"/>
          <p:cNvSpPr txBox="1">
            <a:spLocks noGrp="1"/>
          </p:cNvSpPr>
          <p:nvPr>
            <p:ph type="body" idx="1"/>
          </p:nvPr>
        </p:nvSpPr>
        <p:spPr>
          <a:xfrm>
            <a:off x="1066800" y="1472184"/>
            <a:ext cx="9485376"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000"/>
              <a:buNone/>
            </a:pPr>
            <a:r>
              <a:rPr lang="en-US" sz="2000" b="1" u="sng" dirty="0">
                <a:latin typeface="Garamond"/>
                <a:ea typeface="Garamond"/>
                <a:cs typeface="Garamond"/>
                <a:sym typeface="Garamond"/>
              </a:rPr>
              <a:t>Participation</a:t>
            </a:r>
            <a:r>
              <a:rPr lang="en-US" sz="2000" b="1" dirty="0">
                <a:latin typeface="Garamond"/>
                <a:ea typeface="Garamond"/>
                <a:cs typeface="Garamond"/>
                <a:sym typeface="Garamond"/>
              </a:rPr>
              <a:t>							</a:t>
            </a:r>
            <a:r>
              <a:rPr lang="en-US" sz="2000" b="1" u="sng" dirty="0">
                <a:latin typeface="Garamond"/>
                <a:ea typeface="Garamond"/>
                <a:cs typeface="Garamond"/>
                <a:sym typeface="Garamond"/>
              </a:rPr>
              <a:t>Points</a:t>
            </a:r>
            <a:endParaRPr dirty="0"/>
          </a:p>
          <a:p>
            <a:pPr marL="274320" lvl="0" indent="-274320" algn="l" rtl="0">
              <a:spcBef>
                <a:spcPts val="2200"/>
              </a:spcBef>
              <a:spcAft>
                <a:spcPts val="0"/>
              </a:spcAft>
              <a:buSzPts val="2000"/>
              <a:buChar char="•"/>
            </a:pPr>
            <a:r>
              <a:rPr lang="en-US" sz="2000" dirty="0">
                <a:latin typeface="Garamond"/>
                <a:ea typeface="Garamond"/>
                <a:cs typeface="Garamond"/>
                <a:sym typeface="Garamond"/>
              </a:rPr>
              <a:t>Good contribution that shows preparation				85 to 100 points</a:t>
            </a:r>
            <a:endParaRPr dirty="0"/>
          </a:p>
          <a:p>
            <a:pPr marL="274320" lvl="0" indent="-274320" algn="l" rtl="0">
              <a:spcBef>
                <a:spcPts val="2200"/>
              </a:spcBef>
              <a:spcAft>
                <a:spcPts val="0"/>
              </a:spcAft>
              <a:buSzPts val="2000"/>
              <a:buChar char="•"/>
            </a:pPr>
            <a:r>
              <a:rPr lang="en-US" sz="2000" dirty="0">
                <a:latin typeface="Garamond"/>
                <a:ea typeface="Garamond"/>
                <a:cs typeface="Garamond"/>
                <a:sym typeface="Garamond"/>
              </a:rPr>
              <a:t>Attends class but does not participate in discussion 			80 points</a:t>
            </a:r>
            <a:endParaRPr dirty="0"/>
          </a:p>
          <a:p>
            <a:pPr marL="274320" lvl="0" indent="-274320" algn="l" rtl="0">
              <a:spcBef>
                <a:spcPts val="2200"/>
              </a:spcBef>
              <a:spcAft>
                <a:spcPts val="0"/>
              </a:spcAft>
              <a:buSzPts val="2000"/>
              <a:buChar char="•"/>
            </a:pPr>
            <a:r>
              <a:rPr lang="en-US" sz="2000" dirty="0">
                <a:latin typeface="Garamond"/>
                <a:ea typeface="Garamond"/>
                <a:cs typeface="Garamond"/>
                <a:sym typeface="Garamond"/>
              </a:rPr>
              <a:t>Attends class but does not engage in team discussion			60 points</a:t>
            </a:r>
            <a:endParaRPr dirty="0"/>
          </a:p>
          <a:p>
            <a:pPr marL="274320" lvl="0" indent="-274320" algn="l" rtl="0">
              <a:spcBef>
                <a:spcPts val="2200"/>
              </a:spcBef>
              <a:spcAft>
                <a:spcPts val="0"/>
              </a:spcAft>
              <a:buSzPts val="2000"/>
              <a:buChar char="•"/>
            </a:pPr>
            <a:r>
              <a:rPr lang="en-US" sz="2000" dirty="0">
                <a:latin typeface="Garamond"/>
                <a:ea typeface="Garamond"/>
                <a:cs typeface="Garamond"/>
                <a:sym typeface="Garamond"/>
              </a:rPr>
              <a:t>Absent from class, no excused absence				0 points</a:t>
            </a:r>
            <a:endParaRPr dirty="0"/>
          </a:p>
        </p:txBody>
      </p:sp>
      <p:sp>
        <p:nvSpPr>
          <p:cNvPr id="145" name="Google Shape;145;p7"/>
          <p:cNvSpPr txBox="1"/>
          <p:nvPr/>
        </p:nvSpPr>
        <p:spPr>
          <a:xfrm>
            <a:off x="866274" y="4724096"/>
            <a:ext cx="10258926" cy="1323439"/>
          </a:xfrm>
          <a:prstGeom prst="rect">
            <a:avLst/>
          </a:prstGeom>
          <a:noFill/>
          <a:ln>
            <a:noFill/>
          </a:ln>
        </p:spPr>
        <p:txBody>
          <a:bodyPr spcFirstLastPara="1" wrap="square" lIns="91425" tIns="45700" rIns="91425" bIns="45700" anchor="t" anchorCtr="0">
            <a:spAutoFit/>
          </a:bodyPr>
          <a:lstStyle/>
          <a:p>
            <a:pPr marL="457200" marR="0" lvl="0" indent="0" algn="l" rtl="0">
              <a:spcBef>
                <a:spcPts val="0"/>
              </a:spcBef>
              <a:spcAft>
                <a:spcPts val="0"/>
              </a:spcAft>
              <a:buNone/>
            </a:pPr>
            <a:r>
              <a:rPr lang="en-US" sz="2000" b="1">
                <a:solidFill>
                  <a:schemeClr val="dk1"/>
                </a:solidFill>
                <a:latin typeface="Garamond"/>
                <a:ea typeface="Garamond"/>
                <a:cs typeface="Garamond"/>
                <a:sym typeface="Garamond"/>
              </a:rPr>
              <a:t>Excused absences are illness with documentation, an email from a potential employer regarding specifics about an interview, a letter from the Dean of Students, etc..</a:t>
            </a:r>
            <a:endParaRPr/>
          </a:p>
          <a:p>
            <a:pPr marL="457200" marR="0" lvl="0" indent="0" algn="l" rtl="0">
              <a:spcBef>
                <a:spcPts val="0"/>
              </a:spcBef>
              <a:spcAft>
                <a:spcPts val="0"/>
              </a:spcAft>
              <a:buNone/>
            </a:pPr>
            <a:endParaRPr sz="2000" b="1">
              <a:solidFill>
                <a:schemeClr val="dk1"/>
              </a:solidFill>
              <a:latin typeface="Garamond"/>
              <a:ea typeface="Garamond"/>
              <a:cs typeface="Garamond"/>
              <a:sym typeface="Garamond"/>
            </a:endParaRPr>
          </a:p>
          <a:p>
            <a:pPr marL="457200" marR="0" lvl="0" indent="0" algn="l" rtl="0">
              <a:spcBef>
                <a:spcPts val="0"/>
              </a:spcBef>
              <a:spcAft>
                <a:spcPts val="0"/>
              </a:spcAft>
              <a:buNone/>
            </a:pPr>
            <a:r>
              <a:rPr lang="en-US" sz="2000">
                <a:solidFill>
                  <a:schemeClr val="dk1"/>
                </a:solidFill>
                <a:latin typeface="Garamond"/>
                <a:ea typeface="Garamond"/>
                <a:cs typeface="Garamond"/>
                <a:sym typeface="Garamond"/>
              </a:rPr>
              <a:t>Daily Attendance - Exit Slip </a:t>
            </a:r>
            <a:endParaRPr/>
          </a:p>
        </p:txBody>
      </p:sp>
      <p:sp>
        <p:nvSpPr>
          <p:cNvPr id="147" name="Google Shape;147;p7"/>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3"/>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8"/>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Class Schedule</a:t>
            </a:r>
            <a:endParaRPr/>
          </a:p>
        </p:txBody>
      </p:sp>
      <p:sp>
        <p:nvSpPr>
          <p:cNvPr id="153" name="Google Shape;153;p8"/>
          <p:cNvSpPr txBox="1">
            <a:spLocks noGrp="1"/>
          </p:cNvSpPr>
          <p:nvPr>
            <p:ph type="body" idx="1"/>
          </p:nvPr>
        </p:nvSpPr>
        <p:spPr>
          <a:xfrm>
            <a:off x="1066800" y="1714501"/>
            <a:ext cx="4752109" cy="4457700"/>
          </a:xfrm>
          <a:prstGeom prst="rect">
            <a:avLst/>
          </a:prstGeom>
          <a:noFill/>
          <a:ln>
            <a:noFill/>
          </a:ln>
        </p:spPr>
        <p:txBody>
          <a:bodyPr spcFirstLastPara="1" wrap="square" lIns="91425" tIns="45700" rIns="91425" bIns="45700" anchor="t" anchorCtr="0">
            <a:normAutofit/>
          </a:bodyPr>
          <a:lstStyle/>
          <a:p>
            <a:pPr marL="274320" lvl="0" indent="-274320" algn="l" rtl="0">
              <a:spcBef>
                <a:spcPts val="0"/>
              </a:spcBef>
              <a:spcAft>
                <a:spcPts val="0"/>
              </a:spcAft>
              <a:buSzPts val="3000"/>
              <a:buChar char="•"/>
            </a:pPr>
            <a:r>
              <a:rPr lang="en-US" sz="3000">
                <a:latin typeface="Garamond"/>
                <a:ea typeface="Garamond"/>
                <a:cs typeface="Garamond"/>
                <a:sym typeface="Garamond"/>
              </a:rPr>
              <a:t>In Canvas</a:t>
            </a:r>
            <a:endParaRPr/>
          </a:p>
          <a:p>
            <a:pPr marL="274320" lvl="0" indent="-274320" algn="l" rtl="0">
              <a:spcBef>
                <a:spcPts val="2000"/>
              </a:spcBef>
              <a:spcAft>
                <a:spcPts val="0"/>
              </a:spcAft>
              <a:buSzPts val="3000"/>
              <a:buChar char="•"/>
            </a:pPr>
            <a:r>
              <a:rPr lang="en-US" sz="3000">
                <a:latin typeface="Garamond"/>
                <a:ea typeface="Garamond"/>
                <a:cs typeface="Garamond"/>
                <a:sym typeface="Garamond"/>
              </a:rPr>
              <a:t>Tour Canvas</a:t>
            </a:r>
            <a:endParaRPr/>
          </a:p>
          <a:p>
            <a:pPr marL="274320" lvl="0" indent="-147320" algn="l" rtl="0">
              <a:spcBef>
                <a:spcPts val="2000"/>
              </a:spcBef>
              <a:spcAft>
                <a:spcPts val="0"/>
              </a:spcAft>
              <a:buSzPts val="2000"/>
              <a:buNone/>
            </a:pPr>
            <a:endParaRPr/>
          </a:p>
        </p:txBody>
      </p:sp>
      <p:pic>
        <p:nvPicPr>
          <p:cNvPr id="154" name="Google Shape;154;p8"/>
          <p:cNvPicPr preferRelativeResize="0">
            <a:picLocks noGrp="1"/>
          </p:cNvPicPr>
          <p:nvPr>
            <p:ph type="body" idx="2"/>
          </p:nvPr>
        </p:nvPicPr>
        <p:blipFill rotWithShape="1">
          <a:blip r:embed="rId3">
            <a:alphaModFix/>
          </a:blip>
          <a:srcRect/>
          <a:stretch/>
        </p:blipFill>
        <p:spPr>
          <a:xfrm>
            <a:off x="6373813" y="2885678"/>
            <a:ext cx="4751387" cy="2115343"/>
          </a:xfrm>
          <a:prstGeom prst="rect">
            <a:avLst/>
          </a:prstGeom>
          <a:noFill/>
          <a:ln>
            <a:noFill/>
          </a:ln>
        </p:spPr>
      </p:pic>
      <p:sp>
        <p:nvSpPr>
          <p:cNvPr id="155" name="Google Shape;155;p8"/>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4"/>
              </a:rPr>
              <a:t>http://hdl.handle.net/10919/102735</a:t>
            </a:r>
            <a:endParaRPr/>
          </a:p>
        </p:txBody>
      </p:sp>
      <p:sp>
        <p:nvSpPr>
          <p:cNvPr id="2" name="TextBox 1">
            <a:extLst>
              <a:ext uri="{FF2B5EF4-FFF2-40B4-BE49-F238E27FC236}">
                <a16:creationId xmlns:a16="http://schemas.microsoft.com/office/drawing/2014/main" id="{120F5246-D4A7-48DD-8C6B-E0503F679085}"/>
              </a:ext>
            </a:extLst>
          </p:cNvPr>
          <p:cNvSpPr txBox="1"/>
          <p:nvPr/>
        </p:nvSpPr>
        <p:spPr>
          <a:xfrm>
            <a:off x="6373093" y="5001021"/>
            <a:ext cx="4588713" cy="307777"/>
          </a:xfrm>
          <a:prstGeom prst="rect">
            <a:avLst/>
          </a:prstGeom>
          <a:noFill/>
        </p:spPr>
        <p:txBody>
          <a:bodyPr wrap="square" rtlCol="0">
            <a:spAutoFit/>
          </a:bodyPr>
          <a:lstStyle/>
          <a:p>
            <a:r>
              <a:rPr lang="en-US" dirty="0"/>
              <a:t>Trademarked image.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9"/>
          <p:cNvSpPr txBox="1">
            <a:spLocks noGrp="1"/>
          </p:cNvSpPr>
          <p:nvPr>
            <p:ph type="title"/>
          </p:nvPr>
        </p:nvSpPr>
        <p:spPr>
          <a:xfrm>
            <a:off x="1066800" y="127000"/>
            <a:ext cx="100584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Times New Roman"/>
              <a:buNone/>
            </a:pPr>
            <a:r>
              <a:rPr lang="en-US" sz="4000" b="1">
                <a:latin typeface="Times New Roman"/>
                <a:ea typeface="Times New Roman"/>
                <a:cs typeface="Times New Roman"/>
                <a:sym typeface="Times New Roman"/>
              </a:rPr>
              <a:t>Required Course Materials</a:t>
            </a:r>
            <a:endParaRPr/>
          </a:p>
        </p:txBody>
      </p:sp>
      <p:sp>
        <p:nvSpPr>
          <p:cNvPr id="162" name="Google Shape;162;p9"/>
          <p:cNvSpPr txBox="1">
            <a:spLocks noGrp="1"/>
          </p:cNvSpPr>
          <p:nvPr>
            <p:ph type="body" idx="1"/>
          </p:nvPr>
        </p:nvSpPr>
        <p:spPr>
          <a:xfrm>
            <a:off x="1066800" y="1714500"/>
            <a:ext cx="10058400" cy="4457700"/>
          </a:xfrm>
          <a:prstGeom prst="rect">
            <a:avLst/>
          </a:prstGeom>
          <a:noFill/>
          <a:ln>
            <a:noFill/>
          </a:ln>
        </p:spPr>
        <p:txBody>
          <a:bodyPr spcFirstLastPara="1" wrap="square" lIns="91425" tIns="45700" rIns="91425" bIns="45700" anchor="t" anchorCtr="0">
            <a:noAutofit/>
          </a:bodyPr>
          <a:lstStyle/>
          <a:p>
            <a:pPr marL="594360" lvl="1" indent="-274319" algn="l" rtl="0">
              <a:spcBef>
                <a:spcPts val="0"/>
              </a:spcBef>
              <a:spcAft>
                <a:spcPts val="0"/>
              </a:spcAft>
              <a:buSzPts val="2400"/>
              <a:buChar char="•"/>
            </a:pPr>
            <a:r>
              <a:rPr lang="en-US" sz="2400" b="1" dirty="0">
                <a:solidFill>
                  <a:srgbClr val="C00000"/>
                </a:solidFill>
                <a:latin typeface="Garamond"/>
                <a:ea typeface="Garamond"/>
                <a:cs typeface="Garamond"/>
                <a:sym typeface="Garamond"/>
              </a:rPr>
              <a:t>Textbook: </a:t>
            </a:r>
            <a:r>
              <a:rPr lang="en-US" sz="2400" dirty="0">
                <a:latin typeface="Garamond"/>
                <a:ea typeface="Garamond"/>
                <a:cs typeface="Garamond"/>
                <a:sym typeface="Garamond"/>
              </a:rPr>
              <a:t>Free e-textbook, </a:t>
            </a:r>
            <a:r>
              <a:rPr lang="en-US" sz="2400" i="1" dirty="0">
                <a:latin typeface="Garamond"/>
                <a:ea typeface="Garamond"/>
                <a:cs typeface="Garamond"/>
                <a:sym typeface="Garamond"/>
              </a:rPr>
              <a:t>Strategic Management.</a:t>
            </a:r>
            <a:endParaRPr dirty="0"/>
          </a:p>
          <a:p>
            <a:pPr marL="937260" lvl="2" indent="-342900" algn="l" rtl="0">
              <a:spcBef>
                <a:spcPts val="0"/>
              </a:spcBef>
              <a:spcAft>
                <a:spcPts val="0"/>
              </a:spcAft>
              <a:buSzPts val="2400"/>
              <a:buFont typeface="Noto Sans Symbols"/>
              <a:buChar char="▪"/>
            </a:pPr>
            <a:r>
              <a:rPr lang="en-US" sz="2400" dirty="0">
                <a:latin typeface="Garamond"/>
                <a:ea typeface="Garamond"/>
                <a:cs typeface="Garamond"/>
                <a:sym typeface="Garamond"/>
              </a:rPr>
              <a:t>PDF version: </a:t>
            </a:r>
            <a:r>
              <a:rPr lang="en-US" sz="2400" u="sng" dirty="0">
                <a:solidFill>
                  <a:srgbClr val="0000FF"/>
                </a:solidFill>
                <a:latin typeface="Garamond"/>
                <a:ea typeface="Garamond"/>
                <a:cs typeface="Garamond"/>
                <a:sym typeface="Garamond"/>
                <a:hlinkClick r:id="rId3">
                  <a:extLst>
                    <a:ext uri="{A12FA001-AC4F-418D-AE19-62706E023703}">
                      <ahyp:hlinkClr xmlns:ahyp="http://schemas.microsoft.com/office/drawing/2018/hyperlinkcolor" val="tx"/>
                    </a:ext>
                  </a:extLst>
                </a:hlinkClick>
              </a:rPr>
              <a:t>https://doi.org/10.21061/strategicmanagement</a:t>
            </a:r>
            <a:endParaRPr sz="2400" dirty="0">
              <a:latin typeface="Garamond"/>
              <a:ea typeface="Garamond"/>
              <a:cs typeface="Garamond"/>
              <a:sym typeface="Garamond"/>
            </a:endParaRPr>
          </a:p>
          <a:p>
            <a:pPr marL="937260" lvl="2" indent="-342900" algn="l" rtl="0">
              <a:spcBef>
                <a:spcPts val="0"/>
              </a:spcBef>
              <a:spcAft>
                <a:spcPts val="0"/>
              </a:spcAft>
              <a:buSzPts val="2400"/>
              <a:buFont typeface="Noto Sans Symbols"/>
              <a:buChar char="▪"/>
            </a:pPr>
            <a:r>
              <a:rPr lang="en-US" sz="2400" dirty="0">
                <a:latin typeface="Garamond"/>
                <a:ea typeface="Garamond"/>
                <a:cs typeface="Garamond"/>
                <a:sym typeface="Garamond"/>
              </a:rPr>
              <a:t>WordPress version: </a:t>
            </a:r>
            <a:r>
              <a:rPr lang="en-US" sz="2400" u="sng" dirty="0">
                <a:solidFill>
                  <a:srgbClr val="0000FF"/>
                </a:solidFill>
                <a:latin typeface="Garamond"/>
                <a:ea typeface="Garamond"/>
                <a:cs typeface="Garamond"/>
                <a:sym typeface="Garamond"/>
                <a:hlinkClick r:id="rId4">
                  <a:extLst>
                    <a:ext uri="{A12FA001-AC4F-418D-AE19-62706E023703}">
                      <ahyp:hlinkClr xmlns:ahyp="http://schemas.microsoft.com/office/drawing/2018/hyperlinkcolor" val="tx"/>
                    </a:ext>
                  </a:extLst>
                </a:hlinkClick>
              </a:rPr>
              <a:t>https://pressbooks.lib.vt.edu/strategicmanagement</a:t>
            </a:r>
            <a:endParaRPr sz="2400" dirty="0">
              <a:latin typeface="Garamond"/>
              <a:ea typeface="Garamond"/>
              <a:cs typeface="Garamond"/>
              <a:sym typeface="Garamond"/>
            </a:endParaRPr>
          </a:p>
          <a:p>
            <a:pPr marL="937260" lvl="2" indent="-342900" algn="l" rtl="0">
              <a:spcBef>
                <a:spcPts val="0"/>
              </a:spcBef>
              <a:spcAft>
                <a:spcPts val="0"/>
              </a:spcAft>
              <a:buSzPts val="2400"/>
              <a:buFont typeface="Noto Sans Symbols"/>
              <a:buChar char="▪"/>
            </a:pPr>
            <a:r>
              <a:rPr lang="en-US" sz="2400" dirty="0">
                <a:latin typeface="Garamond"/>
                <a:ea typeface="Garamond"/>
                <a:cs typeface="Garamond"/>
                <a:sym typeface="Garamond"/>
              </a:rPr>
              <a:t>Print versions available </a:t>
            </a:r>
            <a:r>
              <a:rPr lang="en-US" sz="2400" b="1" u="sng" dirty="0">
                <a:solidFill>
                  <a:srgbClr val="0070C0"/>
                </a:solidFill>
                <a:latin typeface="Garamond"/>
                <a:ea typeface="Garamond"/>
                <a:cs typeface="Garamond"/>
                <a:sym typeface="Garamond"/>
                <a:hlinkClick r:id="rId5">
                  <a:extLst>
                    <a:ext uri="{A12FA001-AC4F-418D-AE19-62706E023703}">
                      <ahyp:hlinkClr xmlns:ahyp="http://schemas.microsoft.com/office/drawing/2018/hyperlinkcolor" val="tx"/>
                    </a:ext>
                  </a:extLst>
                </a:hlinkClick>
              </a:rPr>
              <a:t>HERE</a:t>
            </a:r>
            <a:r>
              <a:rPr lang="en-US" sz="2400" b="1" dirty="0">
                <a:solidFill>
                  <a:srgbClr val="0070C0"/>
                </a:solidFill>
                <a:latin typeface="Garamond"/>
                <a:ea typeface="Garamond"/>
                <a:cs typeface="Garamond"/>
                <a:sym typeface="Garamond"/>
              </a:rPr>
              <a:t> </a:t>
            </a:r>
            <a:r>
              <a:rPr lang="en-US" sz="2400" dirty="0">
                <a:latin typeface="Garamond"/>
                <a:ea typeface="Garamond"/>
                <a:cs typeface="Garamond"/>
                <a:sym typeface="Garamond"/>
              </a:rPr>
              <a:t>B&amp;W - $8.52  Color - $22.72</a:t>
            </a:r>
            <a:endParaRPr dirty="0"/>
          </a:p>
          <a:p>
            <a:pPr marL="594360" lvl="2" indent="0" algn="l" rtl="0">
              <a:spcBef>
                <a:spcPts val="0"/>
              </a:spcBef>
              <a:spcAft>
                <a:spcPts val="0"/>
              </a:spcAft>
              <a:buSzPts val="2400"/>
              <a:buNone/>
            </a:pPr>
            <a:endParaRPr sz="2400" i="1" dirty="0">
              <a:latin typeface="Garamond"/>
              <a:ea typeface="Garamond"/>
              <a:cs typeface="Garamond"/>
              <a:sym typeface="Garamond"/>
            </a:endParaRPr>
          </a:p>
          <a:p>
            <a:pPr marL="594360" lvl="2" indent="-228600" algn="l" rtl="0">
              <a:spcBef>
                <a:spcPts val="0"/>
              </a:spcBef>
              <a:spcAft>
                <a:spcPts val="0"/>
              </a:spcAft>
              <a:buSzPts val="2400"/>
              <a:buChar char="•"/>
            </a:pPr>
            <a:r>
              <a:rPr lang="en-US" sz="2400" b="1" dirty="0">
                <a:solidFill>
                  <a:srgbClr val="C00000"/>
                </a:solidFill>
                <a:latin typeface="Garamond"/>
                <a:ea typeface="Garamond"/>
                <a:cs typeface="Garamond"/>
                <a:sym typeface="Garamond"/>
              </a:rPr>
              <a:t>Case pack:  </a:t>
            </a:r>
            <a:r>
              <a:rPr lang="en-US" sz="2400" dirty="0">
                <a:latin typeface="Garamond"/>
                <a:ea typeface="Garamond"/>
                <a:cs typeface="Garamond"/>
                <a:sym typeface="Garamond"/>
              </a:rPr>
              <a:t>The case pack is also required and can be purchased online or at the bookstore. The online version is less expensive. </a:t>
            </a:r>
            <a:endParaRPr dirty="0"/>
          </a:p>
          <a:p>
            <a:pPr marL="1028700" lvl="3" indent="-342900" algn="l" rtl="0">
              <a:spcBef>
                <a:spcPts val="0"/>
              </a:spcBef>
              <a:spcAft>
                <a:spcPts val="0"/>
              </a:spcAft>
              <a:buSzPts val="2400"/>
              <a:buFont typeface="Noto Sans Symbols"/>
              <a:buChar char="▪"/>
            </a:pPr>
            <a:r>
              <a:rPr lang="en-US" sz="2400" dirty="0">
                <a:latin typeface="Garamond"/>
                <a:ea typeface="Garamond"/>
                <a:cs typeface="Garamond"/>
                <a:sym typeface="Garamond"/>
              </a:rPr>
              <a:t>Please note: there are no used casebooks—the cases change each semester, so please do not buy a “used” casebook. It must be the [year] version.</a:t>
            </a:r>
            <a:endParaRPr dirty="0"/>
          </a:p>
          <a:p>
            <a:pPr marL="0" marR="0" lvl="0" indent="152400" algn="l" rtl="0">
              <a:spcBef>
                <a:spcPts val="0"/>
              </a:spcBef>
              <a:spcAft>
                <a:spcPts val="0"/>
              </a:spcAft>
              <a:buSzPts val="2400"/>
              <a:buNone/>
            </a:pPr>
            <a:endParaRPr sz="2400" dirty="0">
              <a:latin typeface="Garamond"/>
              <a:ea typeface="Garamond"/>
              <a:cs typeface="Garamond"/>
              <a:sym typeface="Garamond"/>
            </a:endParaRPr>
          </a:p>
          <a:p>
            <a:pPr marL="0" marR="0" lvl="0" indent="0" algn="l" rtl="0">
              <a:spcBef>
                <a:spcPts val="0"/>
              </a:spcBef>
              <a:spcAft>
                <a:spcPts val="0"/>
              </a:spcAft>
              <a:buSzPts val="2400"/>
              <a:buNone/>
            </a:pPr>
            <a:r>
              <a:rPr lang="en-US" sz="2400" dirty="0">
                <a:latin typeface="Garamond"/>
                <a:ea typeface="Garamond"/>
                <a:cs typeface="Garamond"/>
                <a:sym typeface="Garamond"/>
              </a:rPr>
              <a:t>See the syllabus for how to obtain textbook and casebook.</a:t>
            </a:r>
            <a:endParaRPr dirty="0"/>
          </a:p>
          <a:p>
            <a:pPr marL="868680" lvl="2" indent="-228600" algn="l" rtl="0">
              <a:spcBef>
                <a:spcPts val="0"/>
              </a:spcBef>
              <a:spcAft>
                <a:spcPts val="0"/>
              </a:spcAft>
              <a:buSzPts val="2400"/>
              <a:buFont typeface="Noto Sans Symbols"/>
              <a:buChar char="▪"/>
            </a:pPr>
            <a:r>
              <a:rPr lang="en-US" sz="2400" dirty="0">
                <a:latin typeface="Garamond"/>
                <a:ea typeface="Garamond"/>
                <a:cs typeface="Garamond"/>
                <a:sym typeface="Garamond"/>
              </a:rPr>
              <a:t>Print copies of the text and case pack are on 2-hour reserve at the Library.</a:t>
            </a:r>
            <a:endParaRPr dirty="0"/>
          </a:p>
          <a:p>
            <a:pPr marL="594360" lvl="2" indent="0" algn="l" rtl="0">
              <a:spcBef>
                <a:spcPts val="0"/>
              </a:spcBef>
              <a:spcAft>
                <a:spcPts val="0"/>
              </a:spcAft>
              <a:buSzPts val="2400"/>
              <a:buNone/>
            </a:pPr>
            <a:endParaRPr sz="2400" i="1" dirty="0">
              <a:latin typeface="Garamond"/>
              <a:ea typeface="Garamond"/>
              <a:cs typeface="Garamond"/>
              <a:sym typeface="Garamond"/>
            </a:endParaRPr>
          </a:p>
          <a:p>
            <a:pPr marL="0" marR="0" lvl="0" indent="0" algn="l" rtl="0">
              <a:spcBef>
                <a:spcPts val="0"/>
              </a:spcBef>
              <a:spcAft>
                <a:spcPts val="0"/>
              </a:spcAft>
              <a:buSzPts val="2300"/>
              <a:buNone/>
            </a:pPr>
            <a:endParaRPr sz="2300" dirty="0">
              <a:latin typeface="Garamond"/>
              <a:ea typeface="Garamond"/>
              <a:cs typeface="Garamond"/>
              <a:sym typeface="Garamond"/>
            </a:endParaRPr>
          </a:p>
          <a:p>
            <a:pPr marL="594360" lvl="1" indent="-147319" algn="l" rtl="0">
              <a:spcBef>
                <a:spcPts val="1600"/>
              </a:spcBef>
              <a:spcAft>
                <a:spcPts val="0"/>
              </a:spcAft>
              <a:buSzPts val="2000"/>
              <a:buNone/>
            </a:pPr>
            <a:endParaRPr dirty="0"/>
          </a:p>
        </p:txBody>
      </p:sp>
      <p:sp>
        <p:nvSpPr>
          <p:cNvPr id="163" name="Google Shape;163;p9"/>
          <p:cNvSpPr txBox="1"/>
          <p:nvPr/>
        </p:nvSpPr>
        <p:spPr>
          <a:xfrm>
            <a:off x="9934525" y="6511800"/>
            <a:ext cx="2257500" cy="34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50">
                <a:uFill>
                  <a:noFill/>
                </a:uFill>
                <a:hlinkClick r:id="rId6"/>
              </a:rPr>
              <a:t>http://hdl.handle.net/10919/102735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2053</Words>
  <Application>Microsoft Office PowerPoint</Application>
  <PresentationFormat>Widescreen</PresentationFormat>
  <Paragraphs>329</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Times New Roman</vt:lpstr>
      <vt:lpstr>Noto Sans Symbols</vt:lpstr>
      <vt:lpstr>Garamond</vt:lpstr>
      <vt:lpstr>Science Project 16x9</vt:lpstr>
      <vt:lpstr>Strategic Management</vt:lpstr>
      <vt:lpstr>Today’s Agenda – Date Here</vt:lpstr>
      <vt:lpstr>Why Strategic Management</vt:lpstr>
      <vt:lpstr>Introductions</vt:lpstr>
      <vt:lpstr>Course Structure</vt:lpstr>
      <vt:lpstr>Course Requirements</vt:lpstr>
      <vt:lpstr>Class Contribution Points</vt:lpstr>
      <vt:lpstr>Class Schedule</vt:lpstr>
      <vt:lpstr>Required Course Materials</vt:lpstr>
      <vt:lpstr>Course Exam Dates</vt:lpstr>
      <vt:lpstr>Additional Course Notes</vt:lpstr>
      <vt:lpstr>What’s on the Mind of a Functional Manager?</vt:lpstr>
      <vt:lpstr>A Short Exercise on Functions</vt:lpstr>
      <vt:lpstr> Functions Exercise Answers  </vt:lpstr>
      <vt:lpstr>Outcome of Being Solely Focused on Functionalization </vt:lpstr>
      <vt:lpstr>Changing Perspective from Functional to a Strategic View of Organizations</vt:lpstr>
      <vt:lpstr>Changing Perspective from Functional to a Strategic View of Organizations (CONTINUED)</vt:lpstr>
      <vt:lpstr>A Short List of Tools &amp; Concepts of Strategy</vt:lpstr>
      <vt:lpstr>Portion of Time Devoted to Functional Activities vs. Management &amp; Strategy</vt:lpstr>
      <vt:lpstr>Learning Our Model – The Basic Analysis Framework</vt:lpstr>
      <vt:lpstr>What’s the Point?</vt:lpstr>
      <vt:lpstr>Overcoming Functionalism and Cognitive Limitations to Think Strategically?</vt:lpstr>
      <vt:lpstr>Studying Business – The Box Exercise</vt:lpstr>
      <vt:lpstr>Team Assignments </vt:lpstr>
      <vt:lpstr>MGT 4394 Course Objectives</vt:lpstr>
      <vt:lpstr>What is Strategic Management?</vt:lpstr>
      <vt:lpstr>The AFI Strategy Framework</vt:lpstr>
      <vt:lpstr>Recap &amp; Look Ahead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Management</dc:title>
  <dc:creator>Call, Kylie</dc:creator>
  <cp:lastModifiedBy>Walz, Anita</cp:lastModifiedBy>
  <cp:revision>3</cp:revision>
  <dcterms:created xsi:type="dcterms:W3CDTF">2020-12-21T18:46:19Z</dcterms:created>
  <dcterms:modified xsi:type="dcterms:W3CDTF">2021-04-30T15:17:07Z</dcterms:modified>
</cp:coreProperties>
</file>