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Average"/>
      <p:regular r:id="rId30"/>
    </p:embeddedFont>
    <p:embeddedFont>
      <p:font typeface="Syncopate"/>
      <p:regular r:id="rId31"/>
      <p:bold r:id="rId32"/>
    </p:embeddedFont>
    <p:embeddedFont>
      <p:font typeface="Oswald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yncopate-regular.fntdata"/><Relationship Id="rId30" Type="http://schemas.openxmlformats.org/officeDocument/2006/relationships/font" Target="fonts/Average-regular.fntdata"/><Relationship Id="rId11" Type="http://schemas.openxmlformats.org/officeDocument/2006/relationships/slide" Target="slides/slide6.xml"/><Relationship Id="rId33" Type="http://schemas.openxmlformats.org/officeDocument/2006/relationships/font" Target="fonts/Oswald-regular.fntdata"/><Relationship Id="rId10" Type="http://schemas.openxmlformats.org/officeDocument/2006/relationships/slide" Target="slides/slide5.xml"/><Relationship Id="rId32" Type="http://schemas.openxmlformats.org/officeDocument/2006/relationships/font" Target="fonts/Syncopate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Oswald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b1b7c9adaa_3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b1b7c9adaa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we have metrics on how much of the data each service can work on?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Chapter segmentation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60% of dissertation subset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Text Extraction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All docs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eb4b4558a_5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aeb4b4558a_5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aeb4b4558a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aeb4b4558a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Sam</a:t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a4fdf2f050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a4fdf2f050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Sam</a:t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aeb4b4558a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aeb4b4558a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Sam</a:t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aeb4b4558a_5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aeb4b4558a_5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etd pdf, handle id, document type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Output: chapter pdfs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aec58db8c8_4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aec58db8c8_4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etd pdf, handle id, document type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Output: chapter pdfs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aeb4b4558a_5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aeb4b4558a_5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Jiahui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text extraction, we extract text from both pdf chapters and the whole pdf.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aeb4b4558a_6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aeb4b4558a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Jiahui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an example of how to extract the whole pdf. First, take one page from pdf file,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aeb4b4558a_4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aeb4b4558a_4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Jiahui </a:t>
            </a:r>
            <a:r>
              <a:rPr lang="en">
                <a:solidFill>
                  <a:schemeClr val="lt1"/>
                </a:solidFill>
              </a:rPr>
              <a:t>And then extract text from this page and store it into a txt file. And it will repeat this steps until finish all pdf page.And then extract text from this page and store it into a txt file. And it will repeat this steps until finish all pdf page.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And then extract text from this page and store it into a txt file. And it will repeat this steps until finish all pdf page.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aeb4b4558a_5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aeb4b4558a_5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Hey guys, so here’s a brief high-level overview of our </a:t>
            </a:r>
            <a:r>
              <a:rPr lang="en"/>
              <a:t>classification service.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So once the text-extraction service extracts all the ETDs and Chapters we are ready for the classification task.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For our full-etds we run them through the classifiers with their full-text and meta-data dublin core file to generate it’s prediction.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For the chapters we simply run the chapter text through the classifier to generate each chapter’s prediction.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And for anyone interested this service has an API that has been containerized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c6f980f91_0_3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c6f980f91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aec58db8c8_2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aec58db8c8_2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So now I just wanted to help a little intuition on how our classification pipeline is designed. 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CACACA"/>
              </a:buClr>
              <a:buSzPts val="1200"/>
              <a:buFont typeface="Average"/>
              <a:buChar char="➢"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We are training our classifier by segmenting the vectorizers. Each vectorizer is trained on it’s departments’s data-set so it can build intution on term weighting within it’s own department. We train them using field’s we considered focused. This includes titles, keywords, abstracts. 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verage"/>
              <a:buChar char="➢"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We used logistic regression as our baseline model to generate class probabilities. 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verage"/>
              <a:buChar char="➢"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As far as implementing the classifier on our data goes, we did this by segmenting each ETD into n segments. 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200"/>
              <a:buFont typeface="Average"/>
              <a:buChar char="➢"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We classified each segment and generated cumulative probabilities for each category.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200"/>
              <a:buFont typeface="Average"/>
              <a:buChar char="➢"/>
            </a:pPr>
            <a:r>
              <a:rPr lang="en" sz="1200">
                <a:latin typeface="Average"/>
                <a:ea typeface="Average"/>
                <a:cs typeface="Average"/>
                <a:sym typeface="Average"/>
              </a:rPr>
              <a:t>Finally we pick top k labels based on variance. </a:t>
            </a:r>
            <a:endParaRPr sz="12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aeb4b4558a_5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aeb4b4558a_5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Nick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aec58db8c8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aec58db8c8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Lastly, I just wanted to talk about the classifier recorded metrics and some future work recommendations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First we classified our ETD’s using 1000 character segments and a regulization of 1.15, and we are vectorizing the text with bigrams and single words.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classifier accuracy was fairly consistent across all scores.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bigger I created the standard deviation acceptance range, the higher the recall would get, but it would lower the precision, which is expected.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Finally for Future works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 wish I could test the classification pipeline with a varied set of hyper-parameters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Also maybe implement a zone system to weight metadata fields based on importance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And Lastly, I wish I could have implemented the system using different baseline models. Something like SVMs or KMeans. 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aeb4b4558a_7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aeb4b4558a_7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aeb4b4558a_6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aeb4b4558a_6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aec58db8c8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aec58db8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For simplicity we are continuing our analysis on the subsets assuming that they are a representation of the complete dataset’s distribution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Note all subject data is from 2017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Of the missing data some columns overlap -- subject_lcc, lcsh, relation, relation_haspart, description_sponsorship, data_available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To the existing etd metadata we added 6 attributes, updated 1 &amp; created chapter metadata with 6 attributes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https://towardsdatascience.com/exploratory-data-analysis-for-natural-language-processing-ff0046ab3571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Histograms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Word Clouds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ec58db8c8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ec58db8c8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For simplicity we are continuing our analysis on the subsets assuming that they are a representation of the complete dataset’s distribution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Note all subject data is from 2017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Of the missing data some columns overlap -- subject_lcc, lcsh, relation, relation_haspart, description_sponsorship, data_available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To the existing etd metadata we added 6 attributes, updated 1 &amp; created chapter metadata with 6 attributes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https://towardsdatascience.com/exploratory-data-analysis-for-natural-language-processing-ff0046ab3571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Histograms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Word Clouds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aec58db8c8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aec58db8c8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Even those the titles have similar words highlighted, the abstracts are quite different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ec58db8c8_2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aec58db8c8_2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There is more diversity in subjects since you can qualify for more than one subject per ETD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Theses is more diverse than dissertations as expected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aeb4b4558a_6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aeb4b4558a_6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-- inorder to populate the new metadata fields we have 8 services.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-- the primary inputs are the existing metadata &amp; etd pdf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-- we will now walk through the pipeline starting with validate input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9aa59ff94b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9aa59ff94b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Nick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ec58db8c8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ec58db8c8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Nick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23.png"/><Relationship Id="rId12" Type="http://schemas.openxmlformats.org/officeDocument/2006/relationships/image" Target="../media/image15.png"/><Relationship Id="rId9" Type="http://schemas.openxmlformats.org/officeDocument/2006/relationships/image" Target="../media/image22.png"/><Relationship Id="rId5" Type="http://schemas.openxmlformats.org/officeDocument/2006/relationships/image" Target="../media/image12.png"/><Relationship Id="rId6" Type="http://schemas.openxmlformats.org/officeDocument/2006/relationships/image" Target="../media/image20.png"/><Relationship Id="rId7" Type="http://schemas.openxmlformats.org/officeDocument/2006/relationships/image" Target="../media/image19.png"/><Relationship Id="rId8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23.png"/><Relationship Id="rId12" Type="http://schemas.openxmlformats.org/officeDocument/2006/relationships/image" Target="../media/image15.png"/><Relationship Id="rId9" Type="http://schemas.openxmlformats.org/officeDocument/2006/relationships/image" Target="../media/image22.png"/><Relationship Id="rId5" Type="http://schemas.openxmlformats.org/officeDocument/2006/relationships/image" Target="../media/image12.png"/><Relationship Id="rId6" Type="http://schemas.openxmlformats.org/officeDocument/2006/relationships/image" Target="../media/image20.png"/><Relationship Id="rId7" Type="http://schemas.openxmlformats.org/officeDocument/2006/relationships/image" Target="../media/image19.png"/><Relationship Id="rId8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11" Type="http://schemas.openxmlformats.org/officeDocument/2006/relationships/image" Target="../media/image13.png"/><Relationship Id="rId10" Type="http://schemas.openxmlformats.org/officeDocument/2006/relationships/image" Target="../media/image11.png"/><Relationship Id="rId12" Type="http://schemas.openxmlformats.org/officeDocument/2006/relationships/image" Target="../media/image12.png"/><Relationship Id="rId9" Type="http://schemas.openxmlformats.org/officeDocument/2006/relationships/image" Target="../media/image15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30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Relationship Id="rId6" Type="http://schemas.openxmlformats.org/officeDocument/2006/relationships/image" Target="../media/image28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Relationship Id="rId6" Type="http://schemas.openxmlformats.org/officeDocument/2006/relationships/image" Target="../media/image28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4294967295"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CS 5604: Information Storage And Retrieval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Final Presentation</a:t>
            </a:r>
            <a:endParaRPr sz="4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ETD Team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Instructor: Prof. Edward A. Fox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Department of Computer Science, Virginia Tech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Blacksburg, Virginia - 24061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</p:txBody>
      </p:sp>
      <p:sp>
        <p:nvSpPr>
          <p:cNvPr id="60" name="Google Shape;60;p13"/>
          <p:cNvSpPr txBox="1"/>
          <p:nvPr>
            <p:ph idx="4294967295" type="subTitle"/>
          </p:nvPr>
        </p:nvSpPr>
        <p:spPr>
          <a:xfrm>
            <a:off x="6641150" y="2695050"/>
            <a:ext cx="2280900" cy="21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</a:rPr>
              <a:t>December 9, 2020</a:t>
            </a:r>
            <a:r>
              <a:rPr b="1" lang="en" sz="1200">
                <a:solidFill>
                  <a:schemeClr val="dk1"/>
                </a:solidFill>
              </a:rPr>
              <a:t> 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Aarathi Raghuraman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Alex Nguyen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Javaid Manzoor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Jiahui Fan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Nicolas Hardy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Sam Furman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Grant: IMLS LG-37-19-0078-19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Table/Figure Extraction: </a:t>
            </a:r>
            <a:r>
              <a:rPr lang="en"/>
              <a:t>Image to PDF</a:t>
            </a:r>
            <a:endParaRPr/>
          </a:p>
        </p:txBody>
      </p:sp>
      <p:sp>
        <p:nvSpPr>
          <p:cNvPr id="188" name="Google Shape;188;p22"/>
          <p:cNvSpPr txBox="1"/>
          <p:nvPr>
            <p:ph idx="1" type="body"/>
          </p:nvPr>
        </p:nvSpPr>
        <p:spPr>
          <a:xfrm>
            <a:off x="311700" y="1152475"/>
            <a:ext cx="85206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First we convert pdfs to an image format that is </a:t>
            </a:r>
            <a:r>
              <a:rPr lang="en"/>
              <a:t>amenable</a:t>
            </a:r>
            <a:r>
              <a:rPr lang="en"/>
              <a:t> to inference</a:t>
            </a:r>
            <a:endParaRPr/>
          </a:p>
        </p:txBody>
      </p:sp>
      <p:cxnSp>
        <p:nvCxnSpPr>
          <p:cNvPr id="189" name="Google Shape;189;p22"/>
          <p:cNvCxnSpPr>
            <a:stCxn id="190" idx="3"/>
            <a:endCxn id="191" idx="1"/>
          </p:cNvCxnSpPr>
          <p:nvPr/>
        </p:nvCxnSpPr>
        <p:spPr>
          <a:xfrm>
            <a:off x="3002449" y="3238113"/>
            <a:ext cx="2557800" cy="27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92" name="Google Shape;19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0252" y="1580163"/>
            <a:ext cx="2564378" cy="33186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p22"/>
          <p:cNvGrpSpPr/>
          <p:nvPr/>
        </p:nvGrpSpPr>
        <p:grpSpPr>
          <a:xfrm>
            <a:off x="311711" y="1642677"/>
            <a:ext cx="2678352" cy="3256221"/>
            <a:chOff x="4914775" y="1810175"/>
            <a:chExt cx="2389892" cy="2905524"/>
          </a:xfrm>
        </p:grpSpPr>
        <p:pic>
          <p:nvPicPr>
            <p:cNvPr id="194" name="Google Shape;194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p2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7" name="Google Shape;197;p22"/>
          <p:cNvSpPr txBox="1"/>
          <p:nvPr/>
        </p:nvSpPr>
        <p:spPr>
          <a:xfrm>
            <a:off x="2659100" y="4836275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98" name="Google Shape;198;p22"/>
          <p:cNvSpPr txBox="1"/>
          <p:nvPr/>
        </p:nvSpPr>
        <p:spPr>
          <a:xfrm>
            <a:off x="7372200" y="4836275"/>
            <a:ext cx="1060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Page image(s)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99" name="Google Shape;199;p22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/>
          <p:nvPr>
            <p:ph type="title"/>
          </p:nvPr>
        </p:nvSpPr>
        <p:spPr>
          <a:xfrm>
            <a:off x="327900" y="291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Table/Figure Extraction: </a:t>
            </a:r>
            <a:r>
              <a:rPr lang="en"/>
              <a:t>Image Inference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3"/>
          <p:cNvSpPr txBox="1"/>
          <p:nvPr/>
        </p:nvSpPr>
        <p:spPr>
          <a:xfrm>
            <a:off x="67350" y="952663"/>
            <a:ext cx="9041700" cy="4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rage"/>
              <a:buChar char="●"/>
            </a:pPr>
            <a:r>
              <a:rPr lang="en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Inference is accomplished via the best performing model trained by Sampanna and others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06" name="Google Shape;206;p23"/>
          <p:cNvCxnSpPr>
            <a:endCxn id="207" idx="1"/>
          </p:cNvCxnSpPr>
          <p:nvPr/>
        </p:nvCxnSpPr>
        <p:spPr>
          <a:xfrm>
            <a:off x="3620947" y="3237964"/>
            <a:ext cx="1888500" cy="15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208" name="Google Shape;20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9450" y="1355551"/>
            <a:ext cx="2756248" cy="356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4700" y="1355575"/>
            <a:ext cx="2756248" cy="356690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3"/>
          <p:cNvSpPr txBox="1"/>
          <p:nvPr/>
        </p:nvSpPr>
        <p:spPr>
          <a:xfrm>
            <a:off x="2854950" y="4819200"/>
            <a:ext cx="1060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Page image(s)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11" name="Google Shape;211;p23"/>
          <p:cNvSpPr txBox="1"/>
          <p:nvPr/>
        </p:nvSpPr>
        <p:spPr>
          <a:xfrm>
            <a:off x="6161600" y="4861075"/>
            <a:ext cx="2419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Page image(s) with image bound information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4"/>
          <p:cNvSpPr txBox="1"/>
          <p:nvPr>
            <p:ph type="title"/>
          </p:nvPr>
        </p:nvSpPr>
        <p:spPr>
          <a:xfrm>
            <a:off x="327900" y="291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Table/Figure Extraction: Image Cropping</a:t>
            </a:r>
            <a:endParaRPr/>
          </a:p>
        </p:txBody>
      </p:sp>
      <p:sp>
        <p:nvSpPr>
          <p:cNvPr id="218" name="Google Shape;218;p24"/>
          <p:cNvSpPr txBox="1"/>
          <p:nvPr/>
        </p:nvSpPr>
        <p:spPr>
          <a:xfrm>
            <a:off x="67350" y="952663"/>
            <a:ext cx="9041700" cy="4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rage"/>
              <a:buChar char="●"/>
            </a:pPr>
            <a:r>
              <a:rPr lang="en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The model outputs bounding boxes that can be used to crop images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19" name="Google Shape;21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425" y="1377176"/>
            <a:ext cx="2721700" cy="35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1649" y="2194925"/>
            <a:ext cx="2342100" cy="1886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24"/>
          <p:cNvCxnSpPr>
            <a:endCxn id="220" idx="1"/>
          </p:cNvCxnSpPr>
          <p:nvPr/>
        </p:nvCxnSpPr>
        <p:spPr>
          <a:xfrm>
            <a:off x="3841249" y="3138275"/>
            <a:ext cx="18804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2" name="Google Shape;222;p24"/>
          <p:cNvSpPr txBox="1"/>
          <p:nvPr/>
        </p:nvSpPr>
        <p:spPr>
          <a:xfrm>
            <a:off x="1731850" y="4819200"/>
            <a:ext cx="2419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Page image(s) with image bound information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23" name="Google Shape;223;p24"/>
          <p:cNvSpPr txBox="1"/>
          <p:nvPr/>
        </p:nvSpPr>
        <p:spPr>
          <a:xfrm>
            <a:off x="7216575" y="4016000"/>
            <a:ext cx="10122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Cropped images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24" name="Google Shape;224;p24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6023000" y="0"/>
            <a:ext cx="3142800" cy="10266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5"/>
          <p:cNvSpPr txBox="1"/>
          <p:nvPr>
            <p:ph type="title"/>
          </p:nvPr>
        </p:nvSpPr>
        <p:spPr>
          <a:xfrm>
            <a:off x="327900" y="291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Table/Figure Extraction</a:t>
            </a:r>
            <a:endParaRPr/>
          </a:p>
        </p:txBody>
      </p:sp>
      <p:sp>
        <p:nvSpPr>
          <p:cNvPr id="232" name="Google Shape;232;p25"/>
          <p:cNvSpPr txBox="1"/>
          <p:nvPr/>
        </p:nvSpPr>
        <p:spPr>
          <a:xfrm>
            <a:off x="67350" y="952663"/>
            <a:ext cx="9041700" cy="4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verage"/>
              <a:buChar char="●"/>
            </a:pPr>
            <a:r>
              <a:rPr lang="en" sz="17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The model outputs bounding boxes that can be used to crop images</a:t>
            </a:r>
            <a:endParaRPr sz="17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33" name="Google Shape;23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425" y="1377176"/>
            <a:ext cx="2721700" cy="35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1649" y="2194925"/>
            <a:ext cx="2342100" cy="1886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25"/>
          <p:cNvCxnSpPr>
            <a:endCxn id="234" idx="1"/>
          </p:cNvCxnSpPr>
          <p:nvPr/>
        </p:nvCxnSpPr>
        <p:spPr>
          <a:xfrm>
            <a:off x="3841249" y="3138275"/>
            <a:ext cx="18804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236" name="Google Shape;236;p25"/>
          <p:cNvGrpSpPr/>
          <p:nvPr/>
        </p:nvGrpSpPr>
        <p:grpSpPr>
          <a:xfrm>
            <a:off x="0" y="3565525"/>
            <a:ext cx="9154775" cy="1583400"/>
            <a:chOff x="0" y="3565525"/>
            <a:chExt cx="9154775" cy="1583400"/>
          </a:xfrm>
        </p:grpSpPr>
        <p:sp>
          <p:nvSpPr>
            <p:cNvPr id="237" name="Google Shape;237;p25"/>
            <p:cNvSpPr/>
            <p:nvPr/>
          </p:nvSpPr>
          <p:spPr>
            <a:xfrm>
              <a:off x="2555375" y="3565525"/>
              <a:ext cx="65994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Adapt the full deepfigures-open pipeline to Airflow</a:t>
              </a:r>
              <a:endParaRPr sz="1800"/>
            </a:p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Expose services to train and evaluate new figure extraction models</a:t>
              </a:r>
              <a:endParaRPr sz="1800"/>
            </a:p>
          </p:txBody>
        </p:sp>
        <p:sp>
          <p:nvSpPr>
            <p:cNvPr id="238" name="Google Shape;238;p25"/>
            <p:cNvSpPr/>
            <p:nvPr/>
          </p:nvSpPr>
          <p:spPr>
            <a:xfrm>
              <a:off x="0" y="3565525"/>
              <a:ext cx="26208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5"/>
            <p:cNvSpPr/>
            <p:nvPr/>
          </p:nvSpPr>
          <p:spPr>
            <a:xfrm>
              <a:off x="0" y="3565525"/>
              <a:ext cx="2620800" cy="1583400"/>
            </a:xfrm>
            <a:prstGeom prst="homePlat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500">
                  <a:latin typeface="Syncopate"/>
                  <a:ea typeface="Syncopate"/>
                  <a:cs typeface="Syncopate"/>
                  <a:sym typeface="Syncopate"/>
                </a:rPr>
                <a:t>Future Works</a:t>
              </a:r>
              <a:endParaRPr b="1" i="1" sz="2500">
                <a:latin typeface="Syncopate"/>
                <a:ea typeface="Syncopate"/>
                <a:cs typeface="Syncopate"/>
                <a:sym typeface="Syncopate"/>
              </a:endParaRPr>
            </a:p>
          </p:txBody>
        </p:sp>
      </p:grpSp>
      <p:sp>
        <p:nvSpPr>
          <p:cNvPr id="240" name="Google Shape;240;p25"/>
          <p:cNvSpPr/>
          <p:nvPr/>
        </p:nvSpPr>
        <p:spPr>
          <a:xfrm>
            <a:off x="-12" y="1026600"/>
            <a:ext cx="9144000" cy="25389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Chapter Segmentation</a:t>
            </a:r>
            <a:endParaRPr/>
          </a:p>
        </p:txBody>
      </p:sp>
      <p:sp>
        <p:nvSpPr>
          <p:cNvPr id="246" name="Google Shape;246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grpSp>
        <p:nvGrpSpPr>
          <p:cNvPr id="247" name="Google Shape;247;p26"/>
          <p:cNvGrpSpPr/>
          <p:nvPr/>
        </p:nvGrpSpPr>
        <p:grpSpPr>
          <a:xfrm>
            <a:off x="1207236" y="1321650"/>
            <a:ext cx="2367666" cy="2686157"/>
            <a:chOff x="4914775" y="1810175"/>
            <a:chExt cx="2389892" cy="2905524"/>
          </a:xfrm>
        </p:grpSpPr>
        <p:pic>
          <p:nvPicPr>
            <p:cNvPr id="248" name="Google Shape;248;p2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p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p2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1" name="Google Shape;251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22350" y="832236"/>
            <a:ext cx="2505447" cy="2681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85276" y="1088116"/>
            <a:ext cx="2239715" cy="2674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88230" y="1327409"/>
            <a:ext cx="2239714" cy="269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56972" y="1646246"/>
            <a:ext cx="2282708" cy="2698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82311" y="1891006"/>
            <a:ext cx="2239713" cy="27312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26"/>
          <p:cNvCxnSpPr>
            <a:stCxn id="250" idx="3"/>
          </p:cNvCxnSpPr>
          <p:nvPr/>
        </p:nvCxnSpPr>
        <p:spPr>
          <a:xfrm>
            <a:off x="3574901" y="2726947"/>
            <a:ext cx="9396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257" name="Google Shape;257;p2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5100" y="4155463"/>
            <a:ext cx="1832225" cy="3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538333" y="4171050"/>
            <a:ext cx="1832225" cy="3606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26"/>
          <p:cNvGrpSpPr/>
          <p:nvPr/>
        </p:nvGrpSpPr>
        <p:grpSpPr>
          <a:xfrm>
            <a:off x="515100" y="4155463"/>
            <a:ext cx="1974900" cy="625425"/>
            <a:chOff x="209450" y="1169813"/>
            <a:chExt cx="1974900" cy="625425"/>
          </a:xfrm>
        </p:grpSpPr>
        <p:pic>
          <p:nvPicPr>
            <p:cNvPr id="260" name="Google Shape;260;p26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209450" y="1169813"/>
              <a:ext cx="1832225" cy="39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1" name="Google Shape;261;p26"/>
            <p:cNvSpPr txBox="1"/>
            <p:nvPr/>
          </p:nvSpPr>
          <p:spPr>
            <a:xfrm>
              <a:off x="1605650" y="1470938"/>
              <a:ext cx="57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handle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grpSp>
        <p:nvGrpSpPr>
          <p:cNvPr id="262" name="Google Shape;262;p26"/>
          <p:cNvGrpSpPr/>
          <p:nvPr/>
        </p:nvGrpSpPr>
        <p:grpSpPr>
          <a:xfrm>
            <a:off x="2538320" y="4155475"/>
            <a:ext cx="2174180" cy="587400"/>
            <a:chOff x="209445" y="1731425"/>
            <a:chExt cx="2174180" cy="587400"/>
          </a:xfrm>
        </p:grpSpPr>
        <p:pic>
          <p:nvPicPr>
            <p:cNvPr id="263" name="Google Shape;263;p26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209445" y="1731425"/>
              <a:ext cx="1832225" cy="360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4" name="Google Shape;264;p26"/>
            <p:cNvSpPr txBox="1"/>
            <p:nvPr/>
          </p:nvSpPr>
          <p:spPr>
            <a:xfrm>
              <a:off x="1544525" y="1994525"/>
              <a:ext cx="8391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doc_type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sp>
        <p:nvSpPr>
          <p:cNvPr id="265" name="Google Shape;265;p26"/>
          <p:cNvSpPr txBox="1"/>
          <p:nvPr/>
        </p:nvSpPr>
        <p:spPr>
          <a:xfrm>
            <a:off x="3259738" y="3933600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66" name="Google Shape;266;p26"/>
          <p:cNvSpPr txBox="1"/>
          <p:nvPr/>
        </p:nvSpPr>
        <p:spPr>
          <a:xfrm>
            <a:off x="7607500" y="4568875"/>
            <a:ext cx="10677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Chapter fulltext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67" name="Google Shape;267;p26"/>
          <p:cNvSpPr txBox="1"/>
          <p:nvPr/>
        </p:nvSpPr>
        <p:spPr>
          <a:xfrm>
            <a:off x="7042200" y="0"/>
            <a:ext cx="2101800" cy="71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Median 7 Chapters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80% under 20 chapters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60% coverage of test data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Chapter Segmentation</a:t>
            </a:r>
            <a:endParaRPr/>
          </a:p>
        </p:txBody>
      </p:sp>
      <p:sp>
        <p:nvSpPr>
          <p:cNvPr id="273" name="Google Shape;273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grpSp>
        <p:nvGrpSpPr>
          <p:cNvPr id="274" name="Google Shape;274;p27"/>
          <p:cNvGrpSpPr/>
          <p:nvPr/>
        </p:nvGrpSpPr>
        <p:grpSpPr>
          <a:xfrm>
            <a:off x="1207236" y="1321650"/>
            <a:ext cx="2367666" cy="2686157"/>
            <a:chOff x="4914775" y="1810175"/>
            <a:chExt cx="2389892" cy="2905524"/>
          </a:xfrm>
        </p:grpSpPr>
        <p:pic>
          <p:nvPicPr>
            <p:cNvPr id="275" name="Google Shape;275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22350" y="832236"/>
            <a:ext cx="2505447" cy="2681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85276" y="1088116"/>
            <a:ext cx="2239715" cy="2674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88230" y="1327409"/>
            <a:ext cx="2239714" cy="269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56972" y="1646246"/>
            <a:ext cx="2282708" cy="2698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82311" y="1891006"/>
            <a:ext cx="2239713" cy="27312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3" name="Google Shape;283;p27"/>
          <p:cNvCxnSpPr>
            <a:stCxn id="277" idx="3"/>
          </p:cNvCxnSpPr>
          <p:nvPr/>
        </p:nvCxnSpPr>
        <p:spPr>
          <a:xfrm>
            <a:off x="3574901" y="2726947"/>
            <a:ext cx="9396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284" name="Google Shape;284;p2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5100" y="4155463"/>
            <a:ext cx="1832225" cy="3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538333" y="4171050"/>
            <a:ext cx="1832225" cy="3606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6" name="Google Shape;286;p27"/>
          <p:cNvGrpSpPr/>
          <p:nvPr/>
        </p:nvGrpSpPr>
        <p:grpSpPr>
          <a:xfrm>
            <a:off x="515100" y="4155463"/>
            <a:ext cx="1974900" cy="625425"/>
            <a:chOff x="209450" y="1169813"/>
            <a:chExt cx="1974900" cy="625425"/>
          </a:xfrm>
        </p:grpSpPr>
        <p:pic>
          <p:nvPicPr>
            <p:cNvPr id="287" name="Google Shape;287;p27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209450" y="1169813"/>
              <a:ext cx="1832225" cy="39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8" name="Google Shape;288;p27"/>
            <p:cNvSpPr txBox="1"/>
            <p:nvPr/>
          </p:nvSpPr>
          <p:spPr>
            <a:xfrm>
              <a:off x="1605650" y="1470938"/>
              <a:ext cx="57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handle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grpSp>
        <p:nvGrpSpPr>
          <p:cNvPr id="289" name="Google Shape;289;p27"/>
          <p:cNvGrpSpPr/>
          <p:nvPr/>
        </p:nvGrpSpPr>
        <p:grpSpPr>
          <a:xfrm>
            <a:off x="2538320" y="4155475"/>
            <a:ext cx="2174180" cy="587400"/>
            <a:chOff x="209445" y="1731425"/>
            <a:chExt cx="2174180" cy="587400"/>
          </a:xfrm>
        </p:grpSpPr>
        <p:pic>
          <p:nvPicPr>
            <p:cNvPr id="290" name="Google Shape;290;p27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209445" y="1731425"/>
              <a:ext cx="1832225" cy="360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27"/>
            <p:cNvSpPr txBox="1"/>
            <p:nvPr/>
          </p:nvSpPr>
          <p:spPr>
            <a:xfrm>
              <a:off x="1544525" y="1994525"/>
              <a:ext cx="8391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doc_type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sp>
        <p:nvSpPr>
          <p:cNvPr id="292" name="Google Shape;292;p27"/>
          <p:cNvSpPr txBox="1"/>
          <p:nvPr/>
        </p:nvSpPr>
        <p:spPr>
          <a:xfrm>
            <a:off x="3259738" y="3933600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93" name="Google Shape;293;p27"/>
          <p:cNvSpPr txBox="1"/>
          <p:nvPr/>
        </p:nvSpPr>
        <p:spPr>
          <a:xfrm>
            <a:off x="7607500" y="4568875"/>
            <a:ext cx="10677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Chapter fulltext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294" name="Google Shape;294;p27"/>
          <p:cNvSpPr/>
          <p:nvPr/>
        </p:nvSpPr>
        <p:spPr>
          <a:xfrm>
            <a:off x="0" y="1017725"/>
            <a:ext cx="9144000" cy="26988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5" name="Google Shape;295;p27"/>
          <p:cNvGrpSpPr/>
          <p:nvPr/>
        </p:nvGrpSpPr>
        <p:grpSpPr>
          <a:xfrm>
            <a:off x="0" y="3565525"/>
            <a:ext cx="9154775" cy="1583400"/>
            <a:chOff x="0" y="3565525"/>
            <a:chExt cx="9154775" cy="1583400"/>
          </a:xfrm>
        </p:grpSpPr>
        <p:sp>
          <p:nvSpPr>
            <p:cNvPr id="296" name="Google Shape;296;p27"/>
            <p:cNvSpPr/>
            <p:nvPr/>
          </p:nvSpPr>
          <p:spPr>
            <a:xfrm>
              <a:off x="2555375" y="3565525"/>
              <a:ext cx="65994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Further testing</a:t>
              </a:r>
              <a:endParaRPr sz="1800"/>
            </a:p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Improve coverage and accuracy</a:t>
              </a:r>
              <a:endParaRPr sz="1800"/>
            </a:p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PyMuPDF</a:t>
              </a:r>
              <a:endParaRPr sz="1800"/>
            </a:p>
          </p:txBody>
        </p:sp>
        <p:sp>
          <p:nvSpPr>
            <p:cNvPr id="297" name="Google Shape;297;p27"/>
            <p:cNvSpPr/>
            <p:nvPr/>
          </p:nvSpPr>
          <p:spPr>
            <a:xfrm>
              <a:off x="0" y="3565525"/>
              <a:ext cx="26208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7"/>
            <p:cNvSpPr/>
            <p:nvPr/>
          </p:nvSpPr>
          <p:spPr>
            <a:xfrm>
              <a:off x="0" y="3565525"/>
              <a:ext cx="2620800" cy="1583400"/>
            </a:xfrm>
            <a:prstGeom prst="homePlat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500">
                  <a:latin typeface="Syncopate"/>
                  <a:ea typeface="Syncopate"/>
                  <a:cs typeface="Syncopate"/>
                  <a:sym typeface="Syncopate"/>
                </a:rPr>
                <a:t>Future Works</a:t>
              </a:r>
              <a:endParaRPr b="1" i="1" sz="2500">
                <a:latin typeface="Syncopate"/>
                <a:ea typeface="Syncopate"/>
                <a:cs typeface="Syncopate"/>
                <a:sym typeface="Syncopate"/>
              </a:endParaRPr>
            </a:p>
          </p:txBody>
        </p:sp>
      </p:grpSp>
      <p:sp>
        <p:nvSpPr>
          <p:cNvPr id="299" name="Google Shape;299;p27"/>
          <p:cNvSpPr txBox="1"/>
          <p:nvPr/>
        </p:nvSpPr>
        <p:spPr>
          <a:xfrm>
            <a:off x="7042200" y="0"/>
            <a:ext cx="2101800" cy="71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Median 7 Chapters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80% under 20 chapters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60% coverage of test data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0" name="Google Shape;300;p27"/>
          <p:cNvSpPr/>
          <p:nvPr/>
        </p:nvSpPr>
        <p:spPr>
          <a:xfrm>
            <a:off x="4423900" y="0"/>
            <a:ext cx="4741800" cy="10266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Extraction</a:t>
            </a:r>
            <a:endParaRPr/>
          </a:p>
        </p:txBody>
      </p:sp>
      <p:grpSp>
        <p:nvGrpSpPr>
          <p:cNvPr id="306" name="Google Shape;306;p28"/>
          <p:cNvGrpSpPr/>
          <p:nvPr/>
        </p:nvGrpSpPr>
        <p:grpSpPr>
          <a:xfrm>
            <a:off x="1071265" y="1142156"/>
            <a:ext cx="3148866" cy="3132275"/>
            <a:chOff x="3389200" y="1480150"/>
            <a:chExt cx="3379699" cy="3284684"/>
          </a:xfrm>
        </p:grpSpPr>
        <p:pic>
          <p:nvPicPr>
            <p:cNvPr id="307" name="Google Shape;307;p2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89200" y="1480150"/>
              <a:ext cx="2171375" cy="2323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8" name="Google Shape;308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790400" y="1701913"/>
              <a:ext cx="1941075" cy="2317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9" name="Google Shape;309;p2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139625" y="1909300"/>
              <a:ext cx="1941075" cy="2338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0" name="Google Shape;310;p2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459200" y="2185625"/>
              <a:ext cx="1978336" cy="2338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1" name="Google Shape;311;p2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827825" y="2397750"/>
              <a:ext cx="1941074" cy="236708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2" name="Google Shape;312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79025" y="4635063"/>
            <a:ext cx="1832225" cy="3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02258" y="4650650"/>
            <a:ext cx="1832225" cy="3606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4" name="Google Shape;314;p28"/>
          <p:cNvGrpSpPr/>
          <p:nvPr/>
        </p:nvGrpSpPr>
        <p:grpSpPr>
          <a:xfrm>
            <a:off x="5836067" y="1241347"/>
            <a:ext cx="2494808" cy="3033077"/>
            <a:chOff x="4914775" y="1810175"/>
            <a:chExt cx="2389892" cy="2905524"/>
          </a:xfrm>
        </p:grpSpPr>
        <p:pic>
          <p:nvPicPr>
            <p:cNvPr id="315" name="Google Shape;315;p28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p28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7" name="Google Shape;317;p28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8" name="Google Shape;318;p28"/>
          <p:cNvSpPr txBox="1"/>
          <p:nvPr/>
        </p:nvSpPr>
        <p:spPr>
          <a:xfrm>
            <a:off x="4719875" y="2469988"/>
            <a:ext cx="506400" cy="4236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OR</a:t>
            </a:r>
            <a:endParaRPr>
              <a:solidFill>
                <a:schemeClr val="dk2"/>
              </a:solidFill>
            </a:endParaRPr>
          </a:p>
        </p:txBody>
      </p:sp>
      <p:grpSp>
        <p:nvGrpSpPr>
          <p:cNvPr id="319" name="Google Shape;319;p28"/>
          <p:cNvGrpSpPr/>
          <p:nvPr/>
        </p:nvGrpSpPr>
        <p:grpSpPr>
          <a:xfrm>
            <a:off x="2779025" y="4635050"/>
            <a:ext cx="1974900" cy="592513"/>
            <a:chOff x="209450" y="1202725"/>
            <a:chExt cx="1974900" cy="592513"/>
          </a:xfrm>
        </p:grpSpPr>
        <p:pic>
          <p:nvPicPr>
            <p:cNvPr id="320" name="Google Shape;320;p2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09450" y="1202725"/>
              <a:ext cx="1832225" cy="39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1" name="Google Shape;321;p28"/>
            <p:cNvSpPr txBox="1"/>
            <p:nvPr/>
          </p:nvSpPr>
          <p:spPr>
            <a:xfrm>
              <a:off x="1605650" y="1470938"/>
              <a:ext cx="57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handle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grpSp>
        <p:nvGrpSpPr>
          <p:cNvPr id="322" name="Google Shape;322;p28"/>
          <p:cNvGrpSpPr/>
          <p:nvPr/>
        </p:nvGrpSpPr>
        <p:grpSpPr>
          <a:xfrm>
            <a:off x="4802245" y="4650663"/>
            <a:ext cx="2148880" cy="574350"/>
            <a:chOff x="234745" y="1744475"/>
            <a:chExt cx="2148880" cy="574350"/>
          </a:xfrm>
        </p:grpSpPr>
        <p:pic>
          <p:nvPicPr>
            <p:cNvPr id="323" name="Google Shape;323;p28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234745" y="1744475"/>
              <a:ext cx="1832225" cy="360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4" name="Google Shape;324;p28"/>
            <p:cNvSpPr txBox="1"/>
            <p:nvPr/>
          </p:nvSpPr>
          <p:spPr>
            <a:xfrm>
              <a:off x="1544525" y="1994525"/>
              <a:ext cx="8391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doc_type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sp>
        <p:nvSpPr>
          <p:cNvPr id="325" name="Google Shape;325;p28"/>
          <p:cNvSpPr txBox="1"/>
          <p:nvPr/>
        </p:nvSpPr>
        <p:spPr>
          <a:xfrm>
            <a:off x="7991175" y="4173975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326" name="Google Shape;326;p28"/>
          <p:cNvSpPr txBox="1"/>
          <p:nvPr/>
        </p:nvSpPr>
        <p:spPr>
          <a:xfrm>
            <a:off x="3426375" y="4173975"/>
            <a:ext cx="10677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Chapter fulltext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327" name="Google Shape;327;p28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</a:t>
            </a: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 (API version containerized)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Extraction</a:t>
            </a:r>
            <a:endParaRPr/>
          </a:p>
        </p:txBody>
      </p:sp>
      <p:sp>
        <p:nvSpPr>
          <p:cNvPr id="333" name="Google Shape;333;p29"/>
          <p:cNvSpPr txBox="1"/>
          <p:nvPr>
            <p:ph idx="1" type="body"/>
          </p:nvPr>
        </p:nvSpPr>
        <p:spPr>
          <a:xfrm>
            <a:off x="311700" y="1152475"/>
            <a:ext cx="8520600" cy="9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Get one page from PDF file.</a:t>
            </a:r>
            <a:endParaRPr/>
          </a:p>
        </p:txBody>
      </p:sp>
      <p:grpSp>
        <p:nvGrpSpPr>
          <p:cNvPr id="334" name="Google Shape;334;p29"/>
          <p:cNvGrpSpPr/>
          <p:nvPr/>
        </p:nvGrpSpPr>
        <p:grpSpPr>
          <a:xfrm>
            <a:off x="568300" y="1745750"/>
            <a:ext cx="2389892" cy="2905524"/>
            <a:chOff x="4914775" y="1810175"/>
            <a:chExt cx="2389892" cy="2905524"/>
          </a:xfrm>
        </p:grpSpPr>
        <p:pic>
          <p:nvPicPr>
            <p:cNvPr id="335" name="Google Shape;335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6" name="Google Shape;336;p2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7" name="Google Shape;337;p2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38" name="Google Shape;338;p29"/>
          <p:cNvCxnSpPr/>
          <p:nvPr/>
        </p:nvCxnSpPr>
        <p:spPr>
          <a:xfrm>
            <a:off x="3002449" y="3238113"/>
            <a:ext cx="2557800" cy="27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339" name="Google Shape;33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4503" y="1854013"/>
            <a:ext cx="2266864" cy="2770924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29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(API version containerized)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Extraction</a:t>
            </a:r>
            <a:endParaRPr/>
          </a:p>
        </p:txBody>
      </p:sp>
      <p:sp>
        <p:nvSpPr>
          <p:cNvPr id="346" name="Google Shape;346;p30"/>
          <p:cNvSpPr txBox="1"/>
          <p:nvPr>
            <p:ph idx="1" type="body"/>
          </p:nvPr>
        </p:nvSpPr>
        <p:spPr>
          <a:xfrm>
            <a:off x="311700" y="1152475"/>
            <a:ext cx="8520600" cy="9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Extract text from this PDF page. And then, write the text into a .txt file. Repeat this steps until finish all PDF pages.</a:t>
            </a:r>
            <a:endParaRPr/>
          </a:p>
        </p:txBody>
      </p:sp>
      <p:cxnSp>
        <p:nvCxnSpPr>
          <p:cNvPr id="347" name="Google Shape;347;p30"/>
          <p:cNvCxnSpPr/>
          <p:nvPr/>
        </p:nvCxnSpPr>
        <p:spPr>
          <a:xfrm>
            <a:off x="3002449" y="3238113"/>
            <a:ext cx="2557800" cy="27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348" name="Google Shape;34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378" y="1854013"/>
            <a:ext cx="2266864" cy="277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5375" y="1691900"/>
            <a:ext cx="3057726" cy="3095149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0"/>
          <p:cNvSpPr txBox="1"/>
          <p:nvPr/>
        </p:nvSpPr>
        <p:spPr>
          <a:xfrm>
            <a:off x="7918225" y="4707800"/>
            <a:ext cx="1043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Extracted Text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351" name="Google Shape;351;p30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(API version containerized)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</a:t>
            </a:r>
            <a:endParaRPr/>
          </a:p>
        </p:txBody>
      </p:sp>
      <p:pic>
        <p:nvPicPr>
          <p:cNvPr id="357" name="Google Shape;3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475" y="1051087"/>
            <a:ext cx="2119999" cy="2145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8" name="Google Shape;358;p31"/>
          <p:cNvCxnSpPr/>
          <p:nvPr/>
        </p:nvCxnSpPr>
        <p:spPr>
          <a:xfrm>
            <a:off x="3506475" y="2658169"/>
            <a:ext cx="18933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359" name="Google Shape;35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9775" y="2280069"/>
            <a:ext cx="3458374" cy="75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1"/>
          <p:cNvSpPr/>
          <p:nvPr/>
        </p:nvSpPr>
        <p:spPr>
          <a:xfrm>
            <a:off x="3867450" y="1501125"/>
            <a:ext cx="1409100" cy="8571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Classifier</a:t>
            </a:r>
            <a:endParaRPr/>
          </a:p>
        </p:txBody>
      </p:sp>
      <p:sp>
        <p:nvSpPr>
          <p:cNvPr id="361" name="Google Shape;361;p31"/>
          <p:cNvSpPr txBox="1"/>
          <p:nvPr/>
        </p:nvSpPr>
        <p:spPr>
          <a:xfrm>
            <a:off x="8192150" y="2957375"/>
            <a:ext cx="951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Labels for 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362" name="Google Shape;362;p31"/>
          <p:cNvSpPr txBox="1"/>
          <p:nvPr/>
        </p:nvSpPr>
        <p:spPr>
          <a:xfrm>
            <a:off x="2156388" y="3120663"/>
            <a:ext cx="831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Extracted Text</a:t>
            </a:r>
            <a:endParaRPr sz="800">
              <a:solidFill>
                <a:schemeClr val="accent6"/>
              </a:solidFill>
            </a:endParaRPr>
          </a:p>
        </p:txBody>
      </p:sp>
      <p:pic>
        <p:nvPicPr>
          <p:cNvPr id="363" name="Google Shape;36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688" y="3478325"/>
            <a:ext cx="3458375" cy="12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1"/>
          <p:cNvSpPr txBox="1"/>
          <p:nvPr/>
        </p:nvSpPr>
        <p:spPr>
          <a:xfrm>
            <a:off x="2710576" y="4750150"/>
            <a:ext cx="9582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Dublin Core XML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365" name="Google Shape;365;p31"/>
          <p:cNvSpPr txBox="1"/>
          <p:nvPr/>
        </p:nvSpPr>
        <p:spPr>
          <a:xfrm>
            <a:off x="7042200" y="0"/>
            <a:ext cx="2101800" cy="572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(API version containerized)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65500" y="1733850"/>
            <a:ext cx="4045200" cy="16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66" name="Google Shape;66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Summary Statistics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ETD Architecture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ETD Services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Validate Input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Figure/Table Extraction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Chapter Segmentation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Text Extraction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Classification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Metadata Ingestion (ELS)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2"/>
          <p:cNvSpPr txBox="1"/>
          <p:nvPr>
            <p:ph type="title"/>
          </p:nvPr>
        </p:nvSpPr>
        <p:spPr>
          <a:xfrm>
            <a:off x="311700" y="555600"/>
            <a:ext cx="38991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 Architecture</a:t>
            </a:r>
            <a:endParaRPr/>
          </a:p>
        </p:txBody>
      </p:sp>
      <p:sp>
        <p:nvSpPr>
          <p:cNvPr id="371" name="Google Shape;371;p32"/>
          <p:cNvSpPr txBox="1"/>
          <p:nvPr>
            <p:ph idx="1" type="body"/>
          </p:nvPr>
        </p:nvSpPr>
        <p:spPr>
          <a:xfrm>
            <a:off x="311550" y="1311300"/>
            <a:ext cx="46836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600"/>
              <a:t>Training Classifier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Vectorizers trained on each label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Focused Text uses: title, abstract, and keywords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Used Logistic Regression to generate label probabilities per </a:t>
            </a:r>
            <a:r>
              <a:rPr i="1" lang="en" sz="1600"/>
              <a:t>n </a:t>
            </a:r>
            <a:r>
              <a:rPr lang="en" sz="1600"/>
              <a:t>word segment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600"/>
              <a:t>Implementing Classifier on data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Segment ETD into </a:t>
            </a:r>
            <a:r>
              <a:rPr i="1" lang="en" sz="1600"/>
              <a:t>n</a:t>
            </a:r>
            <a:r>
              <a:rPr lang="en" sz="1600"/>
              <a:t> word blocks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Classify each segment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Cumulate per label probability over segments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Pick top </a:t>
            </a:r>
            <a:r>
              <a:rPr i="1" lang="en" sz="1600"/>
              <a:t>k</a:t>
            </a:r>
            <a:r>
              <a:rPr lang="en" sz="1600"/>
              <a:t> labels based on top 5 labels’ variance</a:t>
            </a:r>
            <a:endParaRPr sz="1600"/>
          </a:p>
        </p:txBody>
      </p:sp>
      <p:sp>
        <p:nvSpPr>
          <p:cNvPr id="372" name="Google Shape;372;p32"/>
          <p:cNvSpPr/>
          <p:nvPr/>
        </p:nvSpPr>
        <p:spPr>
          <a:xfrm>
            <a:off x="5667675" y="3429000"/>
            <a:ext cx="2260500" cy="1081200"/>
          </a:xfrm>
          <a:prstGeom prst="rect">
            <a:avLst/>
          </a:prstGeom>
          <a:solidFill>
            <a:srgbClr val="64FFDA">
              <a:alpha val="38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2"/>
          <p:cNvSpPr/>
          <p:nvPr/>
        </p:nvSpPr>
        <p:spPr>
          <a:xfrm>
            <a:off x="5351400" y="449250"/>
            <a:ext cx="3480900" cy="4245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2"/>
          <p:cNvSpPr/>
          <p:nvPr/>
        </p:nvSpPr>
        <p:spPr>
          <a:xfrm>
            <a:off x="6091550" y="615525"/>
            <a:ext cx="18366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PQDT DATASET</a:t>
            </a:r>
            <a:endParaRPr/>
          </a:p>
        </p:txBody>
      </p:sp>
      <p:sp>
        <p:nvSpPr>
          <p:cNvPr id="375" name="Google Shape;375;p32"/>
          <p:cNvSpPr/>
          <p:nvPr/>
        </p:nvSpPr>
        <p:spPr>
          <a:xfrm>
            <a:off x="5582775" y="122928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Statistics</a:t>
            </a:r>
            <a:endParaRPr/>
          </a:p>
        </p:txBody>
      </p:sp>
      <p:sp>
        <p:nvSpPr>
          <p:cNvPr id="376" name="Google Shape;376;p32"/>
          <p:cNvSpPr/>
          <p:nvPr/>
        </p:nvSpPr>
        <p:spPr>
          <a:xfrm>
            <a:off x="6603300" y="1229275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Ecology</a:t>
            </a:r>
            <a:endParaRPr/>
          </a:p>
        </p:txBody>
      </p:sp>
      <p:sp>
        <p:nvSpPr>
          <p:cNvPr id="377" name="Google Shape;377;p32"/>
          <p:cNvSpPr/>
          <p:nvPr/>
        </p:nvSpPr>
        <p:spPr>
          <a:xfrm>
            <a:off x="7623825" y="119438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Forestry</a:t>
            </a:r>
            <a:endParaRPr/>
          </a:p>
        </p:txBody>
      </p:sp>
      <p:sp>
        <p:nvSpPr>
          <p:cNvPr id="378" name="Google Shape;378;p32"/>
          <p:cNvSpPr/>
          <p:nvPr/>
        </p:nvSpPr>
        <p:spPr>
          <a:xfrm>
            <a:off x="5582775" y="177323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StatVect</a:t>
            </a:r>
            <a:endParaRPr/>
          </a:p>
        </p:txBody>
      </p:sp>
      <p:sp>
        <p:nvSpPr>
          <p:cNvPr id="379" name="Google Shape;379;p32"/>
          <p:cNvSpPr/>
          <p:nvPr/>
        </p:nvSpPr>
        <p:spPr>
          <a:xfrm>
            <a:off x="6603300" y="177323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EcoVect</a:t>
            </a:r>
            <a:endParaRPr/>
          </a:p>
        </p:txBody>
      </p:sp>
      <p:sp>
        <p:nvSpPr>
          <p:cNvPr id="380" name="Google Shape;380;p32"/>
          <p:cNvSpPr/>
          <p:nvPr/>
        </p:nvSpPr>
        <p:spPr>
          <a:xfrm>
            <a:off x="7623825" y="1773263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ForeVect</a:t>
            </a:r>
            <a:endParaRPr/>
          </a:p>
        </p:txBody>
      </p:sp>
      <p:sp>
        <p:nvSpPr>
          <p:cNvPr id="381" name="Google Shape;381;p32"/>
          <p:cNvSpPr/>
          <p:nvPr/>
        </p:nvSpPr>
        <p:spPr>
          <a:xfrm>
            <a:off x="5582775" y="240553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StatLR</a:t>
            </a:r>
            <a:endParaRPr/>
          </a:p>
        </p:txBody>
      </p:sp>
      <p:sp>
        <p:nvSpPr>
          <p:cNvPr id="382" name="Google Shape;382;p32"/>
          <p:cNvSpPr/>
          <p:nvPr/>
        </p:nvSpPr>
        <p:spPr>
          <a:xfrm>
            <a:off x="6603300" y="240553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EcoLR</a:t>
            </a:r>
            <a:endParaRPr/>
          </a:p>
        </p:txBody>
      </p:sp>
      <p:sp>
        <p:nvSpPr>
          <p:cNvPr id="383" name="Google Shape;383;p32"/>
          <p:cNvSpPr/>
          <p:nvPr/>
        </p:nvSpPr>
        <p:spPr>
          <a:xfrm>
            <a:off x="7623825" y="2405538"/>
            <a:ext cx="869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ForeLR</a:t>
            </a:r>
            <a:endParaRPr/>
          </a:p>
        </p:txBody>
      </p:sp>
      <p:sp>
        <p:nvSpPr>
          <p:cNvPr id="384" name="Google Shape;384;p32"/>
          <p:cNvSpPr/>
          <p:nvPr/>
        </p:nvSpPr>
        <p:spPr>
          <a:xfrm>
            <a:off x="6630000" y="2997425"/>
            <a:ext cx="9237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ETD</a:t>
            </a:r>
            <a:endParaRPr/>
          </a:p>
        </p:txBody>
      </p:sp>
      <p:sp>
        <p:nvSpPr>
          <p:cNvPr id="385" name="Google Shape;385;p32"/>
          <p:cNvSpPr/>
          <p:nvPr/>
        </p:nvSpPr>
        <p:spPr>
          <a:xfrm>
            <a:off x="5639400" y="343765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86" name="Google Shape;386;p32"/>
          <p:cNvSpPr/>
          <p:nvPr/>
        </p:nvSpPr>
        <p:spPr>
          <a:xfrm>
            <a:off x="6134700" y="343765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87" name="Google Shape;387;p32"/>
          <p:cNvSpPr/>
          <p:nvPr/>
        </p:nvSpPr>
        <p:spPr>
          <a:xfrm>
            <a:off x="6630000" y="342900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88" name="Google Shape;388;p32"/>
          <p:cNvSpPr/>
          <p:nvPr/>
        </p:nvSpPr>
        <p:spPr>
          <a:xfrm>
            <a:off x="7125300" y="342900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89" name="Google Shape;389;p32"/>
          <p:cNvSpPr/>
          <p:nvPr/>
        </p:nvSpPr>
        <p:spPr>
          <a:xfrm>
            <a:off x="7620600" y="343765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90" name="Google Shape;390;p32"/>
          <p:cNvSpPr/>
          <p:nvPr/>
        </p:nvSpPr>
        <p:spPr>
          <a:xfrm>
            <a:off x="8115900" y="3429000"/>
            <a:ext cx="428400" cy="33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verage"/>
                <a:ea typeface="Average"/>
                <a:cs typeface="Average"/>
                <a:sym typeface="Average"/>
              </a:rPr>
              <a:t>n</a:t>
            </a:r>
            <a:endParaRPr/>
          </a:p>
        </p:txBody>
      </p:sp>
      <p:sp>
        <p:nvSpPr>
          <p:cNvPr id="391" name="Google Shape;391;p32"/>
          <p:cNvSpPr/>
          <p:nvPr/>
        </p:nvSpPr>
        <p:spPr>
          <a:xfrm>
            <a:off x="5280050" y="2233850"/>
            <a:ext cx="3459600" cy="715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2"/>
          <p:cNvSpPr/>
          <p:nvPr/>
        </p:nvSpPr>
        <p:spPr>
          <a:xfrm>
            <a:off x="5138797" y="2865350"/>
            <a:ext cx="747575" cy="1398550"/>
          </a:xfrm>
          <a:custGeom>
            <a:rect b="b" l="l" r="r" t="t"/>
            <a:pathLst>
              <a:path extrusionOk="0" h="55942" w="29903">
                <a:moveTo>
                  <a:pt x="27922" y="0"/>
                </a:moveTo>
                <a:cubicBezTo>
                  <a:pt x="28610" y="2752"/>
                  <a:pt x="29664" y="6841"/>
                  <a:pt x="27356" y="8490"/>
                </a:cubicBezTo>
                <a:cubicBezTo>
                  <a:pt x="21919" y="12374"/>
                  <a:pt x="13670" y="9773"/>
                  <a:pt x="7829" y="13018"/>
                </a:cubicBezTo>
                <a:cubicBezTo>
                  <a:pt x="1872" y="16327"/>
                  <a:pt x="-565" y="25206"/>
                  <a:pt x="188" y="31979"/>
                </a:cubicBezTo>
                <a:cubicBezTo>
                  <a:pt x="1341" y="42352"/>
                  <a:pt x="10439" y="53220"/>
                  <a:pt x="20564" y="55751"/>
                </a:cubicBezTo>
                <a:cubicBezTo>
                  <a:pt x="26671" y="57278"/>
                  <a:pt x="29903" y="45632"/>
                  <a:pt x="29903" y="39337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93" name="Google Shape;393;p32"/>
          <p:cNvSpPr/>
          <p:nvPr/>
        </p:nvSpPr>
        <p:spPr>
          <a:xfrm>
            <a:off x="8369675" y="2829975"/>
            <a:ext cx="688375" cy="1367225"/>
          </a:xfrm>
          <a:custGeom>
            <a:rect b="b" l="l" r="r" t="t"/>
            <a:pathLst>
              <a:path extrusionOk="0" h="54689" w="27535">
                <a:moveTo>
                  <a:pt x="0" y="0"/>
                </a:moveTo>
                <a:cubicBezTo>
                  <a:pt x="0" y="6175"/>
                  <a:pt x="1255" y="13527"/>
                  <a:pt x="5943" y="17546"/>
                </a:cubicBezTo>
                <a:cubicBezTo>
                  <a:pt x="8605" y="19827"/>
                  <a:pt x="12066" y="21572"/>
                  <a:pt x="15565" y="21791"/>
                </a:cubicBezTo>
                <a:cubicBezTo>
                  <a:pt x="16487" y="21849"/>
                  <a:pt x="19778" y="20962"/>
                  <a:pt x="20093" y="21225"/>
                </a:cubicBezTo>
                <a:cubicBezTo>
                  <a:pt x="25275" y="25544"/>
                  <a:pt x="28631" y="33601"/>
                  <a:pt x="27168" y="40186"/>
                </a:cubicBezTo>
                <a:cubicBezTo>
                  <a:pt x="25457" y="47884"/>
                  <a:pt x="15815" y="56411"/>
                  <a:pt x="8207" y="54336"/>
                </a:cubicBezTo>
                <a:cubicBezTo>
                  <a:pt x="2549" y="52793"/>
                  <a:pt x="566" y="44353"/>
                  <a:pt x="566" y="38488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cxnSp>
        <p:nvCxnSpPr>
          <p:cNvPr id="394" name="Google Shape;394;p32"/>
          <p:cNvCxnSpPr>
            <a:stCxn id="374" idx="2"/>
          </p:cNvCxnSpPr>
          <p:nvPr/>
        </p:nvCxnSpPr>
        <p:spPr>
          <a:xfrm flipH="1">
            <a:off x="6119750" y="947925"/>
            <a:ext cx="890100" cy="27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5" name="Google Shape;395;p32"/>
          <p:cNvCxnSpPr>
            <a:stCxn id="374" idx="2"/>
          </p:cNvCxnSpPr>
          <p:nvPr/>
        </p:nvCxnSpPr>
        <p:spPr>
          <a:xfrm>
            <a:off x="7009850" y="947925"/>
            <a:ext cx="15600" cy="29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6" name="Google Shape;396;p32"/>
          <p:cNvCxnSpPr/>
          <p:nvPr/>
        </p:nvCxnSpPr>
        <p:spPr>
          <a:xfrm>
            <a:off x="7009850" y="947925"/>
            <a:ext cx="1105200" cy="261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7" name="Google Shape;397;p32"/>
          <p:cNvCxnSpPr>
            <a:stCxn id="375" idx="2"/>
            <a:endCxn id="378" idx="0"/>
          </p:cNvCxnSpPr>
          <p:nvPr/>
        </p:nvCxnSpPr>
        <p:spPr>
          <a:xfrm>
            <a:off x="6017625" y="1561688"/>
            <a:ext cx="0" cy="2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8" name="Google Shape;398;p32"/>
          <p:cNvCxnSpPr/>
          <p:nvPr/>
        </p:nvCxnSpPr>
        <p:spPr>
          <a:xfrm>
            <a:off x="6976575" y="1570975"/>
            <a:ext cx="0" cy="2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9" name="Google Shape;399;p32"/>
          <p:cNvCxnSpPr/>
          <p:nvPr/>
        </p:nvCxnSpPr>
        <p:spPr>
          <a:xfrm>
            <a:off x="8006250" y="1544288"/>
            <a:ext cx="0" cy="2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0" name="Google Shape;400;p32"/>
          <p:cNvCxnSpPr>
            <a:stCxn id="378" idx="2"/>
          </p:cNvCxnSpPr>
          <p:nvPr/>
        </p:nvCxnSpPr>
        <p:spPr>
          <a:xfrm flipH="1">
            <a:off x="6013725" y="2105638"/>
            <a:ext cx="3900" cy="30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1" name="Google Shape;401;p32"/>
          <p:cNvCxnSpPr/>
          <p:nvPr/>
        </p:nvCxnSpPr>
        <p:spPr>
          <a:xfrm flipH="1">
            <a:off x="7036200" y="2069900"/>
            <a:ext cx="3900" cy="30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2" name="Google Shape;402;p32"/>
          <p:cNvCxnSpPr/>
          <p:nvPr/>
        </p:nvCxnSpPr>
        <p:spPr>
          <a:xfrm flipH="1">
            <a:off x="8004300" y="2074225"/>
            <a:ext cx="3900" cy="30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Ingestion</a:t>
            </a:r>
            <a:endParaRPr/>
          </a:p>
        </p:txBody>
      </p:sp>
      <p:pic>
        <p:nvPicPr>
          <p:cNvPr id="408" name="Google Shape;40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2200" y="1703425"/>
            <a:ext cx="4389925" cy="26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33"/>
          <p:cNvSpPr/>
          <p:nvPr/>
        </p:nvSpPr>
        <p:spPr>
          <a:xfrm>
            <a:off x="7618449" y="2420113"/>
            <a:ext cx="1247000" cy="1171775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Elasticsearch</a:t>
            </a:r>
            <a:endParaRPr/>
          </a:p>
        </p:txBody>
      </p:sp>
      <p:sp>
        <p:nvSpPr>
          <p:cNvPr id="410" name="Google Shape;410;p33"/>
          <p:cNvSpPr/>
          <p:nvPr/>
        </p:nvSpPr>
        <p:spPr>
          <a:xfrm>
            <a:off x="466574" y="2420113"/>
            <a:ext cx="1247000" cy="1171775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</a:t>
            </a:r>
            <a:endParaRPr/>
          </a:p>
        </p:txBody>
      </p:sp>
      <p:cxnSp>
        <p:nvCxnSpPr>
          <p:cNvPr id="411" name="Google Shape;411;p33"/>
          <p:cNvCxnSpPr>
            <a:stCxn id="410" idx="4"/>
            <a:endCxn id="408" idx="1"/>
          </p:cNvCxnSpPr>
          <p:nvPr/>
        </p:nvCxnSpPr>
        <p:spPr>
          <a:xfrm>
            <a:off x="1713574" y="3006000"/>
            <a:ext cx="8286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2" name="Google Shape;412;p33"/>
          <p:cNvCxnSpPr>
            <a:stCxn id="408" idx="3"/>
            <a:endCxn id="409" idx="2"/>
          </p:cNvCxnSpPr>
          <p:nvPr/>
        </p:nvCxnSpPr>
        <p:spPr>
          <a:xfrm>
            <a:off x="6932125" y="3006000"/>
            <a:ext cx="6864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3" name="Google Shape;413;p33"/>
          <p:cNvSpPr txBox="1"/>
          <p:nvPr>
            <p:ph idx="1" type="body"/>
          </p:nvPr>
        </p:nvSpPr>
        <p:spPr>
          <a:xfrm>
            <a:off x="311700" y="1152475"/>
            <a:ext cx="8520600" cy="44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Read metadata from Postgres and index into Elasticsearch</a:t>
            </a:r>
            <a:endParaRPr/>
          </a:p>
        </p:txBody>
      </p:sp>
      <p:sp>
        <p:nvSpPr>
          <p:cNvPr id="414" name="Google Shape;414;p33"/>
          <p:cNvSpPr txBox="1"/>
          <p:nvPr/>
        </p:nvSpPr>
        <p:spPr>
          <a:xfrm>
            <a:off x="5612675" y="4232725"/>
            <a:ext cx="15522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Elasticsearch-ready record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415" name="Google Shape;415;p33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</a:t>
            </a: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&amp; </a:t>
            </a: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 Metrics</a:t>
            </a:r>
            <a:endParaRPr/>
          </a:p>
        </p:txBody>
      </p:sp>
      <p:pic>
        <p:nvPicPr>
          <p:cNvPr id="421" name="Google Shape;42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700" y="1017725"/>
            <a:ext cx="2119999" cy="2145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2" name="Google Shape;422;p34"/>
          <p:cNvCxnSpPr/>
          <p:nvPr/>
        </p:nvCxnSpPr>
        <p:spPr>
          <a:xfrm>
            <a:off x="3506475" y="2658169"/>
            <a:ext cx="18933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423" name="Google Shape;42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9775" y="2280069"/>
            <a:ext cx="3458374" cy="75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34"/>
          <p:cNvSpPr/>
          <p:nvPr/>
        </p:nvSpPr>
        <p:spPr>
          <a:xfrm>
            <a:off x="3867450" y="1501125"/>
            <a:ext cx="1409100" cy="8571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Classifier</a:t>
            </a:r>
            <a:endParaRPr/>
          </a:p>
        </p:txBody>
      </p:sp>
      <p:sp>
        <p:nvSpPr>
          <p:cNvPr id="425" name="Google Shape;425;p34"/>
          <p:cNvSpPr txBox="1"/>
          <p:nvPr/>
        </p:nvSpPr>
        <p:spPr>
          <a:xfrm>
            <a:off x="8192150" y="2957375"/>
            <a:ext cx="951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Labels for 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426" name="Google Shape;426;p34"/>
          <p:cNvSpPr txBox="1"/>
          <p:nvPr/>
        </p:nvSpPr>
        <p:spPr>
          <a:xfrm>
            <a:off x="1523613" y="3087300"/>
            <a:ext cx="831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Extracted Text</a:t>
            </a:r>
            <a:endParaRPr sz="800">
              <a:solidFill>
                <a:schemeClr val="accent6"/>
              </a:solidFill>
            </a:endParaRPr>
          </a:p>
        </p:txBody>
      </p:sp>
      <p:pic>
        <p:nvPicPr>
          <p:cNvPr id="427" name="Google Shape;427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688" y="3478325"/>
            <a:ext cx="3458375" cy="12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4"/>
          <p:cNvSpPr txBox="1"/>
          <p:nvPr/>
        </p:nvSpPr>
        <p:spPr>
          <a:xfrm>
            <a:off x="2710576" y="4750150"/>
            <a:ext cx="9582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Dublin Core XML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429" name="Google Shape;429;p34"/>
          <p:cNvSpPr/>
          <p:nvPr/>
        </p:nvSpPr>
        <p:spPr>
          <a:xfrm>
            <a:off x="0" y="1017725"/>
            <a:ext cx="9144000" cy="41259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0" name="Google Shape;430;p34"/>
          <p:cNvGrpSpPr/>
          <p:nvPr/>
        </p:nvGrpSpPr>
        <p:grpSpPr>
          <a:xfrm>
            <a:off x="0" y="3565525"/>
            <a:ext cx="9154775" cy="1583400"/>
            <a:chOff x="0" y="3565525"/>
            <a:chExt cx="9154775" cy="1583400"/>
          </a:xfrm>
        </p:grpSpPr>
        <p:sp>
          <p:nvSpPr>
            <p:cNvPr id="431" name="Google Shape;431;p34"/>
            <p:cNvSpPr/>
            <p:nvPr/>
          </p:nvSpPr>
          <p:spPr>
            <a:xfrm>
              <a:off x="2555375" y="3565525"/>
              <a:ext cx="65994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Test classifier with varied set of hyper-parameters</a:t>
              </a:r>
              <a:endParaRPr sz="1800"/>
            </a:p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Implement zones for metadata weighting</a:t>
              </a:r>
              <a:endParaRPr sz="1800"/>
            </a:p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Try different baseline models </a:t>
              </a:r>
              <a:endParaRPr sz="1800"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0" y="3565525"/>
              <a:ext cx="26208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0" y="3565525"/>
              <a:ext cx="2620800" cy="1583400"/>
            </a:xfrm>
            <a:prstGeom prst="homePlat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500">
                  <a:latin typeface="Syncopate"/>
                  <a:ea typeface="Syncopate"/>
                  <a:cs typeface="Syncopate"/>
                  <a:sym typeface="Syncopate"/>
                </a:rPr>
                <a:t>Future Works</a:t>
              </a:r>
              <a:endParaRPr b="1" i="1" sz="2500">
                <a:latin typeface="Syncopate"/>
                <a:ea typeface="Syncopate"/>
                <a:cs typeface="Syncopate"/>
                <a:sym typeface="Syncopate"/>
              </a:endParaRPr>
            </a:p>
          </p:txBody>
        </p:sp>
      </p:grpSp>
      <p:pic>
        <p:nvPicPr>
          <p:cNvPr id="434" name="Google Shape;434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11813" y="1420888"/>
            <a:ext cx="3179925" cy="133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4"/>
          <p:cNvPicPr preferRelativeResize="0"/>
          <p:nvPr/>
        </p:nvPicPr>
        <p:blipFill rotWithShape="1">
          <a:blip r:embed="rId7">
            <a:alphaModFix/>
          </a:blip>
          <a:srcRect b="9434" l="0" r="0" t="7071"/>
          <a:stretch/>
        </p:blipFill>
        <p:spPr>
          <a:xfrm>
            <a:off x="781050" y="1376113"/>
            <a:ext cx="3179850" cy="142915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34"/>
          <p:cNvSpPr txBox="1"/>
          <p:nvPr/>
        </p:nvSpPr>
        <p:spPr>
          <a:xfrm>
            <a:off x="7042200" y="0"/>
            <a:ext cx="2101800" cy="572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(API version containerized)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437" name="Google Shape;437;p34"/>
          <p:cNvSpPr/>
          <p:nvPr/>
        </p:nvSpPr>
        <p:spPr>
          <a:xfrm>
            <a:off x="4423900" y="0"/>
            <a:ext cx="4741800" cy="10266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Google Shape;44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300" y="555575"/>
            <a:ext cx="7805376" cy="448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9300" y="555575"/>
            <a:ext cx="7805376" cy="4489288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Review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6"/>
          <p:cNvSpPr txBox="1"/>
          <p:nvPr>
            <p:ph idx="2" type="body"/>
          </p:nvPr>
        </p:nvSpPr>
        <p:spPr>
          <a:xfrm>
            <a:off x="473700" y="1607023"/>
            <a:ext cx="3837000" cy="281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Understand Intended Structure Early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Microservices Workflow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Cross-team Communication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0" name="Google Shape;450;p36"/>
          <p:cNvSpPr txBox="1"/>
          <p:nvPr>
            <p:ph type="title"/>
          </p:nvPr>
        </p:nvSpPr>
        <p:spPr>
          <a:xfrm>
            <a:off x="473700" y="352875"/>
            <a:ext cx="3837000" cy="80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Lessons </a:t>
            </a:r>
            <a:r>
              <a:rPr lang="en">
                <a:solidFill>
                  <a:srgbClr val="FFFFFF"/>
                </a:solidFill>
              </a:rPr>
              <a:t>Learned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1" name="Google Shape;451;p36"/>
          <p:cNvSpPr txBox="1"/>
          <p:nvPr>
            <p:ph idx="2" type="body"/>
          </p:nvPr>
        </p:nvSpPr>
        <p:spPr>
          <a:xfrm>
            <a:off x="4939500" y="1608800"/>
            <a:ext cx="3837000" cy="281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Expose more </a:t>
            </a:r>
            <a:r>
              <a:rPr lang="en"/>
              <a:t>Airflow</a:t>
            </a:r>
            <a:r>
              <a:rPr lang="en"/>
              <a:t> goals to provide further customization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Expose new Airflow goals to allow for separate collections in Elasticsearch</a:t>
            </a:r>
            <a:endParaRPr/>
          </a:p>
        </p:txBody>
      </p:sp>
      <p:sp>
        <p:nvSpPr>
          <p:cNvPr id="452" name="Google Shape;452;p36"/>
          <p:cNvSpPr txBox="1"/>
          <p:nvPr>
            <p:ph type="title"/>
          </p:nvPr>
        </p:nvSpPr>
        <p:spPr>
          <a:xfrm>
            <a:off x="5099100" y="352875"/>
            <a:ext cx="3517800" cy="80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7474F"/>
                </a:solidFill>
              </a:rPr>
              <a:t>Next Steps</a:t>
            </a:r>
            <a:endParaRPr>
              <a:solidFill>
                <a:srgbClr val="37474F"/>
              </a:solidFill>
            </a:endParaRPr>
          </a:p>
        </p:txBody>
      </p:sp>
      <p:cxnSp>
        <p:nvCxnSpPr>
          <p:cNvPr id="453" name="Google Shape;453;p36"/>
          <p:cNvCxnSpPr/>
          <p:nvPr/>
        </p:nvCxnSpPr>
        <p:spPr>
          <a:xfrm>
            <a:off x="381000" y="4499500"/>
            <a:ext cx="422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1" y="456425"/>
            <a:ext cx="4369900" cy="423065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Statistics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Collection contains 19,779 theses and 14,691 dissertations.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➢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Subsets contain 410 theses and 282 dissertations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19% and 32% of the 31 attributes are empty for theses &amp; dissertations respectively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We add attributes to ETD Metadata and create metadata for chapters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454050" y="2741000"/>
            <a:ext cx="2605800" cy="14808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chapter_number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chapter_uri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subject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chapter_fulltext_uri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pages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page_number</a:t>
            </a:r>
            <a:endParaRPr>
              <a:solidFill>
                <a:srgbClr val="D9D9D9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454050" y="972387"/>
            <a:ext cx="2605800" cy="1684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etd_filename 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etd_uri 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figures_folder_uri 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figures_total_count 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tables_folder_uri 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t</a:t>
            </a:r>
            <a:r>
              <a:rPr lang="en">
                <a:solidFill>
                  <a:srgbClr val="D9D9D9"/>
                </a:solidFill>
              </a:rPr>
              <a:t>ables_total_count</a:t>
            </a:r>
            <a:endParaRPr>
              <a:solidFill>
                <a:srgbClr val="D9D9D9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400"/>
              <a:buChar char="★"/>
            </a:pPr>
            <a:r>
              <a:rPr lang="en">
                <a:solidFill>
                  <a:srgbClr val="D9D9D9"/>
                </a:solidFill>
              </a:rPr>
              <a:t>subject [append unique]</a:t>
            </a:r>
            <a:endParaRPr>
              <a:solidFill>
                <a:srgbClr val="D9D9D9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Statistics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Collection contains 19,779 theses and 14,691 dissertations.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➢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Subsets contain 410 theses and 282 dissertations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19% and 32% of the 31 attributes are empty for thesis &amp; dissertations respectively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We add attributes to ETD Metadata and create metadata for chapters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❖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Fact Check: Issue Date highest in June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1170125"/>
            <a:ext cx="4114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Statistics</a:t>
            </a:r>
            <a:endParaRPr/>
          </a:p>
        </p:txBody>
      </p:sp>
      <p:grpSp>
        <p:nvGrpSpPr>
          <p:cNvPr id="88" name="Google Shape;88;p17"/>
          <p:cNvGrpSpPr/>
          <p:nvPr/>
        </p:nvGrpSpPr>
        <p:grpSpPr>
          <a:xfrm>
            <a:off x="841175" y="1017726"/>
            <a:ext cx="7908857" cy="4156374"/>
            <a:chOff x="841175" y="1017726"/>
            <a:chExt cx="7908857" cy="4156374"/>
          </a:xfrm>
        </p:grpSpPr>
        <p:pic>
          <p:nvPicPr>
            <p:cNvPr id="89" name="Google Shape;89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41175" y="2934000"/>
              <a:ext cx="3530075" cy="17650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0" name="Google Shape;90;p17"/>
            <p:cNvGrpSpPr/>
            <p:nvPr/>
          </p:nvGrpSpPr>
          <p:grpSpPr>
            <a:xfrm>
              <a:off x="1424713" y="1017726"/>
              <a:ext cx="7325319" cy="4156374"/>
              <a:chOff x="1735588" y="1017726"/>
              <a:chExt cx="7325319" cy="4156374"/>
            </a:xfrm>
          </p:grpSpPr>
          <p:grpSp>
            <p:nvGrpSpPr>
              <p:cNvPr id="91" name="Google Shape;91;p17"/>
              <p:cNvGrpSpPr/>
              <p:nvPr/>
            </p:nvGrpSpPr>
            <p:grpSpPr>
              <a:xfrm>
                <a:off x="4910723" y="1017726"/>
                <a:ext cx="4150183" cy="4156374"/>
                <a:chOff x="4910723" y="1017726"/>
                <a:chExt cx="4150183" cy="4156374"/>
              </a:xfrm>
            </p:grpSpPr>
            <p:grpSp>
              <p:nvGrpSpPr>
                <p:cNvPr id="92" name="Google Shape;92;p17"/>
                <p:cNvGrpSpPr/>
                <p:nvPr/>
              </p:nvGrpSpPr>
              <p:grpSpPr>
                <a:xfrm>
                  <a:off x="4910723" y="1017726"/>
                  <a:ext cx="4150183" cy="3698375"/>
                  <a:chOff x="4724400" y="1017575"/>
                  <a:chExt cx="4394984" cy="3916525"/>
                </a:xfrm>
              </p:grpSpPr>
              <p:pic>
                <p:nvPicPr>
                  <p:cNvPr id="93" name="Google Shape;93;p17"/>
                  <p:cNvPicPr preferRelativeResize="0"/>
                  <p:nvPr/>
                </p:nvPicPr>
                <p:blipFill>
                  <a:blip r:embed="rId4">
                    <a:alphaModFix/>
                  </a:blip>
                  <a:stretch>
                    <a:fillRect/>
                  </a:stretch>
                </p:blipFill>
                <p:spPr>
                  <a:xfrm>
                    <a:off x="4724400" y="1017725"/>
                    <a:ext cx="3810000" cy="1905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94" name="Google Shape;94;p17"/>
                  <p:cNvPicPr preferRelativeResize="0"/>
                  <p:nvPr/>
                </p:nvPicPr>
                <p:blipFill>
                  <a:blip r:embed="rId5">
                    <a:alphaModFix/>
                  </a:blip>
                  <a:stretch>
                    <a:fillRect/>
                  </a:stretch>
                </p:blipFill>
                <p:spPr>
                  <a:xfrm>
                    <a:off x="4724400" y="3028950"/>
                    <a:ext cx="3810000" cy="1905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95" name="Google Shape;95;p17"/>
                  <p:cNvSpPr txBox="1"/>
                  <p:nvPr/>
                </p:nvSpPr>
                <p:spPr>
                  <a:xfrm rot="5400000">
                    <a:off x="7995284" y="1798775"/>
                    <a:ext cx="1905300" cy="342900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>
                        <a:solidFill>
                          <a:srgbClr val="37474F"/>
                        </a:solidFill>
                        <a:latin typeface="Average"/>
                        <a:ea typeface="Average"/>
                        <a:cs typeface="Average"/>
                        <a:sym typeface="Average"/>
                      </a:rPr>
                      <a:t>Dissertations</a:t>
                    </a:r>
                    <a:endParaRPr b="1">
                      <a:solidFill>
                        <a:srgbClr val="37474F"/>
                      </a:solidFill>
                      <a:latin typeface="Average"/>
                      <a:ea typeface="Average"/>
                      <a:cs typeface="Average"/>
                      <a:sym typeface="Average"/>
                    </a:endParaRPr>
                  </a:p>
                </p:txBody>
              </p:sp>
              <p:sp>
                <p:nvSpPr>
                  <p:cNvPr id="96" name="Google Shape;96;p17"/>
                  <p:cNvSpPr txBox="1"/>
                  <p:nvPr/>
                </p:nvSpPr>
                <p:spPr>
                  <a:xfrm rot="5400000">
                    <a:off x="7995284" y="3810000"/>
                    <a:ext cx="1905300" cy="342900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>
                        <a:solidFill>
                          <a:srgbClr val="37474F"/>
                        </a:solidFill>
                        <a:latin typeface="Average"/>
                        <a:ea typeface="Average"/>
                        <a:cs typeface="Average"/>
                        <a:sym typeface="Average"/>
                      </a:rPr>
                      <a:t>Theses</a:t>
                    </a:r>
                    <a:endParaRPr b="1">
                      <a:solidFill>
                        <a:srgbClr val="37474F"/>
                      </a:solidFill>
                      <a:latin typeface="Average"/>
                      <a:ea typeface="Average"/>
                      <a:cs typeface="Average"/>
                      <a:sym typeface="Average"/>
                    </a:endParaRPr>
                  </a:p>
                </p:txBody>
              </p:sp>
            </p:grpSp>
            <p:sp>
              <p:nvSpPr>
                <p:cNvPr id="97" name="Google Shape;97;p17"/>
                <p:cNvSpPr txBox="1"/>
                <p:nvPr/>
              </p:nvSpPr>
              <p:spPr>
                <a:xfrm>
                  <a:off x="5557150" y="4709700"/>
                  <a:ext cx="2304900" cy="464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solidFill>
                        <a:srgbClr val="FFFFFF"/>
                      </a:solidFill>
                      <a:latin typeface="Syncopate"/>
                      <a:ea typeface="Syncopate"/>
                      <a:cs typeface="Syncopate"/>
                      <a:sym typeface="Syncopate"/>
                    </a:rPr>
                    <a:t>Titles</a:t>
                  </a:r>
                  <a:endParaRPr>
                    <a:solidFill>
                      <a:srgbClr val="FFFFFF"/>
                    </a:solidFill>
                    <a:latin typeface="Syncopate"/>
                    <a:ea typeface="Syncopate"/>
                    <a:cs typeface="Syncopate"/>
                    <a:sym typeface="Syncopate"/>
                  </a:endParaRPr>
                </a:p>
              </p:txBody>
            </p:sp>
          </p:grpSp>
          <p:sp>
            <p:nvSpPr>
              <p:cNvPr id="98" name="Google Shape;98;p17"/>
              <p:cNvSpPr txBox="1"/>
              <p:nvPr/>
            </p:nvSpPr>
            <p:spPr>
              <a:xfrm>
                <a:off x="1735588" y="4709700"/>
                <a:ext cx="2304900" cy="46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FFFFFF"/>
                    </a:solidFill>
                    <a:latin typeface="Syncopate"/>
                    <a:ea typeface="Syncopate"/>
                    <a:cs typeface="Syncopate"/>
                    <a:sym typeface="Syncopate"/>
                  </a:rPr>
                  <a:t>ABSTRACTS</a:t>
                </a:r>
                <a:endParaRPr>
                  <a:solidFill>
                    <a:srgbClr val="FFFFFF"/>
                  </a:solidFill>
                  <a:latin typeface="Syncopate"/>
                  <a:ea typeface="Syncopate"/>
                  <a:cs typeface="Syncopate"/>
                  <a:sym typeface="Syncopate"/>
                </a:endParaRPr>
              </a:p>
            </p:txBody>
          </p:sp>
        </p:grpSp>
        <p:pic>
          <p:nvPicPr>
            <p:cNvPr id="99" name="Google Shape;99;p1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41175" y="1034788"/>
              <a:ext cx="3530075" cy="17650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Statistics</a:t>
            </a:r>
            <a:endParaRPr/>
          </a:p>
        </p:txBody>
      </p:sp>
      <p:grpSp>
        <p:nvGrpSpPr>
          <p:cNvPr id="105" name="Google Shape;105;p18"/>
          <p:cNvGrpSpPr/>
          <p:nvPr/>
        </p:nvGrpSpPr>
        <p:grpSpPr>
          <a:xfrm>
            <a:off x="733975" y="1017725"/>
            <a:ext cx="8016057" cy="4156375"/>
            <a:chOff x="733975" y="1017725"/>
            <a:chExt cx="8016057" cy="4156375"/>
          </a:xfrm>
        </p:grpSpPr>
        <p:grpSp>
          <p:nvGrpSpPr>
            <p:cNvPr id="106" name="Google Shape;106;p18"/>
            <p:cNvGrpSpPr/>
            <p:nvPr/>
          </p:nvGrpSpPr>
          <p:grpSpPr>
            <a:xfrm>
              <a:off x="733975" y="1017725"/>
              <a:ext cx="8016057" cy="4156375"/>
              <a:chOff x="1044850" y="1017725"/>
              <a:chExt cx="8016057" cy="4156375"/>
            </a:xfrm>
          </p:grpSpPr>
          <p:grpSp>
            <p:nvGrpSpPr>
              <p:cNvPr id="107" name="Google Shape;107;p18"/>
              <p:cNvGrpSpPr/>
              <p:nvPr/>
            </p:nvGrpSpPr>
            <p:grpSpPr>
              <a:xfrm>
                <a:off x="5557150" y="1017726"/>
                <a:ext cx="3503757" cy="4156374"/>
                <a:chOff x="5557150" y="1017726"/>
                <a:chExt cx="3503757" cy="4156374"/>
              </a:xfrm>
            </p:grpSpPr>
            <p:grpSp>
              <p:nvGrpSpPr>
                <p:cNvPr id="108" name="Google Shape;108;p18"/>
                <p:cNvGrpSpPr/>
                <p:nvPr/>
              </p:nvGrpSpPr>
              <p:grpSpPr>
                <a:xfrm>
                  <a:off x="8737106" y="1017726"/>
                  <a:ext cx="323800" cy="3698375"/>
                  <a:chOff x="8776484" y="1017575"/>
                  <a:chExt cx="342900" cy="3916525"/>
                </a:xfrm>
              </p:grpSpPr>
              <p:sp>
                <p:nvSpPr>
                  <p:cNvPr id="109" name="Google Shape;109;p18"/>
                  <p:cNvSpPr txBox="1"/>
                  <p:nvPr/>
                </p:nvSpPr>
                <p:spPr>
                  <a:xfrm rot="5400000">
                    <a:off x="7995284" y="1798775"/>
                    <a:ext cx="1905300" cy="342900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>
                        <a:solidFill>
                          <a:srgbClr val="37474F"/>
                        </a:solidFill>
                        <a:latin typeface="Average"/>
                        <a:ea typeface="Average"/>
                        <a:cs typeface="Average"/>
                        <a:sym typeface="Average"/>
                      </a:rPr>
                      <a:t>Dissertations</a:t>
                    </a:r>
                    <a:endParaRPr b="1">
                      <a:solidFill>
                        <a:srgbClr val="37474F"/>
                      </a:solidFill>
                      <a:latin typeface="Average"/>
                      <a:ea typeface="Average"/>
                      <a:cs typeface="Average"/>
                      <a:sym typeface="Average"/>
                    </a:endParaRPr>
                  </a:p>
                </p:txBody>
              </p:sp>
              <p:sp>
                <p:nvSpPr>
                  <p:cNvPr id="110" name="Google Shape;110;p18"/>
                  <p:cNvSpPr txBox="1"/>
                  <p:nvPr/>
                </p:nvSpPr>
                <p:spPr>
                  <a:xfrm rot="5400000">
                    <a:off x="7995284" y="3810000"/>
                    <a:ext cx="1905300" cy="342900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b="1" lang="en">
                        <a:solidFill>
                          <a:srgbClr val="37474F"/>
                        </a:solidFill>
                        <a:latin typeface="Average"/>
                        <a:ea typeface="Average"/>
                        <a:cs typeface="Average"/>
                        <a:sym typeface="Average"/>
                      </a:rPr>
                      <a:t>Theses</a:t>
                    </a:r>
                    <a:endParaRPr b="1">
                      <a:solidFill>
                        <a:srgbClr val="37474F"/>
                      </a:solidFill>
                      <a:latin typeface="Average"/>
                      <a:ea typeface="Average"/>
                      <a:cs typeface="Average"/>
                      <a:sym typeface="Average"/>
                    </a:endParaRPr>
                  </a:p>
                </p:txBody>
              </p:sp>
            </p:grpSp>
            <p:sp>
              <p:nvSpPr>
                <p:cNvPr id="111" name="Google Shape;111;p18"/>
                <p:cNvSpPr txBox="1"/>
                <p:nvPr/>
              </p:nvSpPr>
              <p:spPr>
                <a:xfrm>
                  <a:off x="5557150" y="4709700"/>
                  <a:ext cx="2304900" cy="464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solidFill>
                        <a:srgbClr val="FFFFFF"/>
                      </a:solidFill>
                      <a:latin typeface="Syncopate"/>
                      <a:ea typeface="Syncopate"/>
                      <a:cs typeface="Syncopate"/>
                      <a:sym typeface="Syncopate"/>
                    </a:rPr>
                    <a:t>AutHOR DEPARTMENT</a:t>
                  </a:r>
                  <a:endParaRPr>
                    <a:solidFill>
                      <a:srgbClr val="FFFFFF"/>
                    </a:solidFill>
                    <a:latin typeface="Syncopate"/>
                    <a:ea typeface="Syncopate"/>
                    <a:cs typeface="Syncopate"/>
                    <a:sym typeface="Syncopate"/>
                  </a:endParaRPr>
                </a:p>
              </p:txBody>
            </p:sp>
          </p:grpSp>
          <p:pic>
            <p:nvPicPr>
              <p:cNvPr id="112" name="Google Shape;112;p18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044850" y="1017725"/>
                <a:ext cx="3597775" cy="179888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3" name="Google Shape;113;p18"/>
              <p:cNvSpPr txBox="1"/>
              <p:nvPr/>
            </p:nvSpPr>
            <p:spPr>
              <a:xfrm>
                <a:off x="1691275" y="4709700"/>
                <a:ext cx="2304900" cy="46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solidFill>
                      <a:srgbClr val="FFFFFF"/>
                    </a:solidFill>
                    <a:latin typeface="Syncopate"/>
                    <a:ea typeface="Syncopate"/>
                    <a:cs typeface="Syncopate"/>
                    <a:sym typeface="Syncopate"/>
                  </a:rPr>
                  <a:t>SUBJECTS</a:t>
                </a:r>
                <a:endParaRPr>
                  <a:solidFill>
                    <a:srgbClr val="FFFFFF"/>
                  </a:solidFill>
                  <a:latin typeface="Syncopate"/>
                  <a:ea typeface="Syncopate"/>
                  <a:cs typeface="Syncopate"/>
                  <a:sym typeface="Syncopate"/>
                </a:endParaRPr>
              </a:p>
            </p:txBody>
          </p:sp>
        </p:grpSp>
        <p:pic>
          <p:nvPicPr>
            <p:cNvPr id="114" name="Google Shape;114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71975" y="1017725"/>
              <a:ext cx="3624750" cy="1812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571975" y="2909400"/>
              <a:ext cx="3624750" cy="18123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6" name="Google Shape;11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3975" y="2909550"/>
            <a:ext cx="3592025" cy="179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275" y="579775"/>
            <a:ext cx="7821949" cy="453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ETD Pipeline Architecture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123" name="Google Shape;123;p19"/>
          <p:cNvGrpSpPr/>
          <p:nvPr/>
        </p:nvGrpSpPr>
        <p:grpSpPr>
          <a:xfrm>
            <a:off x="2200450" y="330725"/>
            <a:ext cx="4924500" cy="1374000"/>
            <a:chOff x="2200450" y="330725"/>
            <a:chExt cx="4924500" cy="1374000"/>
          </a:xfrm>
        </p:grpSpPr>
        <p:sp>
          <p:nvSpPr>
            <p:cNvPr id="124" name="Google Shape;124;p19"/>
            <p:cNvSpPr/>
            <p:nvPr/>
          </p:nvSpPr>
          <p:spPr>
            <a:xfrm>
              <a:off x="2200450" y="1017725"/>
              <a:ext cx="4924500" cy="687000"/>
            </a:xfrm>
            <a:prstGeom prst="roundRect">
              <a:avLst>
                <a:gd fmla="val 16667" name="adj"/>
              </a:avLst>
            </a:prstGeom>
            <a:solidFill>
              <a:srgbClr val="FFD966">
                <a:alpha val="348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9"/>
            <p:cNvSpPr/>
            <p:nvPr/>
          </p:nvSpPr>
          <p:spPr>
            <a:xfrm>
              <a:off x="5477625" y="330725"/>
              <a:ext cx="1082700" cy="68700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FFD966">
                <a:alpha val="348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" name="Google Shape;126;p19"/>
          <p:cNvSpPr/>
          <p:nvPr/>
        </p:nvSpPr>
        <p:spPr>
          <a:xfrm>
            <a:off x="2352850" y="2228250"/>
            <a:ext cx="1848600" cy="6870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9"/>
          <p:cNvSpPr/>
          <p:nvPr/>
        </p:nvSpPr>
        <p:spPr>
          <a:xfrm>
            <a:off x="3896675" y="3619525"/>
            <a:ext cx="789600" cy="10164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9"/>
          <p:cNvSpPr/>
          <p:nvPr/>
        </p:nvSpPr>
        <p:spPr>
          <a:xfrm>
            <a:off x="5596775" y="2830350"/>
            <a:ext cx="887400" cy="15762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9"/>
          <p:cNvSpPr/>
          <p:nvPr/>
        </p:nvSpPr>
        <p:spPr>
          <a:xfrm>
            <a:off x="4686275" y="2502025"/>
            <a:ext cx="910500" cy="8286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7701275" y="1696950"/>
            <a:ext cx="910500" cy="6870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9"/>
          <p:cNvSpPr/>
          <p:nvPr/>
        </p:nvSpPr>
        <p:spPr>
          <a:xfrm>
            <a:off x="4404725" y="2135025"/>
            <a:ext cx="789600" cy="3672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9"/>
          <p:cNvSpPr/>
          <p:nvPr/>
        </p:nvSpPr>
        <p:spPr>
          <a:xfrm>
            <a:off x="3681625" y="1696950"/>
            <a:ext cx="789600" cy="367200"/>
          </a:xfrm>
          <a:prstGeom prst="roundRect">
            <a:avLst>
              <a:gd fmla="val 16667" name="adj"/>
            </a:avLst>
          </a:prstGeom>
          <a:solidFill>
            <a:srgbClr val="FFD966">
              <a:alpha val="348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Validate Input</a:t>
            </a:r>
            <a:endParaRPr/>
          </a:p>
        </p:txBody>
      </p:sp>
      <p:sp>
        <p:nvSpPr>
          <p:cNvPr id="138" name="Google Shape;138;p20"/>
          <p:cNvSpPr txBox="1"/>
          <p:nvPr>
            <p:ph idx="1" type="body"/>
          </p:nvPr>
        </p:nvSpPr>
        <p:spPr>
          <a:xfrm>
            <a:off x="3045775" y="1169825"/>
            <a:ext cx="5786400" cy="8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Creates a new row in the database for the incoming document.</a:t>
            </a:r>
            <a:endParaRPr/>
          </a:p>
        </p:txBody>
      </p:sp>
      <p:grpSp>
        <p:nvGrpSpPr>
          <p:cNvPr id="139" name="Google Shape;139;p20"/>
          <p:cNvGrpSpPr/>
          <p:nvPr/>
        </p:nvGrpSpPr>
        <p:grpSpPr>
          <a:xfrm>
            <a:off x="905808" y="2299045"/>
            <a:ext cx="1293887" cy="1573051"/>
            <a:chOff x="4914775" y="1810175"/>
            <a:chExt cx="2389892" cy="2905524"/>
          </a:xfrm>
        </p:grpSpPr>
        <p:pic>
          <p:nvPicPr>
            <p:cNvPr id="140" name="Google Shape;140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2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2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3" name="Google Shape;143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9449" y="4136450"/>
            <a:ext cx="3028551" cy="82482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/>
          <p:nvPr/>
        </p:nvSpPr>
        <p:spPr>
          <a:xfrm>
            <a:off x="6596599" y="2785500"/>
            <a:ext cx="2361551" cy="2219075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 DB</a:t>
            </a:r>
            <a:endParaRPr/>
          </a:p>
        </p:txBody>
      </p:sp>
      <p:sp>
        <p:nvSpPr>
          <p:cNvPr id="145" name="Google Shape;145;p20"/>
          <p:cNvSpPr/>
          <p:nvPr/>
        </p:nvSpPr>
        <p:spPr>
          <a:xfrm>
            <a:off x="3045775" y="2883500"/>
            <a:ext cx="3082200" cy="73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INSERT INTO metadata...</a:t>
            </a:r>
            <a:endParaRPr/>
          </a:p>
        </p:txBody>
      </p:sp>
      <p:grpSp>
        <p:nvGrpSpPr>
          <p:cNvPr id="146" name="Google Shape;146;p20"/>
          <p:cNvGrpSpPr/>
          <p:nvPr/>
        </p:nvGrpSpPr>
        <p:grpSpPr>
          <a:xfrm>
            <a:off x="636638" y="1169813"/>
            <a:ext cx="1974900" cy="625425"/>
            <a:chOff x="209450" y="1169813"/>
            <a:chExt cx="1974900" cy="625425"/>
          </a:xfrm>
        </p:grpSpPr>
        <p:pic>
          <p:nvPicPr>
            <p:cNvPr id="147" name="Google Shape;147;p2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09450" y="1169813"/>
              <a:ext cx="1832225" cy="39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20"/>
            <p:cNvSpPr txBox="1"/>
            <p:nvPr/>
          </p:nvSpPr>
          <p:spPr>
            <a:xfrm>
              <a:off x="1605650" y="1470938"/>
              <a:ext cx="57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handle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grpSp>
        <p:nvGrpSpPr>
          <p:cNvPr id="149" name="Google Shape;149;p20"/>
          <p:cNvGrpSpPr/>
          <p:nvPr/>
        </p:nvGrpSpPr>
        <p:grpSpPr>
          <a:xfrm>
            <a:off x="636633" y="1731425"/>
            <a:ext cx="2174180" cy="587400"/>
            <a:chOff x="209445" y="1731425"/>
            <a:chExt cx="2174180" cy="587400"/>
          </a:xfrm>
        </p:grpSpPr>
        <p:pic>
          <p:nvPicPr>
            <p:cNvPr id="150" name="Google Shape;150;p20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09445" y="1731425"/>
              <a:ext cx="1832225" cy="360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20"/>
            <p:cNvSpPr txBox="1"/>
            <p:nvPr/>
          </p:nvSpPr>
          <p:spPr>
            <a:xfrm>
              <a:off x="1544525" y="1994525"/>
              <a:ext cx="8391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doc_type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sp>
        <p:nvSpPr>
          <p:cNvPr id="152" name="Google Shape;152;p20"/>
          <p:cNvSpPr txBox="1"/>
          <p:nvPr/>
        </p:nvSpPr>
        <p:spPr>
          <a:xfrm>
            <a:off x="1902638" y="3832275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2705400" y="4869850"/>
            <a:ext cx="665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metadata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Validate Input</a:t>
            </a:r>
            <a:endParaRPr/>
          </a:p>
        </p:txBody>
      </p:sp>
      <p:sp>
        <p:nvSpPr>
          <p:cNvPr id="160" name="Google Shape;160;p21"/>
          <p:cNvSpPr txBox="1"/>
          <p:nvPr>
            <p:ph idx="1" type="body"/>
          </p:nvPr>
        </p:nvSpPr>
        <p:spPr>
          <a:xfrm>
            <a:off x="2621700" y="1169825"/>
            <a:ext cx="6210600" cy="8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Creates a new row in the database for the incoming document.</a:t>
            </a:r>
            <a:endParaRPr/>
          </a:p>
        </p:txBody>
      </p:sp>
      <p:grpSp>
        <p:nvGrpSpPr>
          <p:cNvPr id="161" name="Google Shape;161;p21"/>
          <p:cNvGrpSpPr/>
          <p:nvPr/>
        </p:nvGrpSpPr>
        <p:grpSpPr>
          <a:xfrm>
            <a:off x="478620" y="2299045"/>
            <a:ext cx="1293887" cy="1573051"/>
            <a:chOff x="4914775" y="1810175"/>
            <a:chExt cx="2389892" cy="2905524"/>
          </a:xfrm>
        </p:grpSpPr>
        <p:pic>
          <p:nvPicPr>
            <p:cNvPr id="162" name="Google Shape;162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4775" y="18101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2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67489" y="1880500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2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37803" y="1944775"/>
              <a:ext cx="2266864" cy="27709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5" name="Google Shape;165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9449" y="4136450"/>
            <a:ext cx="3028551" cy="82482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/>
          <p:nvPr/>
        </p:nvSpPr>
        <p:spPr>
          <a:xfrm>
            <a:off x="6596599" y="2785500"/>
            <a:ext cx="2361551" cy="2219075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Postgres DB</a:t>
            </a:r>
            <a:endParaRPr/>
          </a:p>
        </p:txBody>
      </p:sp>
      <p:sp>
        <p:nvSpPr>
          <p:cNvPr id="167" name="Google Shape;167;p21"/>
          <p:cNvSpPr/>
          <p:nvPr/>
        </p:nvSpPr>
        <p:spPr>
          <a:xfrm>
            <a:off x="3045775" y="2883500"/>
            <a:ext cx="3082200" cy="73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INSERT INTO metadata...</a:t>
            </a:r>
            <a:endParaRPr/>
          </a:p>
        </p:txBody>
      </p:sp>
      <p:grpSp>
        <p:nvGrpSpPr>
          <p:cNvPr id="168" name="Google Shape;168;p21"/>
          <p:cNvGrpSpPr/>
          <p:nvPr/>
        </p:nvGrpSpPr>
        <p:grpSpPr>
          <a:xfrm>
            <a:off x="209450" y="1169813"/>
            <a:ext cx="1974900" cy="625425"/>
            <a:chOff x="209450" y="1169813"/>
            <a:chExt cx="1974900" cy="625425"/>
          </a:xfrm>
        </p:grpSpPr>
        <p:pic>
          <p:nvPicPr>
            <p:cNvPr id="169" name="Google Shape;169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09450" y="1169813"/>
              <a:ext cx="1832225" cy="39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21"/>
            <p:cNvSpPr txBox="1"/>
            <p:nvPr/>
          </p:nvSpPr>
          <p:spPr>
            <a:xfrm>
              <a:off x="1605650" y="1470938"/>
              <a:ext cx="57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handle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grpSp>
        <p:nvGrpSpPr>
          <p:cNvPr id="171" name="Google Shape;171;p21"/>
          <p:cNvGrpSpPr/>
          <p:nvPr/>
        </p:nvGrpSpPr>
        <p:grpSpPr>
          <a:xfrm>
            <a:off x="209445" y="1731425"/>
            <a:ext cx="2174180" cy="587400"/>
            <a:chOff x="209445" y="1731425"/>
            <a:chExt cx="2174180" cy="587400"/>
          </a:xfrm>
        </p:grpSpPr>
        <p:pic>
          <p:nvPicPr>
            <p:cNvPr id="172" name="Google Shape;172;p2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09445" y="1731425"/>
              <a:ext cx="1832225" cy="360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3" name="Google Shape;173;p21"/>
            <p:cNvSpPr txBox="1"/>
            <p:nvPr/>
          </p:nvSpPr>
          <p:spPr>
            <a:xfrm>
              <a:off x="1544525" y="1994525"/>
              <a:ext cx="8391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6"/>
                  </a:solidFill>
                </a:rPr>
                <a:t>doc_type</a:t>
              </a:r>
              <a:endParaRPr sz="800">
                <a:solidFill>
                  <a:schemeClr val="accent6"/>
                </a:solidFill>
              </a:endParaRPr>
            </a:p>
          </p:txBody>
        </p:sp>
      </p:grpSp>
      <p:sp>
        <p:nvSpPr>
          <p:cNvPr id="174" name="Google Shape;174;p21"/>
          <p:cNvSpPr txBox="1"/>
          <p:nvPr/>
        </p:nvSpPr>
        <p:spPr>
          <a:xfrm>
            <a:off x="1475450" y="3832275"/>
            <a:ext cx="389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ETD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2705400" y="4869850"/>
            <a:ext cx="665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6"/>
                </a:solidFill>
              </a:rPr>
              <a:t>metadata</a:t>
            </a:r>
            <a:endParaRPr sz="800">
              <a:solidFill>
                <a:schemeClr val="accent6"/>
              </a:solidFill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7042200" y="0"/>
            <a:ext cx="2101800" cy="44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Tested &amp; Containerized</a:t>
            </a:r>
            <a:endParaRPr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7" name="Google Shape;177;p21"/>
          <p:cNvSpPr/>
          <p:nvPr/>
        </p:nvSpPr>
        <p:spPr>
          <a:xfrm>
            <a:off x="0" y="1017725"/>
            <a:ext cx="9144000" cy="41259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8" name="Google Shape;178;p21"/>
          <p:cNvGrpSpPr/>
          <p:nvPr/>
        </p:nvGrpSpPr>
        <p:grpSpPr>
          <a:xfrm>
            <a:off x="0" y="3565525"/>
            <a:ext cx="9154775" cy="1583400"/>
            <a:chOff x="0" y="3565525"/>
            <a:chExt cx="9154775" cy="1583400"/>
          </a:xfrm>
        </p:grpSpPr>
        <p:sp>
          <p:nvSpPr>
            <p:cNvPr id="179" name="Google Shape;179;p21"/>
            <p:cNvSpPr/>
            <p:nvPr/>
          </p:nvSpPr>
          <p:spPr>
            <a:xfrm>
              <a:off x="2555375" y="3565525"/>
              <a:ext cx="65994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Char char="★"/>
              </a:pPr>
              <a:r>
                <a:rPr lang="en" sz="1800"/>
                <a:t>Add support for more forms of ETD metadata (e.g. JSON, XML)</a:t>
              </a:r>
              <a:endParaRPr sz="1800"/>
            </a:p>
          </p:txBody>
        </p:sp>
        <p:sp>
          <p:nvSpPr>
            <p:cNvPr id="180" name="Google Shape;180;p21"/>
            <p:cNvSpPr/>
            <p:nvPr/>
          </p:nvSpPr>
          <p:spPr>
            <a:xfrm>
              <a:off x="0" y="3565525"/>
              <a:ext cx="2620800" cy="1583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1"/>
            <p:cNvSpPr/>
            <p:nvPr/>
          </p:nvSpPr>
          <p:spPr>
            <a:xfrm>
              <a:off x="0" y="3565525"/>
              <a:ext cx="2620800" cy="1583400"/>
            </a:xfrm>
            <a:prstGeom prst="homePlat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500">
                  <a:latin typeface="Syncopate"/>
                  <a:ea typeface="Syncopate"/>
                  <a:cs typeface="Syncopate"/>
                  <a:sym typeface="Syncopate"/>
                </a:rPr>
                <a:t>Future Works</a:t>
              </a:r>
              <a:endParaRPr b="1" i="1" sz="2500">
                <a:latin typeface="Syncopate"/>
                <a:ea typeface="Syncopate"/>
                <a:cs typeface="Syncopate"/>
                <a:sym typeface="Syncopate"/>
              </a:endParaRPr>
            </a:p>
          </p:txBody>
        </p:sp>
      </p:grpSp>
      <p:sp>
        <p:nvSpPr>
          <p:cNvPr id="182" name="Google Shape;182;p21"/>
          <p:cNvSpPr/>
          <p:nvPr/>
        </p:nvSpPr>
        <p:spPr>
          <a:xfrm>
            <a:off x="4423900" y="0"/>
            <a:ext cx="4741800" cy="1026600"/>
          </a:xfrm>
          <a:prstGeom prst="rect">
            <a:avLst/>
          </a:prstGeom>
          <a:solidFill>
            <a:srgbClr val="37474F">
              <a:alpha val="75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