
<file path=[Content_Types].xml><?xml version="1.0" encoding="utf-8"?>
<Types xmlns="http://schemas.openxmlformats.org/package/2006/content-types">
  <Default Extension="xml" ContentType="application/xml"/>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4" r:id="rId8"/>
    <p:sldId id="263" r:id="rId9"/>
    <p:sldId id="262"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3"/>
  </p:normalViewPr>
  <p:slideViewPr>
    <p:cSldViewPr snapToGrid="0">
      <p:cViewPr varScale="1">
        <p:scale>
          <a:sx n="159" d="100"/>
          <a:sy n="159" d="100"/>
        </p:scale>
        <p:origin x="2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23755015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4675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r>
              <a:rPr lang="en"/>
              <a:t>The main goal behind the Common Crawl Mining project was to improve Eastman Chemical Company’s ability to inform key business decisions, like whether or not to market a certain chemical.</a:t>
            </a:r>
          </a:p>
          <a:p>
            <a:pPr lvl="0" rtl="0">
              <a:lnSpc>
                <a:spcPct val="115000"/>
              </a:lnSpc>
              <a:spcBef>
                <a:spcPts val="0"/>
              </a:spcBef>
              <a:buNone/>
            </a:pPr>
            <a:endParaRPr/>
          </a:p>
          <a:p>
            <a:pPr lvl="0" rtl="0">
              <a:lnSpc>
                <a:spcPct val="115000"/>
              </a:lnSpc>
              <a:spcBef>
                <a:spcPts val="0"/>
              </a:spcBef>
              <a:buNone/>
            </a:pPr>
            <a:r>
              <a:rPr lang="en"/>
              <a:t>In order to do this, they wanted specific information, from the Common Crawl archive, to be used by their product marketing and strategy development divisions.</a:t>
            </a:r>
          </a:p>
          <a:p>
            <a:pPr lvl="0" rtl="0">
              <a:lnSpc>
                <a:spcPct val="115000"/>
              </a:lnSpc>
              <a:spcBef>
                <a:spcPts val="0"/>
              </a:spcBef>
              <a:buNone/>
            </a:pPr>
            <a:endParaRPr/>
          </a:p>
          <a:p>
            <a:pPr lvl="0" rtl="0">
              <a:lnSpc>
                <a:spcPct val="115000"/>
              </a:lnSpc>
              <a:spcBef>
                <a:spcPts val="0"/>
              </a:spcBef>
              <a:buNone/>
            </a:pPr>
            <a:r>
              <a:rPr lang="en"/>
              <a:t>This information would allow them to drill down to a particular time period and look at what people were writing about certain keywords and chemicals during that period.</a:t>
            </a:r>
          </a:p>
          <a:p>
            <a:pPr lvl="0" rtl="0">
              <a:lnSpc>
                <a:spcPct val="115000"/>
              </a:lnSpc>
              <a:spcBef>
                <a:spcPts val="0"/>
              </a:spcBef>
              <a:buNone/>
            </a:pPr>
            <a:endParaRPr/>
          </a:p>
          <a:p>
            <a:pPr lvl="0" rtl="0">
              <a:lnSpc>
                <a:spcPct val="115000"/>
              </a:lnSpc>
              <a:spcBef>
                <a:spcPts val="0"/>
              </a:spcBef>
              <a:buNone/>
            </a:pPr>
            <a:r>
              <a:rPr lang="en"/>
              <a:t>To perform such trend analysis, they simply needed assistance extracting publication dates and performing keyword searches on Common Crawl data; however the system we developed turned out to be much more than this.</a:t>
            </a:r>
          </a:p>
          <a:p>
            <a:pPr lvl="0" rtl="0">
              <a:lnSpc>
                <a:spcPct val="115000"/>
              </a:lnSpc>
              <a:spcBef>
                <a:spcPts val="0"/>
              </a:spcBef>
              <a:buNone/>
            </a:pPr>
            <a:endParaRPr/>
          </a:p>
          <a:p>
            <a:pPr lvl="0" rtl="0">
              <a:lnSpc>
                <a:spcPct val="115000"/>
              </a:lnSpc>
              <a:spcBef>
                <a:spcPts val="0"/>
              </a:spcBef>
              <a:buNone/>
            </a:pPr>
            <a:endParaRPr/>
          </a:p>
        </p:txBody>
      </p:sp>
    </p:spTree>
    <p:extLst>
      <p:ext uri="{BB962C8B-B14F-4D97-AF65-F5344CB8AC3E}">
        <p14:creationId xmlns:p14="http://schemas.microsoft.com/office/powerpoint/2010/main" val="3332183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Here is an overview of our project’s history.</a:t>
            </a:r>
          </a:p>
          <a:p>
            <a:pPr lvl="0">
              <a:spcBef>
                <a:spcPts val="0"/>
              </a:spcBef>
              <a:buNone/>
            </a:pPr>
            <a:endParaRPr/>
          </a:p>
          <a:p>
            <a:pPr lvl="0">
              <a:spcBef>
                <a:spcPts val="0"/>
              </a:spcBef>
              <a:buNone/>
            </a:pPr>
            <a:r>
              <a:rPr lang="en"/>
              <a:t>We started off trying to establish contact with our client, which took longer than we would have liked.</a:t>
            </a:r>
          </a:p>
          <a:p>
            <a:pPr lvl="0">
              <a:spcBef>
                <a:spcPts val="0"/>
              </a:spcBef>
              <a:buNone/>
            </a:pPr>
            <a:endParaRPr/>
          </a:p>
          <a:p>
            <a:pPr lvl="0">
              <a:spcBef>
                <a:spcPts val="0"/>
              </a:spcBef>
              <a:buNone/>
            </a:pPr>
            <a:r>
              <a:rPr lang="en"/>
              <a:t>So, we began experimenting with MapReduce to search Common Crawl WARC files for keywords &amp; chemical names.</a:t>
            </a:r>
          </a:p>
          <a:p>
            <a:pPr lvl="0">
              <a:spcBef>
                <a:spcPts val="0"/>
              </a:spcBef>
              <a:buNone/>
            </a:pPr>
            <a:endParaRPr/>
          </a:p>
          <a:p>
            <a:pPr lvl="0">
              <a:spcBef>
                <a:spcPts val="0"/>
              </a:spcBef>
              <a:buNone/>
            </a:pPr>
            <a:r>
              <a:rPr lang="en"/>
              <a:t>From there, we moved to an Elasticsearch engine due to resource and time constraints.</a:t>
            </a:r>
          </a:p>
          <a:p>
            <a:pPr lvl="0">
              <a:spcBef>
                <a:spcPts val="0"/>
              </a:spcBef>
              <a:buNone/>
            </a:pPr>
            <a:endParaRPr/>
          </a:p>
          <a:p>
            <a:pPr lvl="0">
              <a:spcBef>
                <a:spcPts val="0"/>
              </a:spcBef>
              <a:buNone/>
            </a:pPr>
            <a:r>
              <a:rPr lang="en"/>
              <a:t>Once we had set up our Elasticsearch prototype, we tested it using keyword searches with chemical names.</a:t>
            </a:r>
          </a:p>
          <a:p>
            <a:pPr lvl="0">
              <a:spcBef>
                <a:spcPts val="0"/>
              </a:spcBef>
              <a:buNone/>
            </a:pPr>
            <a:endParaRPr/>
          </a:p>
          <a:p>
            <a:pPr lvl="0">
              <a:spcBef>
                <a:spcPts val="0"/>
              </a:spcBef>
              <a:buNone/>
            </a:pPr>
            <a:r>
              <a:rPr lang="en"/>
              <a:t>Lastly we worked on refining our prototype by parallelizing the processing of WARC records, implementing custom relevance scoring, and implementing deduplication during indexing.</a:t>
            </a:r>
          </a:p>
          <a:p>
            <a:pPr lvl="0">
              <a:spcBef>
                <a:spcPts val="0"/>
              </a:spcBef>
              <a:buNone/>
            </a:pPr>
            <a:endParaRPr/>
          </a:p>
          <a:p>
            <a:pPr lvl="0">
              <a:spcBef>
                <a:spcPts val="0"/>
              </a:spcBef>
              <a:buNone/>
            </a:pPr>
            <a:r>
              <a:rPr lang="en"/>
              <a:t>Now, Ali will go over some of the problems we ran into during this process and how we addressed them.</a:t>
            </a:r>
          </a:p>
          <a:p>
            <a:pPr lvl="0">
              <a:spcBef>
                <a:spcPts val="0"/>
              </a:spcBef>
              <a:buNone/>
            </a:pPr>
            <a:endParaRPr/>
          </a:p>
          <a:p>
            <a:pPr lvl="0" rtl="0">
              <a:spcBef>
                <a:spcPts val="0"/>
              </a:spcBef>
              <a:buNone/>
            </a:pPr>
            <a:endParaRPr/>
          </a:p>
        </p:txBody>
      </p:sp>
    </p:spTree>
    <p:extLst>
      <p:ext uri="{BB962C8B-B14F-4D97-AF65-F5344CB8AC3E}">
        <p14:creationId xmlns:p14="http://schemas.microsoft.com/office/powerpoint/2010/main" val="3966513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One of the early problems we had during prototyping, was that the EMR cluster would run for a couple of hours and then crash. To limit the cost of production, we were initially using small and medium nodes for the master and core nodes and this was causing an issue. So in order for the cluster to initialize properly, we had to switch to larger nodes. We also ran into a problem with the default timeout for elasticsearch indexing which we had to increase.</a:t>
            </a:r>
          </a:p>
          <a:p>
            <a:pPr lvl="0">
              <a:spcBef>
                <a:spcPts val="0"/>
              </a:spcBef>
              <a:buNone/>
            </a:pPr>
            <a:endParaRPr/>
          </a:p>
          <a:p>
            <a:pPr lvl="0">
              <a:spcBef>
                <a:spcPts val="0"/>
              </a:spcBef>
              <a:buNone/>
            </a:pPr>
            <a:r>
              <a:rPr lang="en"/>
              <a:t>Another problem we had was when we would SSH into AWS, run the script and then exit, and one of the modules tried to write to STDOUT, webhose in this case, It would not have access to the terminal and so it would terminate. Simply changing STDOUT or running the script in the background wasn’t enough. We had to change it at the file descriptor level using the dup2 function.</a:t>
            </a:r>
          </a:p>
          <a:p>
            <a:pPr lvl="0">
              <a:spcBef>
                <a:spcPts val="0"/>
              </a:spcBef>
              <a:buNone/>
            </a:pPr>
            <a:endParaRPr/>
          </a:p>
          <a:p>
            <a:pPr lvl="0">
              <a:spcBef>
                <a:spcPts val="0"/>
              </a:spcBef>
              <a:buNone/>
            </a:pPr>
            <a:r>
              <a:rPr lang="en"/>
              <a:t>During the refinement stage, we wanted to get rid of the javascript code in the HTTP responses that were being stored in elasticsearch since they were consuming memory and making search more costly. So we used the decompose function provided by Beautiful soup to get rid of all the style and scripts text.</a:t>
            </a:r>
          </a:p>
          <a:p>
            <a:pPr lvl="0">
              <a:spcBef>
                <a:spcPts val="0"/>
              </a:spcBef>
              <a:buNone/>
            </a:pPr>
            <a:endParaRPr/>
          </a:p>
          <a:p>
            <a:pPr lvl="0">
              <a:spcBef>
                <a:spcPts val="0"/>
              </a:spcBef>
              <a:buNone/>
            </a:pPr>
            <a:r>
              <a:rPr lang="en"/>
              <a:t>The date extraction tool that we are using is Webhose, which is open source. The ratio of records for which date was extracted was about 25% which is not that great. We could use IBMs Alchemy to get the date but it would incur a large cost.</a:t>
            </a:r>
          </a:p>
          <a:p>
            <a:pPr lvl="0">
              <a:spcBef>
                <a:spcPts val="0"/>
              </a:spcBef>
              <a:buNone/>
            </a:pPr>
            <a:endParaRPr/>
          </a:p>
          <a:p>
            <a:pPr lvl="0">
              <a:spcBef>
                <a:spcPts val="0"/>
              </a:spcBef>
              <a:buNone/>
            </a:pPr>
            <a:r>
              <a:rPr lang="en"/>
              <a:t>For parallelization, we used multiprocessing instead of multithreading since the Cpythons global lock interpreter causes sequential execution, which isn’t much better. </a:t>
            </a:r>
          </a:p>
          <a:p>
            <a:pPr lvl="0">
              <a:spcBef>
                <a:spcPts val="0"/>
              </a:spcBef>
              <a:buNone/>
            </a:pPr>
            <a:endParaRPr/>
          </a:p>
          <a:p>
            <a:pPr lvl="0" rtl="0">
              <a:spcBef>
                <a:spcPts val="0"/>
              </a:spcBef>
              <a:buNone/>
            </a:pPr>
            <a:endParaRPr/>
          </a:p>
        </p:txBody>
      </p:sp>
    </p:spTree>
    <p:extLst>
      <p:ext uri="{BB962C8B-B14F-4D97-AF65-F5344CB8AC3E}">
        <p14:creationId xmlns:p14="http://schemas.microsoft.com/office/powerpoint/2010/main" val="3826619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925787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39208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285699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674399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42025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flipH="1">
            <a:off x="8246400" y="4245925"/>
            <a:ext cx="897599" cy="897599"/>
          </a:xfrm>
          <a:prstGeom prst="rtTriangle">
            <a:avLst/>
          </a:prstGeom>
          <a:solidFill>
            <a:schemeClr val="lt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flipH="1">
            <a:off x="8246400" y="4245875"/>
            <a:ext cx="897599" cy="897599"/>
          </a:xfrm>
          <a:prstGeom prst="round1Rect">
            <a:avLst>
              <a:gd name="adj" fmla="val 16667"/>
            </a:avLst>
          </a:prstGeom>
          <a:solidFill>
            <a:schemeClr val="lt1">
              <a:alpha val="68080"/>
            </a:schemeClr>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390525" y="1819275"/>
            <a:ext cx="8222100" cy="933599"/>
          </a:xfrm>
          <a:prstGeom prst="rect">
            <a:avLst/>
          </a:prstGeom>
        </p:spPr>
        <p:txBody>
          <a:bodyPr lIns="91425" tIns="91425" rIns="91425" bIns="91425" anchor="b"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13" name="Shape 13"/>
          <p:cNvSpPr txBox="1">
            <a:spLocks noGrp="1"/>
          </p:cNvSpPr>
          <p:nvPr>
            <p:ph type="subTitle" idx="1"/>
          </p:nvPr>
        </p:nvSpPr>
        <p:spPr>
          <a:xfrm>
            <a:off x="390525" y="2789130"/>
            <a:ext cx="8222100" cy="432899"/>
          </a:xfrm>
          <a:prstGeom prst="rect">
            <a:avLst/>
          </a:prstGeom>
        </p:spPr>
        <p:txBody>
          <a:bodyPr lIns="91425" tIns="91425" rIns="91425" bIns="91425" anchor="t" anchorCtr="0"/>
          <a:lstStyle>
            <a:lvl1pPr lvl="0">
              <a:lnSpc>
                <a:spcPct val="100000"/>
              </a:lnSpc>
              <a:spcBef>
                <a:spcPts val="0"/>
              </a:spcBef>
              <a:spcAft>
                <a:spcPts val="0"/>
              </a:spcAft>
              <a:buClr>
                <a:schemeClr val="lt1"/>
              </a:buClr>
              <a:buNone/>
              <a:defRPr>
                <a:solidFill>
                  <a:schemeClr val="lt1"/>
                </a:solidFill>
              </a:defRPr>
            </a:lvl1pPr>
            <a:lvl2pPr lvl="1">
              <a:lnSpc>
                <a:spcPct val="100000"/>
              </a:lnSpc>
              <a:spcBef>
                <a:spcPts val="0"/>
              </a:spcBef>
              <a:spcAft>
                <a:spcPts val="0"/>
              </a:spcAft>
              <a:buClr>
                <a:schemeClr val="lt1"/>
              </a:buClr>
              <a:buSzPct val="100000"/>
              <a:buNone/>
              <a:defRPr sz="1800">
                <a:solidFill>
                  <a:schemeClr val="lt1"/>
                </a:solidFill>
              </a:defRPr>
            </a:lvl2pPr>
            <a:lvl3pPr lvl="2">
              <a:lnSpc>
                <a:spcPct val="100000"/>
              </a:lnSpc>
              <a:spcBef>
                <a:spcPts val="0"/>
              </a:spcBef>
              <a:spcAft>
                <a:spcPts val="0"/>
              </a:spcAft>
              <a:buClr>
                <a:schemeClr val="lt1"/>
              </a:buClr>
              <a:buSzPct val="100000"/>
              <a:buNone/>
              <a:defRPr sz="1800">
                <a:solidFill>
                  <a:schemeClr val="lt1"/>
                </a:solidFill>
              </a:defRPr>
            </a:lvl3pPr>
            <a:lvl4pPr lvl="3">
              <a:lnSpc>
                <a:spcPct val="100000"/>
              </a:lnSpc>
              <a:spcBef>
                <a:spcPts val="0"/>
              </a:spcBef>
              <a:spcAft>
                <a:spcPts val="0"/>
              </a:spcAft>
              <a:buClr>
                <a:schemeClr val="lt1"/>
              </a:buClr>
              <a:buSzPct val="100000"/>
              <a:buNone/>
              <a:defRPr sz="1800">
                <a:solidFill>
                  <a:schemeClr val="lt1"/>
                </a:solidFill>
              </a:defRPr>
            </a:lvl4pPr>
            <a:lvl5pPr lvl="4">
              <a:lnSpc>
                <a:spcPct val="100000"/>
              </a:lnSpc>
              <a:spcBef>
                <a:spcPts val="0"/>
              </a:spcBef>
              <a:spcAft>
                <a:spcPts val="0"/>
              </a:spcAft>
              <a:buClr>
                <a:schemeClr val="lt1"/>
              </a:buClr>
              <a:buSzPct val="100000"/>
              <a:buNone/>
              <a:defRPr sz="1800">
                <a:solidFill>
                  <a:schemeClr val="lt1"/>
                </a:solidFill>
              </a:defRPr>
            </a:lvl5pPr>
            <a:lvl6pPr lvl="5">
              <a:lnSpc>
                <a:spcPct val="100000"/>
              </a:lnSpc>
              <a:spcBef>
                <a:spcPts val="0"/>
              </a:spcBef>
              <a:spcAft>
                <a:spcPts val="0"/>
              </a:spcAft>
              <a:buClr>
                <a:schemeClr val="lt1"/>
              </a:buClr>
              <a:buSzPct val="100000"/>
              <a:buNone/>
              <a:defRPr sz="1800">
                <a:solidFill>
                  <a:schemeClr val="lt1"/>
                </a:solidFill>
              </a:defRPr>
            </a:lvl6pPr>
            <a:lvl7pPr lvl="6">
              <a:lnSpc>
                <a:spcPct val="100000"/>
              </a:lnSpc>
              <a:spcBef>
                <a:spcPts val="0"/>
              </a:spcBef>
              <a:spcAft>
                <a:spcPts val="0"/>
              </a:spcAft>
              <a:buClr>
                <a:schemeClr val="lt1"/>
              </a:buClr>
              <a:buSzPct val="100000"/>
              <a:buNone/>
              <a:defRPr sz="1800">
                <a:solidFill>
                  <a:schemeClr val="lt1"/>
                </a:solidFill>
              </a:defRPr>
            </a:lvl7pPr>
            <a:lvl8pPr lvl="7">
              <a:lnSpc>
                <a:spcPct val="100000"/>
              </a:lnSpc>
              <a:spcBef>
                <a:spcPts val="0"/>
              </a:spcBef>
              <a:spcAft>
                <a:spcPts val="0"/>
              </a:spcAft>
              <a:buClr>
                <a:schemeClr val="lt1"/>
              </a:buClr>
              <a:buSzPct val="100000"/>
              <a:buNone/>
              <a:defRPr sz="1800">
                <a:solidFill>
                  <a:schemeClr val="lt1"/>
                </a:solidFill>
              </a:defRPr>
            </a:lvl8pPr>
            <a:lvl9pPr lvl="8">
              <a:lnSpc>
                <a:spcPct val="100000"/>
              </a:lnSpc>
              <a:spcBef>
                <a:spcPts val="0"/>
              </a:spcBef>
              <a:spcAft>
                <a:spcPts val="0"/>
              </a:spcAft>
              <a:buClr>
                <a:schemeClr val="lt1"/>
              </a:buClr>
              <a:buSzPct val="100000"/>
              <a:buNone/>
              <a:defRPr sz="1800">
                <a:solidFill>
                  <a:schemeClr val="lt1"/>
                </a:solidFill>
              </a:defRPr>
            </a:lvl9pPr>
          </a:lstStyle>
          <a:p>
            <a:endParaRPr/>
          </a:p>
        </p:txBody>
      </p:sp>
      <p:sp>
        <p:nvSpPr>
          <p:cNvPr id="14" name="Shape 14"/>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bg>
      <p:bgPr>
        <a:solidFill>
          <a:schemeClr val="accent4"/>
        </a:solidFill>
        <a:effectLst/>
      </p:bgPr>
    </p:bg>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75500" y="1258525"/>
            <a:ext cx="8222100" cy="1963500"/>
          </a:xfrm>
          <a:prstGeom prst="rect">
            <a:avLst/>
          </a:prstGeom>
        </p:spPr>
        <p:txBody>
          <a:bodyPr lIns="91425" tIns="91425" rIns="91425" bIns="91425" anchor="b" anchorCtr="0"/>
          <a:lstStyle>
            <a:lvl1pPr lvl="0" algn="ctr">
              <a:spcBef>
                <a:spcPts val="0"/>
              </a:spcBef>
              <a:buClr>
                <a:schemeClr val="dk2"/>
              </a:buClr>
              <a:buSzPct val="100000"/>
              <a:defRPr sz="12000">
                <a:solidFill>
                  <a:schemeClr val="dk2"/>
                </a:solidFill>
              </a:defRPr>
            </a:lvl1pPr>
            <a:lvl2pPr lvl="1" algn="ctr">
              <a:spcBef>
                <a:spcPts val="0"/>
              </a:spcBef>
              <a:buClr>
                <a:schemeClr val="dk2"/>
              </a:buClr>
              <a:buSzPct val="100000"/>
              <a:defRPr sz="12000">
                <a:solidFill>
                  <a:schemeClr val="dk2"/>
                </a:solidFill>
              </a:defRPr>
            </a:lvl2pPr>
            <a:lvl3pPr lvl="2" algn="ctr">
              <a:spcBef>
                <a:spcPts val="0"/>
              </a:spcBef>
              <a:buClr>
                <a:schemeClr val="dk2"/>
              </a:buClr>
              <a:buSzPct val="100000"/>
              <a:defRPr sz="12000">
                <a:solidFill>
                  <a:schemeClr val="dk2"/>
                </a:solidFill>
              </a:defRPr>
            </a:lvl3pPr>
            <a:lvl4pPr lvl="3" algn="ctr">
              <a:spcBef>
                <a:spcPts val="0"/>
              </a:spcBef>
              <a:buClr>
                <a:schemeClr val="dk2"/>
              </a:buClr>
              <a:buSzPct val="100000"/>
              <a:defRPr sz="12000">
                <a:solidFill>
                  <a:schemeClr val="dk2"/>
                </a:solidFill>
              </a:defRPr>
            </a:lvl4pPr>
            <a:lvl5pPr lvl="4" algn="ctr">
              <a:spcBef>
                <a:spcPts val="0"/>
              </a:spcBef>
              <a:buClr>
                <a:schemeClr val="dk2"/>
              </a:buClr>
              <a:buSzPct val="100000"/>
              <a:defRPr sz="12000">
                <a:solidFill>
                  <a:schemeClr val="dk2"/>
                </a:solidFill>
              </a:defRPr>
            </a:lvl5pPr>
            <a:lvl6pPr lvl="5" algn="ctr">
              <a:spcBef>
                <a:spcPts val="0"/>
              </a:spcBef>
              <a:buClr>
                <a:schemeClr val="dk2"/>
              </a:buClr>
              <a:buSzPct val="100000"/>
              <a:defRPr sz="12000">
                <a:solidFill>
                  <a:schemeClr val="dk2"/>
                </a:solidFill>
              </a:defRPr>
            </a:lvl6pPr>
            <a:lvl7pPr lvl="6" algn="ctr">
              <a:spcBef>
                <a:spcPts val="0"/>
              </a:spcBef>
              <a:buClr>
                <a:schemeClr val="dk2"/>
              </a:buClr>
              <a:buSzPct val="100000"/>
              <a:defRPr sz="12000">
                <a:solidFill>
                  <a:schemeClr val="dk2"/>
                </a:solidFill>
              </a:defRPr>
            </a:lvl7pPr>
            <a:lvl8pPr lvl="7" algn="ctr">
              <a:spcBef>
                <a:spcPts val="0"/>
              </a:spcBef>
              <a:buClr>
                <a:schemeClr val="dk2"/>
              </a:buClr>
              <a:buSzPct val="100000"/>
              <a:defRPr sz="12000">
                <a:solidFill>
                  <a:schemeClr val="dk2"/>
                </a:solidFill>
              </a:defRPr>
            </a:lvl8pPr>
            <a:lvl9pPr lvl="8" algn="ctr">
              <a:spcBef>
                <a:spcPts val="0"/>
              </a:spcBef>
              <a:buClr>
                <a:schemeClr val="dk2"/>
              </a:buClr>
              <a:buSzPct val="100000"/>
              <a:defRPr sz="12000">
                <a:solidFill>
                  <a:schemeClr val="dk2"/>
                </a:solidFill>
              </a:defRPr>
            </a:lvl9pPr>
          </a:lstStyle>
          <a:p>
            <a:endParaRPr/>
          </a:p>
        </p:txBody>
      </p:sp>
      <p:sp>
        <p:nvSpPr>
          <p:cNvPr id="59" name="Shape 59"/>
          <p:cNvSpPr txBox="1">
            <a:spLocks noGrp="1"/>
          </p:cNvSpPr>
          <p:nvPr>
            <p:ph type="body" idx="1"/>
          </p:nvPr>
        </p:nvSpPr>
        <p:spPr>
          <a:xfrm>
            <a:off x="475500" y="3304625"/>
            <a:ext cx="82221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60" name="Shape 60"/>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Shape 62"/>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60950" y="2065350"/>
            <a:ext cx="8222100" cy="1012799"/>
          </a:xfrm>
          <a:prstGeom prst="rect">
            <a:avLst/>
          </a:prstGeom>
        </p:spPr>
        <p:txBody>
          <a:bodyPr lIns="91425" tIns="91425" rIns="91425" bIns="91425" anchor="ctr" anchorCtr="0"/>
          <a:lstStyle>
            <a:lvl1pPr lvl="0">
              <a:spcBef>
                <a:spcPts val="0"/>
              </a:spcBef>
              <a:buSzPct val="100000"/>
              <a:defRPr sz="4200"/>
            </a:lvl1pPr>
            <a:lvl2pPr lvl="1">
              <a:spcBef>
                <a:spcPts val="0"/>
              </a:spcBef>
              <a:buSzPct val="100000"/>
              <a:defRPr sz="4200"/>
            </a:lvl2pPr>
            <a:lvl3pPr lvl="2">
              <a:spcBef>
                <a:spcPts val="0"/>
              </a:spcBef>
              <a:buSzPct val="100000"/>
              <a:defRPr sz="4200"/>
            </a:lvl3pPr>
            <a:lvl4pPr lvl="3">
              <a:spcBef>
                <a:spcPts val="0"/>
              </a:spcBef>
              <a:buSzPct val="100000"/>
              <a:defRPr sz="4200"/>
            </a:lvl4pPr>
            <a:lvl5pPr lvl="4">
              <a:spcBef>
                <a:spcPts val="0"/>
              </a:spcBef>
              <a:buSzPct val="100000"/>
              <a:defRPr sz="4200"/>
            </a:lvl5pPr>
            <a:lvl6pPr lvl="5">
              <a:spcBef>
                <a:spcPts val="0"/>
              </a:spcBef>
              <a:buSzPct val="100000"/>
              <a:defRPr sz="4200"/>
            </a:lvl6pPr>
            <a:lvl7pPr lvl="6">
              <a:spcBef>
                <a:spcPts val="0"/>
              </a:spcBef>
              <a:buSzPct val="100000"/>
              <a:defRPr sz="4200"/>
            </a:lvl7pPr>
            <a:lvl8pPr lvl="7">
              <a:spcBef>
                <a:spcPts val="0"/>
              </a:spcBef>
              <a:buSzPct val="100000"/>
              <a:defRPr sz="4200"/>
            </a:lvl8pPr>
            <a:lvl9pPr lvl="8">
              <a:spcBef>
                <a:spcPts val="0"/>
              </a:spcBef>
              <a:buSzPct val="100000"/>
              <a:defRPr sz="4200"/>
            </a:lvl9pPr>
          </a:lstStyle>
          <a:p>
            <a:endParaRPr/>
          </a:p>
        </p:txBody>
      </p:sp>
      <p:sp>
        <p:nvSpPr>
          <p:cNvPr id="17" name="Shape 17"/>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rot="10800000" flipH="1">
            <a:off x="0" y="1685999"/>
            <a:ext cx="9144000" cy="3457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20" name="Shape 20"/>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471900" y="738725"/>
            <a:ext cx="8222100" cy="7676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71900" y="1919075"/>
            <a:ext cx="8222100" cy="2710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p:nvPr/>
        </p:nvSpPr>
        <p:spPr>
          <a:xfrm rot="10800000" flipH="1">
            <a:off x="0" y="1685999"/>
            <a:ext cx="9144000" cy="3457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26" name="Shape 2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27" name="Shape 27"/>
          <p:cNvSpPr txBox="1">
            <a:spLocks noGrp="1"/>
          </p:cNvSpPr>
          <p:nvPr>
            <p:ph type="title"/>
          </p:nvPr>
        </p:nvSpPr>
        <p:spPr>
          <a:xfrm>
            <a:off x="471900" y="738725"/>
            <a:ext cx="8222100" cy="7676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471900" y="1919075"/>
            <a:ext cx="3999899" cy="2710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body" idx="2"/>
          </p:nvPr>
        </p:nvSpPr>
        <p:spPr>
          <a:xfrm>
            <a:off x="4694250" y="1919075"/>
            <a:ext cx="3999899" cy="2710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0" name="Shape 30"/>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1"/>
        <p:cNvGrpSpPr/>
        <p:nvPr/>
      </p:nvGrpSpPr>
      <p:grpSpPr>
        <a:xfrm>
          <a:off x="0" y="0"/>
          <a:ext cx="0" cy="0"/>
          <a:chOff x="0" y="0"/>
          <a:chExt cx="0" cy="0"/>
        </a:xfrm>
      </p:grpSpPr>
      <p:sp>
        <p:nvSpPr>
          <p:cNvPr id="32" name="Shape 32"/>
          <p:cNvSpPr/>
          <p:nvPr/>
        </p:nvSpPr>
        <p:spPr>
          <a:xfrm rot="10800000" flipH="1">
            <a:off x="0" y="656399"/>
            <a:ext cx="9144000" cy="44871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34" name="Shape 34"/>
          <p:cNvSpPr txBox="1">
            <a:spLocks noGrp="1"/>
          </p:cNvSpPr>
          <p:nvPr>
            <p:ph type="title"/>
          </p:nvPr>
        </p:nvSpPr>
        <p:spPr>
          <a:xfrm>
            <a:off x="98250" y="16350"/>
            <a:ext cx="8826599" cy="602700"/>
          </a:xfrm>
          <a:prstGeom prst="rect">
            <a:avLst/>
          </a:prstGeom>
        </p:spPr>
        <p:txBody>
          <a:bodyPr lIns="91425" tIns="91425" rIns="91425" bIns="91425" anchor="ctr" anchorCtr="0"/>
          <a:lstStyle>
            <a:lvl1pPr lvl="0">
              <a:spcBef>
                <a:spcPts val="0"/>
              </a:spcBef>
              <a:buSzPct val="100000"/>
              <a:defRPr sz="1800"/>
            </a:lvl1pPr>
            <a:lvl2pPr lvl="1">
              <a:spcBef>
                <a:spcPts val="0"/>
              </a:spcBef>
              <a:buSzPct val="100000"/>
              <a:defRPr sz="1800"/>
            </a:lvl2pPr>
            <a:lvl3pPr lvl="2">
              <a:spcBef>
                <a:spcPts val="0"/>
              </a:spcBef>
              <a:buSzPct val="100000"/>
              <a:defRPr sz="1800"/>
            </a:lvl3pPr>
            <a:lvl4pPr lvl="3">
              <a:spcBef>
                <a:spcPts val="0"/>
              </a:spcBef>
              <a:buSzPct val="100000"/>
              <a:defRPr sz="1800"/>
            </a:lvl4pPr>
            <a:lvl5pPr lvl="4">
              <a:spcBef>
                <a:spcPts val="0"/>
              </a:spcBef>
              <a:buSzPct val="100000"/>
              <a:defRPr sz="1800"/>
            </a:lvl5pPr>
            <a:lvl6pPr lvl="5">
              <a:spcBef>
                <a:spcPts val="0"/>
              </a:spcBef>
              <a:buSzPct val="100000"/>
              <a:defRPr sz="1800"/>
            </a:lvl6pPr>
            <a:lvl7pPr lvl="6">
              <a:spcBef>
                <a:spcPts val="0"/>
              </a:spcBef>
              <a:buSzPct val="100000"/>
              <a:defRPr sz="1800"/>
            </a:lvl7pPr>
            <a:lvl8pPr lvl="7">
              <a:spcBef>
                <a:spcPts val="0"/>
              </a:spcBef>
              <a:buSzPct val="100000"/>
              <a:defRPr sz="1800"/>
            </a:lvl8pPr>
            <a:lvl9pPr lvl="8">
              <a:spcBef>
                <a:spcPts val="0"/>
              </a:spcBef>
              <a:buSzPct val="100000"/>
              <a:defRPr sz="1800"/>
            </a:lvl9pPr>
          </a:lstStyle>
          <a:p>
            <a:endParaRPr/>
          </a:p>
        </p:txBody>
      </p:sp>
      <p:sp>
        <p:nvSpPr>
          <p:cNvPr id="35" name="Shape 35"/>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p:nvPr/>
        </p:nvSpPr>
        <p:spPr>
          <a:xfrm rot="10800000" flipH="1">
            <a:off x="3276600" y="25"/>
            <a:ext cx="5867400" cy="5143499"/>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8" name="Shape 38"/>
          <p:cNvSpPr/>
          <p:nvPr/>
        </p:nvSpPr>
        <p:spPr>
          <a:xfrm rot="-5400000">
            <a:off x="759150" y="2517450"/>
            <a:ext cx="5143499"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226077" y="357800"/>
            <a:ext cx="2807999" cy="953399"/>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0" name="Shape 40"/>
          <p:cNvSpPr txBox="1">
            <a:spLocks noGrp="1"/>
          </p:cNvSpPr>
          <p:nvPr>
            <p:ph type="body" idx="1"/>
          </p:nvPr>
        </p:nvSpPr>
        <p:spPr>
          <a:xfrm>
            <a:off x="226075" y="1465800"/>
            <a:ext cx="2807999" cy="3163499"/>
          </a:xfrm>
          <a:prstGeom prst="rect">
            <a:avLst/>
          </a:prstGeom>
        </p:spPr>
        <p:txBody>
          <a:bodyPr lIns="91425" tIns="91425" rIns="91425" bIns="91425" anchor="t" anchorCtr="0"/>
          <a:lstStyle>
            <a:lvl1pPr lvl="0">
              <a:spcBef>
                <a:spcPts val="0"/>
              </a:spcBef>
              <a:buClr>
                <a:schemeClr val="lt1"/>
              </a:buClr>
              <a:buSzPct val="100000"/>
              <a:defRPr sz="1200">
                <a:solidFill>
                  <a:schemeClr val="lt1"/>
                </a:solidFill>
              </a:defRPr>
            </a:lvl1pPr>
            <a:lvl2pPr lvl="1">
              <a:spcBef>
                <a:spcPts val="0"/>
              </a:spcBef>
              <a:buClr>
                <a:schemeClr val="lt1"/>
              </a:buClr>
              <a:buSzPct val="100000"/>
              <a:defRPr sz="1200">
                <a:solidFill>
                  <a:schemeClr val="lt1"/>
                </a:solidFill>
              </a:defRPr>
            </a:lvl2pPr>
            <a:lvl3pPr lvl="2">
              <a:spcBef>
                <a:spcPts val="0"/>
              </a:spcBef>
              <a:buClr>
                <a:schemeClr val="lt1"/>
              </a:buClr>
              <a:buSzPct val="100000"/>
              <a:defRPr sz="1200">
                <a:solidFill>
                  <a:schemeClr val="lt1"/>
                </a:solidFill>
              </a:defRPr>
            </a:lvl3pPr>
            <a:lvl4pPr lvl="3">
              <a:spcBef>
                <a:spcPts val="0"/>
              </a:spcBef>
              <a:buClr>
                <a:schemeClr val="lt1"/>
              </a:buClr>
              <a:buSzPct val="100000"/>
              <a:defRPr sz="1200">
                <a:solidFill>
                  <a:schemeClr val="lt1"/>
                </a:solidFill>
              </a:defRPr>
            </a:lvl4pPr>
            <a:lvl5pPr lvl="4">
              <a:spcBef>
                <a:spcPts val="0"/>
              </a:spcBef>
              <a:buClr>
                <a:schemeClr val="lt1"/>
              </a:buClr>
              <a:buSzPct val="100000"/>
              <a:defRPr sz="1200">
                <a:solidFill>
                  <a:schemeClr val="lt1"/>
                </a:solidFill>
              </a:defRPr>
            </a:lvl5pPr>
            <a:lvl6pPr lvl="5">
              <a:spcBef>
                <a:spcPts val="0"/>
              </a:spcBef>
              <a:buClr>
                <a:schemeClr val="lt1"/>
              </a:buClr>
              <a:buSzPct val="100000"/>
              <a:defRPr sz="1200">
                <a:solidFill>
                  <a:schemeClr val="lt1"/>
                </a:solidFill>
              </a:defRPr>
            </a:lvl6pPr>
            <a:lvl7pPr lvl="6">
              <a:spcBef>
                <a:spcPts val="0"/>
              </a:spcBef>
              <a:buClr>
                <a:schemeClr val="lt1"/>
              </a:buClr>
              <a:buSzPct val="100000"/>
              <a:defRPr sz="1200">
                <a:solidFill>
                  <a:schemeClr val="lt1"/>
                </a:solidFill>
              </a:defRPr>
            </a:lvl7pPr>
            <a:lvl8pPr lvl="7">
              <a:spcBef>
                <a:spcPts val="0"/>
              </a:spcBef>
              <a:buClr>
                <a:schemeClr val="lt1"/>
              </a:buClr>
              <a:buSzPct val="100000"/>
              <a:defRPr sz="1200">
                <a:solidFill>
                  <a:schemeClr val="lt1"/>
                </a:solidFill>
              </a:defRPr>
            </a:lvl8pPr>
            <a:lvl9pPr lvl="8">
              <a:spcBef>
                <a:spcPts val="0"/>
              </a:spcBef>
              <a:buClr>
                <a:schemeClr val="lt1"/>
              </a:buClr>
              <a:buSzPct val="100000"/>
              <a:defRPr sz="1200">
                <a:solidFill>
                  <a:schemeClr val="lt1"/>
                </a:solidFill>
              </a:defRPr>
            </a:lvl9pPr>
          </a:lstStyle>
          <a:p>
            <a:endParaRPr/>
          </a:p>
        </p:txBody>
      </p:sp>
      <p:sp>
        <p:nvSpPr>
          <p:cNvPr id="41" name="Shape 41"/>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90250" y="488250"/>
            <a:ext cx="6227100" cy="4090800"/>
          </a:xfrm>
          <a:prstGeom prst="rect">
            <a:avLst/>
          </a:prstGeom>
        </p:spPr>
        <p:txBody>
          <a:bodyPr lIns="91425" tIns="91425" rIns="91425" bIns="91425" anchor="ctr" anchorCtr="0"/>
          <a:lstStyle>
            <a:lvl1pPr lvl="0">
              <a:spcBef>
                <a:spcPts val="0"/>
              </a:spcBef>
              <a:buSzPct val="100000"/>
              <a:defRPr sz="6000"/>
            </a:lvl1pPr>
            <a:lvl2pPr lvl="1">
              <a:spcBef>
                <a:spcPts val="0"/>
              </a:spcBef>
              <a:buSzPct val="100000"/>
              <a:defRPr sz="6000"/>
            </a:lvl2pPr>
            <a:lvl3pPr lvl="2">
              <a:spcBef>
                <a:spcPts val="0"/>
              </a:spcBef>
              <a:buSzPct val="100000"/>
              <a:defRPr sz="6000"/>
            </a:lvl3pPr>
            <a:lvl4pPr lvl="3">
              <a:spcBef>
                <a:spcPts val="0"/>
              </a:spcBef>
              <a:buSzPct val="100000"/>
              <a:defRPr sz="6000"/>
            </a:lvl4pPr>
            <a:lvl5pPr lvl="4">
              <a:spcBef>
                <a:spcPts val="0"/>
              </a:spcBef>
              <a:buSzPct val="100000"/>
              <a:defRPr sz="6000"/>
            </a:lvl5pPr>
            <a:lvl6pPr lvl="5">
              <a:spcBef>
                <a:spcPts val="0"/>
              </a:spcBef>
              <a:buSzPct val="100000"/>
              <a:defRPr sz="6000"/>
            </a:lvl6pPr>
            <a:lvl7pPr lvl="6">
              <a:spcBef>
                <a:spcPts val="0"/>
              </a:spcBef>
              <a:buSzPct val="100000"/>
              <a:defRPr sz="6000"/>
            </a:lvl7pPr>
            <a:lvl8pPr lvl="7">
              <a:spcBef>
                <a:spcPts val="0"/>
              </a:spcBef>
              <a:buSzPct val="100000"/>
              <a:defRPr sz="6000"/>
            </a:lvl8pPr>
            <a:lvl9pPr lvl="8">
              <a:spcBef>
                <a:spcPts val="0"/>
              </a:spcBef>
              <a:buSzPct val="100000"/>
              <a:defRPr sz="6000"/>
            </a:lvl9pPr>
          </a:lstStyle>
          <a:p>
            <a:endParaRPr/>
          </a:p>
        </p:txBody>
      </p:sp>
      <p:sp>
        <p:nvSpPr>
          <p:cNvPr id="44" name="Shape 44"/>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5"/>
        <p:cNvGrpSpPr/>
        <p:nvPr/>
      </p:nvGrpSpPr>
      <p:grpSpPr>
        <a:xfrm>
          <a:off x="0" y="0"/>
          <a:ext cx="0" cy="0"/>
          <a:chOff x="0" y="0"/>
          <a:chExt cx="0" cy="0"/>
        </a:xfrm>
      </p:grpSpPr>
      <p:sp>
        <p:nvSpPr>
          <p:cNvPr id="46" name="Shape 46"/>
          <p:cNvSpPr/>
          <p:nvPr/>
        </p:nvSpPr>
        <p:spPr>
          <a:xfrm flipH="1">
            <a:off x="0" y="0"/>
            <a:ext cx="4572000" cy="5143499"/>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47" name="Shape 47"/>
          <p:cNvSpPr/>
          <p:nvPr/>
        </p:nvSpPr>
        <p:spPr>
          <a:xfrm rot="5400000">
            <a:off x="1946424"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48" name="Shape 48"/>
          <p:cNvSpPr txBox="1">
            <a:spLocks noGrp="1"/>
          </p:cNvSpPr>
          <p:nvPr>
            <p:ph type="title"/>
          </p:nvPr>
        </p:nvSpPr>
        <p:spPr>
          <a:xfrm>
            <a:off x="265500" y="1233175"/>
            <a:ext cx="4045199" cy="1482300"/>
          </a:xfrm>
          <a:prstGeom prst="rect">
            <a:avLst/>
          </a:prstGeom>
        </p:spPr>
        <p:txBody>
          <a:bodyPr lIns="91425" tIns="91425" rIns="91425" bIns="91425" anchor="b" anchorCtr="0"/>
          <a:lstStyle>
            <a:lvl1pPr lvl="0" algn="ctr">
              <a:spcBef>
                <a:spcPts val="0"/>
              </a:spcBef>
              <a:buClr>
                <a:schemeClr val="dk2"/>
              </a:buClr>
              <a:buSzPct val="100000"/>
              <a:defRPr sz="4200">
                <a:solidFill>
                  <a:schemeClr val="dk2"/>
                </a:solidFill>
              </a:defRPr>
            </a:lvl1pPr>
            <a:lvl2pPr lvl="1" algn="ctr">
              <a:spcBef>
                <a:spcPts val="0"/>
              </a:spcBef>
              <a:buClr>
                <a:schemeClr val="dk2"/>
              </a:buClr>
              <a:buSzPct val="100000"/>
              <a:defRPr sz="4200">
                <a:solidFill>
                  <a:schemeClr val="dk2"/>
                </a:solidFill>
              </a:defRPr>
            </a:lvl2pPr>
            <a:lvl3pPr lvl="2" algn="ctr">
              <a:spcBef>
                <a:spcPts val="0"/>
              </a:spcBef>
              <a:buClr>
                <a:schemeClr val="dk2"/>
              </a:buClr>
              <a:buSzPct val="100000"/>
              <a:defRPr sz="4200">
                <a:solidFill>
                  <a:schemeClr val="dk2"/>
                </a:solidFill>
              </a:defRPr>
            </a:lvl3pPr>
            <a:lvl4pPr lvl="3" algn="ctr">
              <a:spcBef>
                <a:spcPts val="0"/>
              </a:spcBef>
              <a:buClr>
                <a:schemeClr val="dk2"/>
              </a:buClr>
              <a:buSzPct val="100000"/>
              <a:defRPr sz="4200">
                <a:solidFill>
                  <a:schemeClr val="dk2"/>
                </a:solidFill>
              </a:defRPr>
            </a:lvl4pPr>
            <a:lvl5pPr lvl="4" algn="ctr">
              <a:spcBef>
                <a:spcPts val="0"/>
              </a:spcBef>
              <a:buClr>
                <a:schemeClr val="dk2"/>
              </a:buClr>
              <a:buSzPct val="100000"/>
              <a:defRPr sz="4200">
                <a:solidFill>
                  <a:schemeClr val="dk2"/>
                </a:solidFill>
              </a:defRPr>
            </a:lvl5pPr>
            <a:lvl6pPr lvl="5" algn="ctr">
              <a:spcBef>
                <a:spcPts val="0"/>
              </a:spcBef>
              <a:buClr>
                <a:schemeClr val="dk2"/>
              </a:buClr>
              <a:buSzPct val="100000"/>
              <a:defRPr sz="4200">
                <a:solidFill>
                  <a:schemeClr val="dk2"/>
                </a:solidFill>
              </a:defRPr>
            </a:lvl6pPr>
            <a:lvl7pPr lvl="6" algn="ctr">
              <a:spcBef>
                <a:spcPts val="0"/>
              </a:spcBef>
              <a:buClr>
                <a:schemeClr val="dk2"/>
              </a:buClr>
              <a:buSzPct val="100000"/>
              <a:defRPr sz="4200">
                <a:solidFill>
                  <a:schemeClr val="dk2"/>
                </a:solidFill>
              </a:defRPr>
            </a:lvl7pPr>
            <a:lvl8pPr lvl="7" algn="ctr">
              <a:spcBef>
                <a:spcPts val="0"/>
              </a:spcBef>
              <a:buClr>
                <a:schemeClr val="dk2"/>
              </a:buClr>
              <a:buSzPct val="100000"/>
              <a:defRPr sz="4200">
                <a:solidFill>
                  <a:schemeClr val="dk2"/>
                </a:solidFill>
              </a:defRPr>
            </a:lvl8pPr>
            <a:lvl9pPr lvl="8" algn="ctr">
              <a:spcBef>
                <a:spcPts val="0"/>
              </a:spcBef>
              <a:buClr>
                <a:schemeClr val="dk2"/>
              </a:buClr>
              <a:buSzPct val="100000"/>
              <a:defRPr sz="4200">
                <a:solidFill>
                  <a:schemeClr val="dk2"/>
                </a:solidFill>
              </a:defRPr>
            </a:lvl9pPr>
          </a:lstStyle>
          <a:p>
            <a:endParaRPr/>
          </a:p>
        </p:txBody>
      </p:sp>
      <p:sp>
        <p:nvSpPr>
          <p:cNvPr id="49" name="Shape 49"/>
          <p:cNvSpPr txBox="1">
            <a:spLocks noGrp="1"/>
          </p:cNvSpPr>
          <p:nvPr>
            <p:ph type="subTitle" idx="1"/>
          </p:nvPr>
        </p:nvSpPr>
        <p:spPr>
          <a:xfrm>
            <a:off x="265500" y="2779466"/>
            <a:ext cx="4045199"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50" name="Shape 50"/>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51" name="Shape 51"/>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52"/>
        <p:cNvGrpSpPr/>
        <p:nvPr/>
      </p:nvGrpSpPr>
      <p:grpSpPr>
        <a:xfrm>
          <a:off x="0" y="0"/>
          <a:ext cx="0" cy="0"/>
          <a:chOff x="0" y="0"/>
          <a:chExt cx="0" cy="0"/>
        </a:xfrm>
      </p:grpSpPr>
      <p:sp>
        <p:nvSpPr>
          <p:cNvPr id="53" name="Shape 53"/>
          <p:cNvSpPr txBox="1"/>
          <p:nvPr/>
        </p:nvSpPr>
        <p:spPr>
          <a:xfrm rot="10800000" flipH="1">
            <a:off x="0" y="0"/>
            <a:ext cx="9144000" cy="4695899"/>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rot="10800000" flipH="1">
            <a:off x="0" y="4622724"/>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55" name="Shape 55"/>
          <p:cNvSpPr txBox="1">
            <a:spLocks noGrp="1"/>
          </p:cNvSpPr>
          <p:nvPr>
            <p:ph type="body" idx="1"/>
          </p:nvPr>
        </p:nvSpPr>
        <p:spPr>
          <a:xfrm>
            <a:off x="57150" y="4696825"/>
            <a:ext cx="8381999" cy="446700"/>
          </a:xfrm>
          <a:prstGeom prst="rect">
            <a:avLst/>
          </a:prstGeom>
        </p:spPr>
        <p:txBody>
          <a:bodyPr lIns="91425" tIns="91425" rIns="91425" bIns="91425" anchor="ctr" anchorCtr="0"/>
          <a:lstStyle>
            <a:lvl1pPr lvl="0">
              <a:lnSpc>
                <a:spcPct val="100000"/>
              </a:lnSpc>
              <a:spcBef>
                <a:spcPts val="0"/>
              </a:spcBef>
              <a:spcAft>
                <a:spcPts val="0"/>
              </a:spcAft>
              <a:buClr>
                <a:schemeClr val="lt1"/>
              </a:buClr>
              <a:buSzPct val="100000"/>
              <a:buNone/>
              <a:defRPr sz="1200">
                <a:solidFill>
                  <a:schemeClr val="lt1"/>
                </a:solidFill>
              </a:defRPr>
            </a:lvl1pPr>
          </a:lstStyle>
          <a:p>
            <a:endParaRPr/>
          </a:p>
        </p:txBody>
      </p:sp>
      <p:sp>
        <p:nvSpPr>
          <p:cNvPr id="56" name="Shape 56"/>
          <p:cNvSpPr txBox="1">
            <a:spLocks noGrp="1"/>
          </p:cNvSpPr>
          <p:nvPr>
            <p:ph type="sldNum" idx="12"/>
          </p:nvPr>
        </p:nvSpPr>
        <p:spPr>
          <a:xfrm>
            <a:off x="8523541" y="4695623"/>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71900" y="738725"/>
            <a:ext cx="8222100" cy="767699"/>
          </a:xfrm>
          <a:prstGeom prst="rect">
            <a:avLst/>
          </a:prstGeom>
          <a:noFill/>
          <a:ln>
            <a:noFill/>
          </a:ln>
        </p:spPr>
        <p:txBody>
          <a:bodyPr lIns="91425" tIns="91425" rIns="91425" bIns="91425" anchor="b" anchorCtr="0"/>
          <a:lstStyle>
            <a:lvl1pPr lvl="0">
              <a:spcBef>
                <a:spcPts val="0"/>
              </a:spcBef>
              <a:buClr>
                <a:schemeClr val="lt1"/>
              </a:buClr>
              <a:buSzPct val="100000"/>
              <a:buFont typeface="Roboto"/>
              <a:buNone/>
              <a:defRPr sz="3200">
                <a:solidFill>
                  <a:schemeClr val="lt1"/>
                </a:solidFill>
                <a:latin typeface="Roboto"/>
                <a:ea typeface="Roboto"/>
                <a:cs typeface="Roboto"/>
                <a:sym typeface="Roboto"/>
              </a:defRPr>
            </a:lvl1pPr>
            <a:lvl2pPr lvl="1">
              <a:spcBef>
                <a:spcPts val="0"/>
              </a:spcBef>
              <a:buClr>
                <a:schemeClr val="lt1"/>
              </a:buClr>
              <a:buSzPct val="100000"/>
              <a:buFont typeface="Roboto"/>
              <a:buNone/>
              <a:defRPr sz="3200">
                <a:solidFill>
                  <a:schemeClr val="lt1"/>
                </a:solidFill>
                <a:latin typeface="Roboto"/>
                <a:ea typeface="Roboto"/>
                <a:cs typeface="Roboto"/>
                <a:sym typeface="Roboto"/>
              </a:defRPr>
            </a:lvl2pPr>
            <a:lvl3pPr lvl="2">
              <a:spcBef>
                <a:spcPts val="0"/>
              </a:spcBef>
              <a:buClr>
                <a:schemeClr val="lt1"/>
              </a:buClr>
              <a:buSzPct val="100000"/>
              <a:buFont typeface="Roboto"/>
              <a:buNone/>
              <a:defRPr sz="3200">
                <a:solidFill>
                  <a:schemeClr val="lt1"/>
                </a:solidFill>
                <a:latin typeface="Roboto"/>
                <a:ea typeface="Roboto"/>
                <a:cs typeface="Roboto"/>
                <a:sym typeface="Roboto"/>
              </a:defRPr>
            </a:lvl3pPr>
            <a:lvl4pPr lvl="3">
              <a:spcBef>
                <a:spcPts val="0"/>
              </a:spcBef>
              <a:buClr>
                <a:schemeClr val="lt1"/>
              </a:buClr>
              <a:buSzPct val="100000"/>
              <a:buFont typeface="Roboto"/>
              <a:buNone/>
              <a:defRPr sz="3200">
                <a:solidFill>
                  <a:schemeClr val="lt1"/>
                </a:solidFill>
                <a:latin typeface="Roboto"/>
                <a:ea typeface="Roboto"/>
                <a:cs typeface="Roboto"/>
                <a:sym typeface="Roboto"/>
              </a:defRPr>
            </a:lvl4pPr>
            <a:lvl5pPr lvl="4">
              <a:spcBef>
                <a:spcPts val="0"/>
              </a:spcBef>
              <a:buClr>
                <a:schemeClr val="lt1"/>
              </a:buClr>
              <a:buSzPct val="100000"/>
              <a:buFont typeface="Roboto"/>
              <a:buNone/>
              <a:defRPr sz="3200">
                <a:solidFill>
                  <a:schemeClr val="lt1"/>
                </a:solidFill>
                <a:latin typeface="Roboto"/>
                <a:ea typeface="Roboto"/>
                <a:cs typeface="Roboto"/>
                <a:sym typeface="Roboto"/>
              </a:defRPr>
            </a:lvl5pPr>
            <a:lvl6pPr lvl="5">
              <a:spcBef>
                <a:spcPts val="0"/>
              </a:spcBef>
              <a:buClr>
                <a:schemeClr val="lt1"/>
              </a:buClr>
              <a:buSzPct val="100000"/>
              <a:buFont typeface="Roboto"/>
              <a:buNone/>
              <a:defRPr sz="3200">
                <a:solidFill>
                  <a:schemeClr val="lt1"/>
                </a:solidFill>
                <a:latin typeface="Roboto"/>
                <a:ea typeface="Roboto"/>
                <a:cs typeface="Roboto"/>
                <a:sym typeface="Roboto"/>
              </a:defRPr>
            </a:lvl6pPr>
            <a:lvl7pPr lvl="6">
              <a:spcBef>
                <a:spcPts val="0"/>
              </a:spcBef>
              <a:buClr>
                <a:schemeClr val="lt1"/>
              </a:buClr>
              <a:buSzPct val="100000"/>
              <a:buFont typeface="Roboto"/>
              <a:buNone/>
              <a:defRPr sz="3200">
                <a:solidFill>
                  <a:schemeClr val="lt1"/>
                </a:solidFill>
                <a:latin typeface="Roboto"/>
                <a:ea typeface="Roboto"/>
                <a:cs typeface="Roboto"/>
                <a:sym typeface="Roboto"/>
              </a:defRPr>
            </a:lvl7pPr>
            <a:lvl8pPr lvl="7">
              <a:spcBef>
                <a:spcPts val="0"/>
              </a:spcBef>
              <a:buClr>
                <a:schemeClr val="lt1"/>
              </a:buClr>
              <a:buSzPct val="100000"/>
              <a:buFont typeface="Roboto"/>
              <a:buNone/>
              <a:defRPr sz="3200">
                <a:solidFill>
                  <a:schemeClr val="lt1"/>
                </a:solidFill>
                <a:latin typeface="Roboto"/>
                <a:ea typeface="Roboto"/>
                <a:cs typeface="Roboto"/>
                <a:sym typeface="Roboto"/>
              </a:defRPr>
            </a:lvl8pPr>
            <a:lvl9pPr lvl="8">
              <a:spcBef>
                <a:spcPts val="0"/>
              </a:spcBef>
              <a:buClr>
                <a:schemeClr val="lt1"/>
              </a:buClr>
              <a:buSzPct val="100000"/>
              <a:buFont typeface="Roboto"/>
              <a:buNone/>
              <a:defRPr sz="3200">
                <a:solidFill>
                  <a:schemeClr val="lt1"/>
                </a:solidFill>
                <a:latin typeface="Roboto"/>
                <a:ea typeface="Roboto"/>
                <a:cs typeface="Roboto"/>
                <a:sym typeface="Roboto"/>
              </a:defRPr>
            </a:lvl9pPr>
          </a:lstStyle>
          <a:p>
            <a:endParaRPr/>
          </a:p>
        </p:txBody>
      </p:sp>
      <p:sp>
        <p:nvSpPr>
          <p:cNvPr id="7" name="Shape 7"/>
          <p:cNvSpPr txBox="1">
            <a:spLocks noGrp="1"/>
          </p:cNvSpPr>
          <p:nvPr>
            <p:ph type="body" idx="1"/>
          </p:nvPr>
        </p:nvSpPr>
        <p:spPr>
          <a:xfrm>
            <a:off x="471900" y="1919075"/>
            <a:ext cx="8222100" cy="2710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buFont typeface="Roboto"/>
              <a:defRPr sz="1800">
                <a:solidFill>
                  <a:schemeClr val="lt2"/>
                </a:solidFill>
                <a:latin typeface="Roboto"/>
                <a:ea typeface="Roboto"/>
                <a:cs typeface="Roboto"/>
                <a:sym typeface="Roboto"/>
              </a:defRPr>
            </a:lvl1pPr>
            <a:lvl2pPr lvl="1">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2pPr>
            <a:lvl3pPr lvl="2">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3pPr>
            <a:lvl4pPr lvl="3">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4pPr>
            <a:lvl5pPr lvl="4">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5pPr>
            <a:lvl6pPr lvl="5">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6pPr>
            <a:lvl7pPr lvl="6">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7pPr>
            <a:lvl8pPr lvl="7">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8pPr>
            <a:lvl9pPr lvl="8">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9pPr>
          </a:lstStyle>
          <a:p>
            <a:endParaRPr/>
          </a:p>
        </p:txBody>
      </p:sp>
      <p:sp>
        <p:nvSpPr>
          <p:cNvPr id="8" name="Shape 8"/>
          <p:cNvSpPr txBox="1">
            <a:spLocks noGrp="1"/>
          </p:cNvSpPr>
          <p:nvPr>
            <p:ph type="sldNum" idx="12"/>
          </p:nvPr>
        </p:nvSpPr>
        <p:spPr>
          <a:xfrm>
            <a:off x="8523541" y="4695623"/>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NUL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ctrTitle"/>
          </p:nvPr>
        </p:nvSpPr>
        <p:spPr>
          <a:xfrm>
            <a:off x="390525" y="1546452"/>
            <a:ext cx="8222100" cy="933600"/>
          </a:xfrm>
          <a:prstGeom prst="rect">
            <a:avLst/>
          </a:prstGeom>
        </p:spPr>
        <p:txBody>
          <a:bodyPr lIns="91425" tIns="91425" rIns="91425" bIns="91425" anchor="b" anchorCtr="0">
            <a:noAutofit/>
          </a:bodyPr>
          <a:lstStyle/>
          <a:p>
            <a:pPr lvl="0">
              <a:spcBef>
                <a:spcPts val="0"/>
              </a:spcBef>
              <a:buNone/>
            </a:pPr>
            <a:r>
              <a:rPr lang="en"/>
              <a:t>Common Crawl Mining </a:t>
            </a:r>
          </a:p>
        </p:txBody>
      </p:sp>
      <p:sp>
        <p:nvSpPr>
          <p:cNvPr id="68" name="Shape 68"/>
          <p:cNvSpPr txBox="1">
            <a:spLocks noGrp="1"/>
          </p:cNvSpPr>
          <p:nvPr>
            <p:ph type="subTitle" idx="1"/>
          </p:nvPr>
        </p:nvSpPr>
        <p:spPr>
          <a:xfrm>
            <a:off x="390525" y="2516277"/>
            <a:ext cx="8222100" cy="2196600"/>
          </a:xfrm>
          <a:prstGeom prst="rect">
            <a:avLst/>
          </a:prstGeom>
        </p:spPr>
        <p:txBody>
          <a:bodyPr lIns="91425" tIns="91425" rIns="91425" bIns="91425" anchor="t" anchorCtr="0">
            <a:noAutofit/>
          </a:bodyPr>
          <a:lstStyle/>
          <a:p>
            <a:pPr lvl="0" rtl="0">
              <a:spcBef>
                <a:spcPts val="0"/>
              </a:spcBef>
              <a:spcAft>
                <a:spcPts val="1000"/>
              </a:spcAft>
              <a:buNone/>
            </a:pPr>
            <a:r>
              <a:rPr lang="en" sz="1400"/>
              <a:t>Team: 		Brian Clarke, Tommy Dean, Ali Pasha, Casey Butenhoff</a:t>
            </a:r>
          </a:p>
          <a:p>
            <a:pPr lvl="0" rtl="0">
              <a:spcBef>
                <a:spcPts val="0"/>
              </a:spcBef>
              <a:spcAft>
                <a:spcPts val="1000"/>
              </a:spcAft>
              <a:buNone/>
            </a:pPr>
            <a:r>
              <a:rPr lang="en" sz="1400"/>
              <a:t>Manager:		Don Sanderson (Eastman Chemical Company)</a:t>
            </a:r>
          </a:p>
          <a:p>
            <a:pPr lvl="0">
              <a:spcBef>
                <a:spcPts val="0"/>
              </a:spcBef>
              <a:spcAft>
                <a:spcPts val="1000"/>
              </a:spcAft>
              <a:buNone/>
            </a:pPr>
            <a:r>
              <a:rPr lang="en" sz="1400"/>
              <a:t>Client: 		Ken Denmark (Eastman Chemical Company)</a:t>
            </a:r>
          </a:p>
          <a:p>
            <a:pPr lvl="0" rtl="0">
              <a:spcBef>
                <a:spcPts val="0"/>
              </a:spcBef>
              <a:spcAft>
                <a:spcPts val="1000"/>
              </a:spcAft>
              <a:buNone/>
            </a:pPr>
            <a:r>
              <a:rPr lang="en" sz="1400"/>
              <a:t>Instructor: 		Edward Fox</a:t>
            </a:r>
          </a:p>
          <a:p>
            <a:pPr lvl="0" rtl="0">
              <a:spcBef>
                <a:spcPts val="0"/>
              </a:spcBef>
              <a:spcAft>
                <a:spcPts val="1000"/>
              </a:spcAft>
              <a:buNone/>
            </a:pPr>
            <a:endParaRPr sz="600"/>
          </a:p>
          <a:p>
            <a:pPr lvl="0" rtl="0">
              <a:spcBef>
                <a:spcPts val="0"/>
              </a:spcBef>
              <a:spcAft>
                <a:spcPts val="0"/>
              </a:spcAft>
              <a:buNone/>
            </a:pPr>
            <a:r>
              <a:rPr lang="en" sz="1200"/>
              <a:t>Multimedia, Hypertext, and Information Access (CS 4624)</a:t>
            </a:r>
          </a:p>
          <a:p>
            <a:pPr lvl="0">
              <a:spcBef>
                <a:spcPts val="0"/>
              </a:spcBef>
              <a:spcAft>
                <a:spcPts val="0"/>
              </a:spcAft>
              <a:buNone/>
            </a:pPr>
            <a:r>
              <a:rPr lang="en" sz="1200"/>
              <a:t>Virginia Tech, Blacksburg, VA 24061</a:t>
            </a:r>
            <a:br>
              <a:rPr lang="en" sz="1200"/>
            </a:br>
            <a:r>
              <a:rPr lang="en" sz="1200"/>
              <a:t>Spring 2017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71900" y="738725"/>
            <a:ext cx="8222100" cy="767699"/>
          </a:xfrm>
          <a:prstGeom prst="rect">
            <a:avLst/>
          </a:prstGeom>
        </p:spPr>
        <p:txBody>
          <a:bodyPr lIns="91425" tIns="91425" rIns="91425" bIns="91425" anchor="b" anchorCtr="0">
            <a:noAutofit/>
          </a:bodyPr>
          <a:lstStyle/>
          <a:p>
            <a:pPr lvl="0">
              <a:spcBef>
                <a:spcPts val="0"/>
              </a:spcBef>
              <a:buNone/>
            </a:pPr>
            <a:r>
              <a:rPr lang="en"/>
              <a:t>Project Goals</a:t>
            </a:r>
          </a:p>
        </p:txBody>
      </p:sp>
      <p:sp>
        <p:nvSpPr>
          <p:cNvPr id="74" name="Shape 74"/>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514350" lvl="0" indent="-285750">
              <a:spcBef>
                <a:spcPts val="0"/>
              </a:spcBef>
              <a:spcAft>
                <a:spcPts val="0"/>
              </a:spcAft>
              <a:buFont typeface="Arial" panose="020B0604020202020204" pitchFamily="34" charset="0"/>
              <a:buChar char="•"/>
            </a:pPr>
            <a:r>
              <a:rPr lang="en" dirty="0"/>
              <a:t>Improve Eastman Chemical Company’s ability to inform key business decisions</a:t>
            </a:r>
          </a:p>
          <a:p>
            <a:pPr marL="971550" lvl="1" indent="-285750">
              <a:spcBef>
                <a:spcPts val="0"/>
              </a:spcBef>
              <a:spcAft>
                <a:spcPts val="0"/>
              </a:spcAft>
              <a:buFont typeface="Arial" panose="020B0604020202020204" pitchFamily="34" charset="0"/>
              <a:buChar char="•"/>
            </a:pPr>
            <a:r>
              <a:rPr lang="en" dirty="0"/>
              <a:t>Assist product marketing and strategy development</a:t>
            </a:r>
          </a:p>
          <a:p>
            <a:pPr marL="514350" lvl="0" indent="-285750" rtl="0">
              <a:spcBef>
                <a:spcPts val="0"/>
              </a:spcBef>
              <a:spcAft>
                <a:spcPts val="0"/>
              </a:spcAft>
              <a:buFont typeface="Arial" panose="020B0604020202020204" pitchFamily="34" charset="0"/>
              <a:buChar char="•"/>
            </a:pPr>
            <a:r>
              <a:rPr lang="en" dirty="0"/>
              <a:t>Generate information for trend analysis of keywords</a:t>
            </a:r>
          </a:p>
          <a:p>
            <a:pPr marL="971550" lvl="1" indent="-285750" rtl="0">
              <a:spcBef>
                <a:spcPts val="0"/>
              </a:spcBef>
              <a:spcAft>
                <a:spcPts val="0"/>
              </a:spcAft>
              <a:buFont typeface="Arial" panose="020B0604020202020204" pitchFamily="34" charset="0"/>
              <a:buChar char="•"/>
            </a:pPr>
            <a:r>
              <a:rPr lang="en" dirty="0"/>
              <a:t>Publication date extraction</a:t>
            </a:r>
          </a:p>
          <a:p>
            <a:pPr marL="971550" lvl="1" indent="-285750" rtl="0">
              <a:spcBef>
                <a:spcPts val="0"/>
              </a:spcBef>
              <a:spcAft>
                <a:spcPts val="0"/>
              </a:spcAft>
              <a:buFont typeface="Arial" panose="020B0604020202020204" pitchFamily="34" charset="0"/>
              <a:buChar char="•"/>
            </a:pPr>
            <a:r>
              <a:rPr lang="en" dirty="0"/>
              <a:t>Common Crawl keyword searches</a:t>
            </a:r>
          </a:p>
          <a:p>
            <a:pPr lvl="0" rtl="0">
              <a:spcBef>
                <a:spcPts val="0"/>
              </a:spcBef>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rtl="0">
              <a:spcBef>
                <a:spcPts val="0"/>
              </a:spcBef>
              <a:buNone/>
            </a:pPr>
            <a:r>
              <a:rPr lang="en"/>
              <a:t>History</a:t>
            </a:r>
          </a:p>
        </p:txBody>
      </p:sp>
      <p:sp>
        <p:nvSpPr>
          <p:cNvPr id="80" name="Shape 80"/>
          <p:cNvSpPr txBox="1">
            <a:spLocks noGrp="1"/>
          </p:cNvSpPr>
          <p:nvPr>
            <p:ph type="body" idx="1"/>
          </p:nvPr>
        </p:nvSpPr>
        <p:spPr>
          <a:xfrm>
            <a:off x="471900" y="1919075"/>
            <a:ext cx="8222100" cy="2929500"/>
          </a:xfrm>
          <a:prstGeom prst="rect">
            <a:avLst/>
          </a:prstGeom>
        </p:spPr>
        <p:txBody>
          <a:bodyPr lIns="91425" tIns="91425" rIns="91425" bIns="91425" anchor="t" anchorCtr="0">
            <a:noAutofit/>
          </a:bodyPr>
          <a:lstStyle/>
          <a:p>
            <a:pPr marL="457200" lvl="0" indent="-285750">
              <a:spcAft>
                <a:spcPts val="0"/>
              </a:spcAft>
              <a:buFont typeface="Arial" panose="020B0604020202020204" pitchFamily="34" charset="0"/>
              <a:buChar char="•"/>
            </a:pPr>
            <a:r>
              <a:rPr lang="en" dirty="0"/>
              <a:t>Established client contact</a:t>
            </a:r>
          </a:p>
          <a:p>
            <a:pPr marL="457200" lvl="0" indent="-285750">
              <a:spcAft>
                <a:spcPts val="0"/>
              </a:spcAft>
              <a:buFont typeface="Arial" panose="020B0604020202020204" pitchFamily="34" charset="0"/>
              <a:buChar char="•"/>
            </a:pPr>
            <a:r>
              <a:rPr lang="en" dirty="0"/>
              <a:t>Experimented with MapReduce searching</a:t>
            </a:r>
          </a:p>
          <a:p>
            <a:pPr marL="457200" lvl="0" indent="-285750">
              <a:spcAft>
                <a:spcPts val="0"/>
              </a:spcAft>
              <a:buFont typeface="Arial" panose="020B0604020202020204" pitchFamily="34" charset="0"/>
              <a:buChar char="•"/>
            </a:pPr>
            <a:r>
              <a:rPr lang="en" dirty="0"/>
              <a:t>Transitioned to </a:t>
            </a:r>
            <a:r>
              <a:rPr lang="en" dirty="0" smtClean="0"/>
              <a:t>Elasticsearch</a:t>
            </a:r>
            <a:r>
              <a:rPr lang="en" baseline="30000" dirty="0" smtClean="0"/>
              <a:t>[1]</a:t>
            </a:r>
            <a:endParaRPr lang="en" baseline="30000" dirty="0"/>
          </a:p>
          <a:p>
            <a:pPr marL="914400" lvl="1" indent="-285750">
              <a:spcAft>
                <a:spcPts val="0"/>
              </a:spcAft>
              <a:buFont typeface="Arial" panose="020B0604020202020204" pitchFamily="34" charset="0"/>
              <a:buChar char="•"/>
            </a:pPr>
            <a:r>
              <a:rPr lang="en" dirty="0"/>
              <a:t>Reduced dataset</a:t>
            </a:r>
          </a:p>
          <a:p>
            <a:pPr marL="914400" lvl="1" indent="-285750">
              <a:spcAft>
                <a:spcPts val="0"/>
              </a:spcAft>
              <a:buFont typeface="Arial" panose="020B0604020202020204" pitchFamily="34" charset="0"/>
              <a:buChar char="•"/>
            </a:pPr>
            <a:r>
              <a:rPr lang="en" dirty="0"/>
              <a:t>Configured prototype</a:t>
            </a:r>
          </a:p>
          <a:p>
            <a:pPr marL="457200" lvl="0" indent="-285750">
              <a:spcAft>
                <a:spcPts val="0"/>
              </a:spcAft>
              <a:buFont typeface="Arial" panose="020B0604020202020204" pitchFamily="34" charset="0"/>
              <a:buChar char="•"/>
            </a:pPr>
            <a:r>
              <a:rPr lang="en" dirty="0"/>
              <a:t>Tested Elasticsearch prototype</a:t>
            </a:r>
          </a:p>
          <a:p>
            <a:pPr marL="457200" lvl="0" indent="-285750">
              <a:spcAft>
                <a:spcPts val="0"/>
              </a:spcAft>
              <a:buFont typeface="Arial" panose="020B0604020202020204" pitchFamily="34" charset="0"/>
              <a:buChar char="•"/>
            </a:pPr>
            <a:r>
              <a:rPr lang="en" dirty="0"/>
              <a:t>Refined Elasticsearch prototype</a:t>
            </a:r>
          </a:p>
          <a:p>
            <a:pPr marL="914400" lvl="1" indent="-285750">
              <a:spcAft>
                <a:spcPts val="0"/>
              </a:spcAft>
              <a:buFont typeface="Arial" panose="020B0604020202020204" pitchFamily="34" charset="0"/>
              <a:buChar char="•"/>
            </a:pPr>
            <a:r>
              <a:rPr lang="en" dirty="0"/>
              <a:t>Parallelization</a:t>
            </a:r>
          </a:p>
          <a:p>
            <a:pPr marL="914400" lvl="1" indent="-285750">
              <a:spcAft>
                <a:spcPts val="0"/>
              </a:spcAft>
              <a:buFont typeface="Arial" panose="020B0604020202020204" pitchFamily="34" charset="0"/>
              <a:buChar char="•"/>
            </a:pPr>
            <a:r>
              <a:rPr lang="en" dirty="0"/>
              <a:t>Custom relevance scoring</a:t>
            </a:r>
          </a:p>
          <a:p>
            <a:pPr marL="914400" lvl="1" indent="-285750">
              <a:spcAft>
                <a:spcPts val="0"/>
              </a:spcAft>
              <a:buFont typeface="Arial" panose="020B0604020202020204" pitchFamily="34" charset="0"/>
              <a:buChar char="•"/>
            </a:pPr>
            <a:r>
              <a:rPr lang="en" dirty="0"/>
              <a:t>Deduplication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rtl="0">
              <a:spcBef>
                <a:spcPts val="0"/>
              </a:spcBef>
              <a:buNone/>
            </a:pPr>
            <a:r>
              <a:rPr lang="en"/>
              <a:t>Problems</a:t>
            </a:r>
          </a:p>
        </p:txBody>
      </p:sp>
      <p:sp>
        <p:nvSpPr>
          <p:cNvPr id="86" name="Shape 86"/>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514350" lvl="0" indent="-285750" rtl="0">
              <a:spcBef>
                <a:spcPts val="0"/>
              </a:spcBef>
              <a:spcAft>
                <a:spcPts val="0"/>
              </a:spcAft>
              <a:buFont typeface="Arial" panose="020B0604020202020204" pitchFamily="34" charset="0"/>
              <a:buChar char="•"/>
            </a:pPr>
            <a:r>
              <a:rPr lang="en" dirty="0"/>
              <a:t>EMR cluster crashing (node size and default timeout)</a:t>
            </a:r>
          </a:p>
          <a:p>
            <a:pPr marL="971550" lvl="1" indent="-285750" rtl="0">
              <a:spcBef>
                <a:spcPts val="0"/>
              </a:spcBef>
              <a:spcAft>
                <a:spcPts val="0"/>
              </a:spcAft>
              <a:buFont typeface="Arial" panose="020B0604020202020204" pitchFamily="34" charset="0"/>
              <a:buChar char="•"/>
            </a:pPr>
            <a:r>
              <a:rPr lang="en" dirty="0"/>
              <a:t>Change configurations</a:t>
            </a:r>
          </a:p>
          <a:p>
            <a:pPr marL="514350" lvl="0" indent="-285750" rtl="0">
              <a:spcBef>
                <a:spcPts val="0"/>
              </a:spcBef>
              <a:spcAft>
                <a:spcPts val="0"/>
              </a:spcAft>
              <a:buFont typeface="Arial" panose="020B0604020202020204" pitchFamily="34" charset="0"/>
              <a:buChar char="•"/>
            </a:pPr>
            <a:r>
              <a:rPr lang="en" dirty="0"/>
              <a:t>Webhose printing to stdout</a:t>
            </a:r>
          </a:p>
          <a:p>
            <a:pPr marL="971550" lvl="1" indent="-285750" rtl="0">
              <a:spcBef>
                <a:spcPts val="0"/>
              </a:spcBef>
              <a:spcAft>
                <a:spcPts val="0"/>
              </a:spcAft>
              <a:buFont typeface="Arial" panose="020B0604020202020204" pitchFamily="34" charset="0"/>
              <a:buChar char="•"/>
            </a:pPr>
            <a:r>
              <a:rPr lang="en" dirty="0"/>
              <a:t>Dup2()</a:t>
            </a:r>
          </a:p>
          <a:p>
            <a:pPr marL="514350" lvl="0" indent="-285750" rtl="0">
              <a:spcBef>
                <a:spcPts val="0"/>
              </a:spcBef>
              <a:spcAft>
                <a:spcPts val="0"/>
              </a:spcAft>
              <a:buFont typeface="Arial" panose="020B0604020202020204" pitchFamily="34" charset="0"/>
              <a:buChar char="•"/>
            </a:pPr>
            <a:r>
              <a:rPr lang="en" dirty="0"/>
              <a:t>JavaScript in HTTP responses	</a:t>
            </a:r>
          </a:p>
          <a:p>
            <a:pPr marL="971550" lvl="1" indent="-285750" rtl="0">
              <a:spcBef>
                <a:spcPts val="0"/>
              </a:spcBef>
              <a:spcAft>
                <a:spcPts val="0"/>
              </a:spcAft>
              <a:buFont typeface="Arial" panose="020B0604020202020204" pitchFamily="34" charset="0"/>
              <a:buChar char="•"/>
            </a:pPr>
            <a:r>
              <a:rPr lang="en" dirty="0"/>
              <a:t>Beautiful Soup</a:t>
            </a:r>
          </a:p>
          <a:p>
            <a:pPr marL="514350" lvl="0" indent="-285750" rtl="0">
              <a:spcBef>
                <a:spcPts val="0"/>
              </a:spcBef>
              <a:spcAft>
                <a:spcPts val="0"/>
              </a:spcAft>
              <a:buFont typeface="Arial" panose="020B0604020202020204" pitchFamily="34" charset="0"/>
              <a:buChar char="•"/>
            </a:pPr>
            <a:r>
              <a:rPr lang="en" dirty="0"/>
              <a:t>Alternatives to Webhose date extraction (11,031/43,748)</a:t>
            </a:r>
          </a:p>
          <a:p>
            <a:pPr marL="971550" lvl="1" indent="-285750" rtl="0">
              <a:spcBef>
                <a:spcPts val="0"/>
              </a:spcBef>
              <a:spcAft>
                <a:spcPts val="0"/>
              </a:spcAft>
              <a:buFont typeface="Arial" panose="020B0604020202020204" pitchFamily="34" charset="0"/>
              <a:buChar char="•"/>
            </a:pPr>
            <a:r>
              <a:rPr lang="en" dirty="0"/>
              <a:t>IBM AlchemyLanguage</a:t>
            </a:r>
          </a:p>
          <a:p>
            <a:pPr marL="514350" lvl="0" indent="-285750" rtl="0">
              <a:spcBef>
                <a:spcPts val="0"/>
              </a:spcBef>
              <a:spcAft>
                <a:spcPts val="0"/>
              </a:spcAft>
              <a:buFont typeface="Arial" panose="020B0604020202020204" pitchFamily="34" charset="0"/>
              <a:buChar char="•"/>
            </a:pPr>
            <a:r>
              <a:rPr lang="en" dirty="0"/>
              <a:t>Scalability</a:t>
            </a:r>
          </a:p>
          <a:p>
            <a:pPr marL="971550" lvl="1" indent="-285750" rtl="0">
              <a:spcBef>
                <a:spcPts val="0"/>
              </a:spcBef>
              <a:spcAft>
                <a:spcPts val="0"/>
              </a:spcAft>
              <a:buFont typeface="Arial" panose="020B0604020202020204" pitchFamily="34" charset="0"/>
              <a:buChar char="•"/>
            </a:pPr>
            <a:r>
              <a:rPr lang="en" dirty="0"/>
              <a:t>Multiprocessing</a:t>
            </a:r>
          </a:p>
          <a:p>
            <a:pPr marL="285750" lvl="0" indent="-285750" rtl="0">
              <a:spcBef>
                <a:spcPts val="0"/>
              </a:spcBef>
              <a:buFont typeface="Arial" panose="020B0604020202020204" pitchFamily="34" charset="0"/>
              <a:buChar char="•"/>
            </a:pP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rtl="0">
              <a:spcBef>
                <a:spcPts val="0"/>
              </a:spcBef>
              <a:buNone/>
            </a:pPr>
            <a:r>
              <a:rPr lang="en"/>
              <a:t>Demo</a:t>
            </a:r>
          </a:p>
        </p:txBody>
      </p:sp>
      <p:sp>
        <p:nvSpPr>
          <p:cNvPr id="92" name="Shape 92"/>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514350" lvl="0" indent="-285750">
              <a:spcAft>
                <a:spcPts val="0"/>
              </a:spcAft>
              <a:buFont typeface="Arial" panose="020B0604020202020204" pitchFamily="34" charset="0"/>
              <a:buChar char="•"/>
            </a:pPr>
            <a:r>
              <a:rPr lang="en" dirty="0" smtClean="0"/>
              <a:t>Querying</a:t>
            </a:r>
            <a:r>
              <a:rPr lang="en" baseline="30000" dirty="0" smtClean="0"/>
              <a:t>[2]</a:t>
            </a:r>
            <a:endParaRPr lang="en" baseline="30000" dirty="0"/>
          </a:p>
          <a:p>
            <a:pPr marL="514350" lvl="0" indent="-285750">
              <a:spcAft>
                <a:spcPts val="0"/>
              </a:spcAft>
              <a:buFont typeface="Arial" panose="020B0604020202020204" pitchFamily="34" charset="0"/>
              <a:buChar char="•"/>
            </a:pPr>
            <a:r>
              <a:rPr lang="en" dirty="0" smtClean="0"/>
              <a:t>Visualization</a:t>
            </a:r>
            <a:r>
              <a:rPr lang="en" baseline="30000" dirty="0" smtClean="0"/>
              <a:t>[2]</a:t>
            </a:r>
            <a:endParaRPr lang="en" baseline="30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90250" y="488250"/>
            <a:ext cx="6227100" cy="4090800"/>
          </a:xfrm>
          <a:prstGeom prst="rect">
            <a:avLst/>
          </a:prstGeom>
        </p:spPr>
        <p:txBody>
          <a:bodyPr lIns="91425" tIns="91425" rIns="91425" bIns="91425" anchor="ctr" anchorCtr="0">
            <a:noAutofit/>
          </a:bodyPr>
          <a:lstStyle/>
          <a:p>
            <a:pPr lvl="0">
              <a:spcBef>
                <a:spcPts val="0"/>
              </a:spcBef>
              <a:buNone/>
            </a:pPr>
            <a:r>
              <a:rPr lang="en" sz="4800"/>
              <a:t>Consider all problems you may face and construct solutions ahead of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rtl="0">
              <a:spcBef>
                <a:spcPts val="0"/>
              </a:spcBef>
              <a:buNone/>
            </a:pPr>
            <a:r>
              <a:rPr lang="en" dirty="0" smtClean="0"/>
              <a:t>Acknowledgements</a:t>
            </a:r>
            <a:endParaRPr lang="en" dirty="0"/>
          </a:p>
        </p:txBody>
      </p:sp>
      <p:sp>
        <p:nvSpPr>
          <p:cNvPr id="92" name="Shape 92"/>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514350" lvl="0" indent="-285750">
              <a:spcAft>
                <a:spcPts val="0"/>
              </a:spcAft>
              <a:buFont typeface="Arial" panose="020B0604020202020204" pitchFamily="34" charset="0"/>
              <a:buChar char="•"/>
            </a:pPr>
            <a:r>
              <a:rPr lang="en" dirty="0"/>
              <a:t>Ken Denmark (Eastman Chemical Company)</a:t>
            </a:r>
          </a:p>
          <a:p>
            <a:pPr marL="514350" lvl="0" indent="-285750">
              <a:spcAft>
                <a:spcPts val="0"/>
              </a:spcAft>
              <a:buFont typeface="Arial" panose="020B0604020202020204" pitchFamily="34" charset="0"/>
              <a:buChar char="•"/>
            </a:pPr>
            <a:r>
              <a:rPr lang="en" dirty="0"/>
              <a:t>Dr. Edward Fox (Virginia Tech)</a:t>
            </a:r>
          </a:p>
          <a:p>
            <a:pPr marL="514350" lvl="0" indent="-285750">
              <a:spcAft>
                <a:spcPts val="0"/>
              </a:spcAft>
              <a:buFont typeface="Arial" panose="020B0604020202020204" pitchFamily="34" charset="0"/>
              <a:buChar char="•"/>
            </a:pPr>
            <a:r>
              <a:rPr lang="en" dirty="0"/>
              <a:t>Liuqing Li (Virginia Tech)</a:t>
            </a:r>
          </a:p>
          <a:p>
            <a:pPr marL="514350" lvl="0" indent="-285750">
              <a:spcAft>
                <a:spcPts val="0"/>
              </a:spcAft>
              <a:buFont typeface="Arial" panose="020B0604020202020204" pitchFamily="34" charset="0"/>
              <a:buChar char="•"/>
            </a:pPr>
            <a:r>
              <a:rPr lang="en" dirty="0"/>
              <a:t>Don Sanderson (Eastman Chemical Company</a:t>
            </a:r>
            <a:r>
              <a:rPr lang="en" dirty="0" smtClean="0"/>
              <a:t>)</a:t>
            </a:r>
            <a:endParaRPr lang="en" dirty="0"/>
          </a:p>
        </p:txBody>
      </p:sp>
    </p:spTree>
    <p:extLst>
      <p:ext uri="{BB962C8B-B14F-4D97-AF65-F5344CB8AC3E}">
        <p14:creationId xmlns:p14="http://schemas.microsoft.com/office/powerpoint/2010/main" val="261314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rtl="0">
              <a:spcBef>
                <a:spcPts val="0"/>
              </a:spcBef>
              <a:buNone/>
            </a:pPr>
            <a:r>
              <a:rPr lang="en" dirty="0" smtClean="0"/>
              <a:t>References</a:t>
            </a:r>
            <a:endParaRPr lang="en" dirty="0"/>
          </a:p>
        </p:txBody>
      </p:sp>
      <p:sp>
        <p:nvSpPr>
          <p:cNvPr id="92" name="Shape 92"/>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228600"/>
            <a:r>
              <a:rPr lang="en-US" sz="1600" dirty="0" smtClean="0"/>
              <a:t>[1] </a:t>
            </a:r>
            <a:r>
              <a:rPr lang="en-US" sz="1600" dirty="0"/>
              <a:t>"Elastic MapReduce Using Python and </a:t>
            </a:r>
            <a:r>
              <a:rPr lang="en-US" sz="1600" dirty="0" err="1"/>
              <a:t>MRJob</a:t>
            </a:r>
            <a:r>
              <a:rPr lang="en-US" sz="1600" dirty="0"/>
              <a:t>." Elastic MapReduce Using Python and </a:t>
            </a:r>
            <a:r>
              <a:rPr lang="en-US" sz="1600" dirty="0" err="1"/>
              <a:t>MRJob</a:t>
            </a:r>
            <a:r>
              <a:rPr lang="en-US" sz="1600" dirty="0"/>
              <a:t> - Cs4980s15. </a:t>
            </a:r>
            <a:r>
              <a:rPr lang="en-US" sz="1600" dirty="0" err="1"/>
              <a:t>MoinMoin</a:t>
            </a:r>
            <a:r>
              <a:rPr lang="en-US" sz="1600" dirty="0"/>
              <a:t>, 2015-02-12 Web. https://weblog.cs.uiowa.edu/cs4980s15/Elastic%20MapReduce%20using%20Python%20and% 20MRJob 19 Feb. 2017. </a:t>
            </a:r>
            <a:endParaRPr lang="en" sz="1600" dirty="0" smtClean="0"/>
          </a:p>
          <a:p>
            <a:pPr marL="228600" lvl="0"/>
            <a:r>
              <a:rPr lang="en" sz="1600" dirty="0" smtClean="0"/>
              <a:t>[2]</a:t>
            </a:r>
            <a:r>
              <a:rPr lang="pt-BR" sz="1600" dirty="0" smtClean="0"/>
              <a:t> </a:t>
            </a:r>
            <a:r>
              <a:rPr lang="pt-BR" sz="1600" dirty="0"/>
              <a:t>“Kibana: Explore, Visualize, Discover Data”. Elastic. 10 Apr. 2017. Web. </a:t>
            </a:r>
            <a:r>
              <a:rPr lang="pt-BR" sz="1600" dirty="0">
                <a:hlinkClick r:id="rId3" invalidUrl="https://www.elastic.co/products/kibana. 10 Apr. 2017"/>
              </a:rPr>
              <a:t>https://www.elastic.co/products/kibana. 10 Apr. 2017</a:t>
            </a:r>
            <a:r>
              <a:rPr lang="pt-BR" sz="1600" dirty="0" smtClean="0"/>
              <a:t>.</a:t>
            </a:r>
          </a:p>
          <a:p>
            <a:pPr marL="228600" lvl="0"/>
            <a:r>
              <a:rPr lang="en-US" sz="1600" dirty="0" smtClean="0"/>
              <a:t>[3]: </a:t>
            </a:r>
            <a:r>
              <a:rPr lang="en-US" sz="1600" dirty="0"/>
              <a:t>Common Crawl. Common Crawl, 2017 Web. http://commoncrawl.org/the-data/get-started/ 19 Feb. 2017. http://commoncrawl.org/the-data/get-started/ </a:t>
            </a:r>
            <a:endParaRPr lang="pt-BR" sz="1600" dirty="0" smtClean="0"/>
          </a:p>
        </p:txBody>
      </p:sp>
    </p:spTree>
    <p:extLst>
      <p:ext uri="{BB962C8B-B14F-4D97-AF65-F5344CB8AC3E}">
        <p14:creationId xmlns:p14="http://schemas.microsoft.com/office/powerpoint/2010/main" val="649402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226077" y="357800"/>
            <a:ext cx="2807999" cy="953399"/>
          </a:xfrm>
          <a:prstGeom prst="rect">
            <a:avLst/>
          </a:prstGeom>
        </p:spPr>
        <p:txBody>
          <a:bodyPr lIns="91425" tIns="91425" rIns="91425" bIns="91425" anchor="b" anchorCtr="0">
            <a:noAutofit/>
          </a:bodyPr>
          <a:lstStyle/>
          <a:p>
            <a:pPr lvl="0">
              <a:spcBef>
                <a:spcPts val="0"/>
              </a:spcBef>
              <a:buNone/>
            </a:pPr>
            <a:r>
              <a:rPr lang="en" sz="3000"/>
              <a:t>Thanks!</a:t>
            </a:r>
          </a:p>
        </p:txBody>
      </p:sp>
      <p:sp>
        <p:nvSpPr>
          <p:cNvPr id="103" name="Shape 103"/>
          <p:cNvSpPr txBox="1">
            <a:spLocks noGrp="1"/>
          </p:cNvSpPr>
          <p:nvPr>
            <p:ph type="body" idx="1"/>
          </p:nvPr>
        </p:nvSpPr>
        <p:spPr>
          <a:xfrm>
            <a:off x="226075" y="1465800"/>
            <a:ext cx="2807999" cy="3163499"/>
          </a:xfrm>
          <a:prstGeom prst="rect">
            <a:avLst/>
          </a:prstGeom>
        </p:spPr>
        <p:txBody>
          <a:bodyPr lIns="91425" tIns="91425" rIns="91425" bIns="91425" anchor="t" anchorCtr="0">
            <a:noAutofit/>
          </a:bodyPr>
          <a:lstStyle/>
          <a:p>
            <a:pPr lvl="0">
              <a:spcBef>
                <a:spcPts val="0"/>
              </a:spcBef>
              <a:spcAft>
                <a:spcPts val="0"/>
              </a:spcAft>
              <a:buNone/>
            </a:pPr>
            <a:r>
              <a:rPr lang="en" sz="2400"/>
              <a:t>Questions?</a:t>
            </a:r>
          </a:p>
          <a:p>
            <a:pPr lvl="0">
              <a:spcBef>
                <a:spcPts val="0"/>
              </a:spcBef>
              <a:spcAft>
                <a:spcPts val="0"/>
              </a:spcAft>
              <a:buNone/>
            </a:pPr>
            <a:endParaRPr sz="1400"/>
          </a:p>
          <a:p>
            <a:pPr lvl="0">
              <a:spcBef>
                <a:spcPts val="0"/>
              </a:spcBef>
              <a:spcAft>
                <a:spcPts val="0"/>
              </a:spcAft>
              <a:buNone/>
            </a:pPr>
            <a:r>
              <a:rPr lang="en" sz="1400"/>
              <a:t> </a:t>
            </a:r>
          </a:p>
        </p:txBody>
      </p:sp>
      <p:pic>
        <p:nvPicPr>
          <p:cNvPr id="104" name="Shape 104" descr="common-crawl-an-open-repository-of-web-data-9-638.jpg"/>
          <p:cNvPicPr preferRelativeResize="0"/>
          <p:nvPr/>
        </p:nvPicPr>
        <p:blipFill rotWithShape="1">
          <a:blip r:embed="rId3">
            <a:alphaModFix/>
          </a:blip>
          <a:srcRect l="5063" t="31386" r="2540" b="40602"/>
          <a:stretch/>
        </p:blipFill>
        <p:spPr>
          <a:xfrm>
            <a:off x="3528550" y="1961337"/>
            <a:ext cx="5363650" cy="1220824"/>
          </a:xfrm>
          <a:prstGeom prst="rect">
            <a:avLst/>
          </a:prstGeom>
          <a:noFill/>
          <a:ln>
            <a:noFill/>
          </a:ln>
        </p:spPr>
      </p:pic>
      <p:sp>
        <p:nvSpPr>
          <p:cNvPr id="2" name="Rectangle 1"/>
          <p:cNvSpPr/>
          <p:nvPr/>
        </p:nvSpPr>
        <p:spPr>
          <a:xfrm>
            <a:off x="6018656" y="3182161"/>
            <a:ext cx="383438" cy="307777"/>
          </a:xfrm>
          <a:prstGeom prst="rect">
            <a:avLst/>
          </a:prstGeom>
        </p:spPr>
        <p:txBody>
          <a:bodyPr wrap="none">
            <a:spAutoFit/>
          </a:bodyPr>
          <a:lstStyle/>
          <a:p>
            <a:r>
              <a:rPr lang="en-US" dirty="0"/>
              <a:t>[3]</a:t>
            </a: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791</Words>
  <Application>Microsoft Macintosh PowerPoint</Application>
  <PresentationFormat>On-screen Show (16:9)</PresentationFormat>
  <Paragraphs>83</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Roboto</vt:lpstr>
      <vt:lpstr>Arial</vt:lpstr>
      <vt:lpstr>material</vt:lpstr>
      <vt:lpstr>Common Crawl Mining </vt:lpstr>
      <vt:lpstr>Project Goals</vt:lpstr>
      <vt:lpstr>History</vt:lpstr>
      <vt:lpstr>Problems</vt:lpstr>
      <vt:lpstr>Demo</vt:lpstr>
      <vt:lpstr>Consider all problems you may face and construct solutions ahead of time.</vt:lpstr>
      <vt:lpstr>Acknowledgements</vt:lpstr>
      <vt:lpstr>References</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Crawl Mining</dc:title>
  <dc:creator>Tommy Dean</dc:creator>
  <cp:lastModifiedBy>Microsoft Office User</cp:lastModifiedBy>
  <cp:revision>8</cp:revision>
  <dcterms:modified xsi:type="dcterms:W3CDTF">2017-05-12T17:45:03Z</dcterms:modified>
</cp:coreProperties>
</file>