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9" r:id="rId14"/>
    <p:sldId id="270" r:id="rId15"/>
    <p:sldId id="271" r:id="rId16"/>
  </p:sldIdLst>
  <p:sldSz cx="9144000" cy="5143500" type="screen16x9"/>
  <p:notesSz cx="6858000" cy="9144000"/>
  <p:embeddedFontLst>
    <p:embeddedFont>
      <p:font typeface="Lora" pitchFamily="2" charset="0"/>
      <p:regular r:id="rId18"/>
      <p:bold r:id="rId19"/>
      <p:italic r:id="rId20"/>
      <p:boldItalic r:id="rId21"/>
    </p:embeddedFont>
    <p:embeddedFont>
      <p:font typeface="Roboto" panose="02000000000000000000" pitchFamily="2" charset="0"/>
      <p:regular r:id="rId22"/>
      <p:bold r:id="rId23"/>
      <p:italic r:id="rId24"/>
      <p:boldItalic r:id="rId25"/>
    </p:embeddedFont>
    <p:embeddedFont>
      <p:font typeface="Titillium Web" panose="00000500000000000000" pitchFamily="2"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7" autoAdjust="0"/>
    <p:restoredTop sz="86385" autoAdjust="0"/>
  </p:normalViewPr>
  <p:slideViewPr>
    <p:cSldViewPr snapToGrid="0">
      <p:cViewPr varScale="1">
        <p:scale>
          <a:sx n="108" d="100"/>
          <a:sy n="108" d="100"/>
        </p:scale>
        <p:origin x="120" y="420"/>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f4dd11ebe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f4dd11ebe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1226b8e1188_1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g1226b8e1188_1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1226b8e1188_1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1226b8e1188_1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1226b8e1188_1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1226b8e1188_1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edb30de65c_0_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edb30de65c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1226b8e1188_1_1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1226b8e1188_1_1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f4dd11ebe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f4dd11ebe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146148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edb30de65c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edb30de65c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125bd10e003_0_1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125bd10e003_0_1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125bd10e003_0_1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125bd10e003_0_1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125bd10e003_0_1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125bd10e003_0_1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125bd10e003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125bd10e003_0_1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125bd10e003_0_2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125bd10e003_0_2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125bd10e003_0_2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125bd10e003_0_2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1226b8e1188_1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1226b8e1188_1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hdl.handle.net/10919/105157" TargetMode="External"/><Relationship Id="rId4" Type="http://schemas.openxmlformats.org/officeDocument/2006/relationships/hyperlink" Target="https://creativecommons.org/licenses/by-nc-sa/4.0/"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hyperlink" Target="http://hdl.handle.net/10919/105157" TargetMode="External"/><Relationship Id="rId4" Type="http://schemas.openxmlformats.org/officeDocument/2006/relationships/hyperlink" Target="https://creativecommons.org/licenses/by-nc-sa/4.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descr="Looking up, view of tall, city buildings"/>
          <p:cNvPicPr preferRelativeResize="0"/>
          <p:nvPr/>
        </p:nvPicPr>
        <p:blipFill rotWithShape="1">
          <a:blip r:embed="rId3">
            <a:alphaModFix/>
          </a:blip>
          <a:srcRect t="9496" b="6086"/>
          <a:stretch/>
        </p:blipFill>
        <p:spPr>
          <a:xfrm>
            <a:off x="0" y="0"/>
            <a:ext cx="9144000" cy="5143499"/>
          </a:xfrm>
          <a:prstGeom prst="rect">
            <a:avLst/>
          </a:prstGeom>
          <a:noFill/>
          <a:ln>
            <a:noFill/>
          </a:ln>
        </p:spPr>
      </p:pic>
      <p:sp>
        <p:nvSpPr>
          <p:cNvPr id="55" name="Google Shape;55;p13">
            <a:extLst>
              <a:ext uri="{C183D7F6-B498-43B3-948B-1728B52AA6E4}">
                <adec:decorative xmlns:adec="http://schemas.microsoft.com/office/drawing/2017/decorative" val="1"/>
              </a:ext>
            </a:extLst>
          </p:cNvPr>
          <p:cNvSpPr/>
          <p:nvPr/>
        </p:nvSpPr>
        <p:spPr>
          <a:xfrm>
            <a:off x="0" y="3345150"/>
            <a:ext cx="9144000" cy="1795800"/>
          </a:xfrm>
          <a:prstGeom prst="rect">
            <a:avLst/>
          </a:prstGeom>
          <a:solidFill>
            <a:srgbClr val="FFFFFF">
              <a:alpha val="54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txBox="1">
            <a:spLocks noGrp="1"/>
          </p:cNvSpPr>
          <p:nvPr>
            <p:ph type="title" idx="4294967295"/>
          </p:nvPr>
        </p:nvSpPr>
        <p:spPr>
          <a:xfrm>
            <a:off x="0" y="2571750"/>
            <a:ext cx="9144000" cy="2662800"/>
          </a:xfrm>
          <a:prstGeom prst="rect">
            <a:avLst/>
          </a:prstGeom>
          <a:noFill/>
          <a:ln>
            <a:noFill/>
            <a:prstDash/>
          </a:ln>
          <a:effectLst/>
        </p:spPr>
        <p:txBody>
          <a:bodyPr rot="0" spcFirstLastPara="1" vertOverflow="overflow" horzOverflow="overflow" vert="horz" wrap="square" lIns="91425" tIns="91425" rIns="91425" bIns="91425"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500" b="1" i="0" u="none" strike="noStrike" kern="0" cap="none" spc="0" normalizeH="0" baseline="0" noProof="0" dirty="0">
                <a:ln>
                  <a:noFill/>
                </a:ln>
                <a:solidFill>
                  <a:schemeClr val="dk1"/>
                </a:solidFill>
                <a:effectLst/>
                <a:uLnTx/>
                <a:uFillTx/>
                <a:latin typeface="Titillium Web"/>
                <a:ea typeface="Titillium Web"/>
                <a:cs typeface="Titillium Web"/>
                <a:sym typeface="Titillium Web"/>
              </a:rPr>
              <a:t>Chapter 6</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1" i="0" u="none" strike="noStrike" kern="0" cap="none" spc="0" normalizeH="0" baseline="0" noProof="0" dirty="0">
              <a:ln>
                <a:noFill/>
              </a:ln>
              <a:solidFill>
                <a:schemeClr val="dk1"/>
              </a:solidFill>
              <a:effectLst/>
              <a:uLnTx/>
              <a:uFillTx/>
              <a:latin typeface="Titillium Web"/>
              <a:ea typeface="Titillium Web"/>
              <a:cs typeface="Titillium Web"/>
              <a:sym typeface="Titillium Web"/>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5600" b="1" i="0" u="none" strike="noStrike" kern="0" cap="none" spc="0" normalizeH="0" baseline="0" noProof="0" dirty="0">
                <a:ln>
                  <a:noFill/>
                </a:ln>
                <a:solidFill>
                  <a:schemeClr val="dk1"/>
                </a:solidFill>
                <a:effectLst/>
                <a:uLnTx/>
                <a:uFillTx/>
                <a:latin typeface="Titillium Web"/>
                <a:ea typeface="Titillium Web"/>
                <a:cs typeface="Titillium Web"/>
                <a:sym typeface="Titillium Web"/>
              </a:rPr>
              <a:t>Forms of Business Ownership</a:t>
            </a:r>
          </a:p>
        </p:txBody>
      </p:sp>
      <p:sp>
        <p:nvSpPr>
          <p:cNvPr id="57" name="Google Shape;57;p13"/>
          <p:cNvSpPr txBox="1"/>
          <p:nvPr/>
        </p:nvSpPr>
        <p:spPr>
          <a:xfrm>
            <a:off x="5224950" y="4870000"/>
            <a:ext cx="32589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 (c) Virginia Tech, Department of Management, Pamplin College of Business.</a:t>
            </a:r>
            <a:r>
              <a:rPr lang="en" sz="600">
                <a:solidFill>
                  <a:srgbClr val="EEEEEE"/>
                </a:solidFill>
                <a:latin typeface="Titillium Web"/>
                <a:ea typeface="Titillium Web"/>
                <a:cs typeface="Titillium Web"/>
                <a:sym typeface="Titillium Web"/>
              </a:rPr>
              <a:t>  </a:t>
            </a:r>
            <a:r>
              <a:rPr lang="en" sz="600" u="sng">
                <a:solidFill>
                  <a:srgbClr val="EEEEEE"/>
                </a:solidFill>
                <a:latin typeface="Titillium Web"/>
                <a:ea typeface="Titillium Web"/>
                <a:cs typeface="Titillium Web"/>
                <a:sym typeface="Titillium Web"/>
                <a:hlinkClick r:id="rId4">
                  <a:extLst>
                    <a:ext uri="{A12FA001-AC4F-418D-AE19-62706E023703}">
                      <ahyp:hlinkClr xmlns:ahyp="http://schemas.microsoft.com/office/drawing/2018/hyperlinkcolor" val="tx"/>
                    </a:ext>
                  </a:extLst>
                </a:hlinkClick>
              </a:rPr>
              <a:t>CC BY NC SA 4.0</a:t>
            </a:r>
            <a:r>
              <a:rPr lang="en" sz="600">
                <a:solidFill>
                  <a:srgbClr val="EEEEEE"/>
                </a:solidFill>
                <a:latin typeface="Titillium Web"/>
                <a:ea typeface="Titillium Web"/>
                <a:cs typeface="Titillium Web"/>
                <a:sym typeface="Titillium Web"/>
              </a:rPr>
              <a:t>.</a:t>
            </a:r>
            <a:endParaRPr sz="600">
              <a:solidFill>
                <a:srgbClr val="EEEEEE"/>
              </a:solidFill>
              <a:latin typeface="Titillium Web"/>
              <a:ea typeface="Titillium Web"/>
              <a:cs typeface="Titillium Web"/>
              <a:sym typeface="Titillium Web"/>
            </a:endParaRPr>
          </a:p>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Available from: </a:t>
            </a:r>
            <a:r>
              <a:rPr lang="en" sz="600" u="sng">
                <a:solidFill>
                  <a:srgbClr val="0097A7"/>
                </a:solidFill>
                <a:latin typeface="Titillium Web"/>
                <a:ea typeface="Titillium Web"/>
                <a:cs typeface="Titillium Web"/>
                <a:sym typeface="Titillium Web"/>
                <a:hlinkClick r:id="rId5">
                  <a:extLst>
                    <a:ext uri="{A12FA001-AC4F-418D-AE19-62706E023703}">
                      <ahyp:hlinkClr xmlns:ahyp="http://schemas.microsoft.com/office/drawing/2018/hyperlinkcolor" val="tx"/>
                    </a:ext>
                  </a:extLst>
                </a:hlinkClick>
              </a:rPr>
              <a:t>http://hdl.handle.net/10919/105157</a:t>
            </a:r>
            <a:r>
              <a:rPr lang="en" sz="600">
                <a:solidFill>
                  <a:srgbClr val="222222"/>
                </a:solidFill>
                <a:highlight>
                  <a:srgbClr val="FFFFFF"/>
                </a:highlight>
                <a:latin typeface="Titillium Web"/>
                <a:ea typeface="Titillium Web"/>
                <a:cs typeface="Titillium Web"/>
                <a:sym typeface="Titillium Web"/>
              </a:rPr>
              <a:t>   </a:t>
            </a:r>
            <a:endParaRPr sz="900">
              <a:latin typeface="Titillium Web"/>
              <a:ea typeface="Titillium Web"/>
              <a:cs typeface="Titillium Web"/>
              <a:sym typeface="Titillium Web"/>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grpSp>
        <p:nvGrpSpPr>
          <p:cNvPr id="153" name="Google Shape;153;p23">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54" name="Google Shape;154;p23"/>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3"/>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6" name="Google Shape;156;p23"/>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Mergers and Acquisitions (M&amp;A)</a:t>
            </a:r>
            <a:endParaRPr sz="4000" b="1" dirty="0">
              <a:latin typeface="Titillium Web"/>
              <a:ea typeface="Titillium Web"/>
              <a:cs typeface="Titillium Web"/>
              <a:sym typeface="Titillium Web"/>
            </a:endParaRPr>
          </a:p>
        </p:txBody>
      </p:sp>
      <p:sp>
        <p:nvSpPr>
          <p:cNvPr id="157" name="Google Shape;157;p23"/>
          <p:cNvSpPr txBox="1"/>
          <p:nvPr/>
        </p:nvSpPr>
        <p:spPr>
          <a:xfrm>
            <a:off x="419179" y="1540503"/>
            <a:ext cx="8413121" cy="2893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A </a:t>
            </a:r>
            <a:r>
              <a:rPr lang="en" sz="1600" b="1" dirty="0">
                <a:solidFill>
                  <a:srgbClr val="1E1919"/>
                </a:solidFill>
                <a:latin typeface="Titillium Web"/>
                <a:ea typeface="Titillium Web"/>
                <a:cs typeface="Titillium Web"/>
                <a:sym typeface="Titillium Web"/>
              </a:rPr>
              <a:t>merger</a:t>
            </a:r>
            <a:r>
              <a:rPr lang="en" sz="1600" dirty="0">
                <a:solidFill>
                  <a:srgbClr val="1E1919"/>
                </a:solidFill>
                <a:latin typeface="Titillium Web"/>
                <a:ea typeface="Titillium Web"/>
                <a:cs typeface="Titillium Web"/>
                <a:sym typeface="Titillium Web"/>
              </a:rPr>
              <a:t> occurs when two companies combine to form a new company. </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An </a:t>
            </a:r>
            <a:r>
              <a:rPr lang="en" sz="1600" b="1" dirty="0">
                <a:solidFill>
                  <a:srgbClr val="1E1919"/>
                </a:solidFill>
                <a:latin typeface="Titillium Web"/>
                <a:ea typeface="Titillium Web"/>
                <a:cs typeface="Titillium Web"/>
                <a:sym typeface="Titillium Web"/>
              </a:rPr>
              <a:t>acquisition</a:t>
            </a:r>
            <a:r>
              <a:rPr lang="en" sz="1600" dirty="0">
                <a:solidFill>
                  <a:srgbClr val="1E1919"/>
                </a:solidFill>
                <a:latin typeface="Titillium Web"/>
                <a:ea typeface="Titillium Web"/>
                <a:cs typeface="Titillium Web"/>
                <a:sym typeface="Titillium Web"/>
              </a:rPr>
              <a:t> is the purchase of one company by another with no new company being formed</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A </a:t>
            </a:r>
            <a:r>
              <a:rPr lang="en" sz="1600" b="1" u="sng" dirty="0">
                <a:solidFill>
                  <a:srgbClr val="1E1919"/>
                </a:solidFill>
                <a:latin typeface="Titillium Web"/>
                <a:ea typeface="Titillium Web"/>
                <a:cs typeface="Titillium Web"/>
                <a:sym typeface="Titillium Web"/>
              </a:rPr>
              <a:t>hostile takeover </a:t>
            </a:r>
            <a:r>
              <a:rPr lang="en" sz="1600" dirty="0">
                <a:solidFill>
                  <a:srgbClr val="1E1919"/>
                </a:solidFill>
                <a:latin typeface="Titillium Web"/>
                <a:ea typeface="Titillium Web"/>
                <a:cs typeface="Titillium Web"/>
                <a:sym typeface="Titillium Web"/>
              </a:rPr>
              <a:t>occurs when a company is purchased even though the </a:t>
            </a:r>
            <a:r>
              <a:rPr lang="en" sz="1600" b="1" u="sng" dirty="0">
                <a:solidFill>
                  <a:srgbClr val="1E1919"/>
                </a:solidFill>
                <a:latin typeface="Titillium Web"/>
                <a:ea typeface="Titillium Web"/>
                <a:cs typeface="Titillium Web"/>
                <a:sym typeface="Titillium Web"/>
              </a:rPr>
              <a:t>company’s management and Board of Directors</a:t>
            </a:r>
            <a:r>
              <a:rPr lang="en" sz="1600" dirty="0">
                <a:solidFill>
                  <a:srgbClr val="1E1919"/>
                </a:solidFill>
                <a:latin typeface="Titillium Web"/>
                <a:ea typeface="Titillium Web"/>
                <a:cs typeface="Titillium Web"/>
                <a:sym typeface="Titillium Web"/>
              </a:rPr>
              <a:t> do NOT want to be acquired.</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b="1" u="sng" dirty="0">
                <a:solidFill>
                  <a:srgbClr val="1E1919"/>
                </a:solidFill>
                <a:latin typeface="Titillium Web"/>
                <a:ea typeface="Titillium Web"/>
                <a:cs typeface="Titillium Web"/>
                <a:sym typeface="Titillium Web"/>
              </a:rPr>
              <a:t>Why conduct an M&amp;A?</a:t>
            </a:r>
            <a:endParaRPr sz="1600" b="1" u="sng"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Gain Complementary Products</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Attain New Markets or Distribution Channels</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Realize Synergies –can drive lower costs</a:t>
            </a:r>
            <a:endParaRPr sz="1600" dirty="0">
              <a:solidFill>
                <a:srgbClr val="1E1919"/>
              </a:solidFill>
              <a:latin typeface="Titillium Web"/>
              <a:ea typeface="Titillium Web"/>
              <a:cs typeface="Titillium Web"/>
              <a:sym typeface="Titillium Web"/>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grpSp>
        <p:nvGrpSpPr>
          <p:cNvPr id="162" name="Google Shape;162;p24">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63" name="Google Shape;163;p24"/>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4"/>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5" name="Google Shape;165;p24"/>
          <p:cNvSpPr txBox="1">
            <a:spLocks noGrp="1"/>
          </p:cNvSpPr>
          <p:nvPr>
            <p:ph type="title"/>
          </p:nvPr>
        </p:nvSpPr>
        <p:spPr>
          <a:xfrm>
            <a:off x="1048275" y="339425"/>
            <a:ext cx="7865204"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Franchises – Route To Ownership </a:t>
            </a:r>
            <a:endParaRPr sz="4000" b="1" dirty="0">
              <a:latin typeface="Titillium Web"/>
              <a:ea typeface="Titillium Web"/>
              <a:cs typeface="Titillium Web"/>
              <a:sym typeface="Titillium Web"/>
            </a:endParaRPr>
          </a:p>
        </p:txBody>
      </p:sp>
      <p:sp>
        <p:nvSpPr>
          <p:cNvPr id="166" name="Google Shape;166;p24"/>
          <p:cNvSpPr txBox="1"/>
          <p:nvPr/>
        </p:nvSpPr>
        <p:spPr>
          <a:xfrm>
            <a:off x="468641" y="1462528"/>
            <a:ext cx="6002100" cy="2893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dirty="0">
                <a:solidFill>
                  <a:srgbClr val="1E1919"/>
                </a:solidFill>
                <a:latin typeface="Titillium Web"/>
                <a:ea typeface="Titillium Web"/>
                <a:cs typeface="Titillium Web"/>
                <a:sym typeface="Titillium Web"/>
              </a:rPr>
              <a:t>Advantages</a:t>
            </a:r>
            <a:endParaRPr sz="1600" b="1"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Management and marketing assistance</a:t>
            </a:r>
            <a:endParaRPr sz="1600" dirty="0">
              <a:solidFill>
                <a:srgbClr val="1E1919"/>
              </a:solidFill>
              <a:latin typeface="Titillium Web"/>
              <a:ea typeface="Titillium Web"/>
              <a:cs typeface="Titillium Web"/>
              <a:sym typeface="Titillium Web"/>
            </a:endParaRPr>
          </a:p>
          <a:p>
            <a:pPr marL="45720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Personal ownership</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Nationally recognized name and brand</a:t>
            </a:r>
            <a:endParaRPr sz="1600" dirty="0">
              <a:solidFill>
                <a:srgbClr val="1E1919"/>
              </a:solidFill>
              <a:latin typeface="Titillium Web"/>
              <a:ea typeface="Titillium Web"/>
              <a:cs typeface="Titillium Web"/>
              <a:sym typeface="Titillium Web"/>
            </a:endParaRPr>
          </a:p>
          <a:p>
            <a:pPr marL="45720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Financial advice and assistance</a:t>
            </a:r>
            <a:endParaRPr sz="1600" dirty="0">
              <a:solidFill>
                <a:srgbClr val="1E1919"/>
              </a:solidFill>
              <a:latin typeface="Titillium Web"/>
              <a:ea typeface="Titillium Web"/>
              <a:cs typeface="Titillium Web"/>
              <a:sym typeface="Titillium Web"/>
            </a:endParaRPr>
          </a:p>
          <a:p>
            <a:pPr marL="45720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Lower failure rate</a:t>
            </a:r>
            <a:endParaRPr sz="1600" dirty="0">
              <a:latin typeface="Titillium Web"/>
              <a:ea typeface="Titillium Web"/>
              <a:cs typeface="Titillium Web"/>
              <a:sym typeface="Titillium Web"/>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grpSp>
        <p:nvGrpSpPr>
          <p:cNvPr id="171" name="Google Shape;171;p25">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72" name="Google Shape;172;p25"/>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5"/>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4" name="Google Shape;174;p25"/>
          <p:cNvSpPr txBox="1">
            <a:spLocks noGrp="1"/>
          </p:cNvSpPr>
          <p:nvPr>
            <p:ph type="title"/>
          </p:nvPr>
        </p:nvSpPr>
        <p:spPr>
          <a:xfrm>
            <a:off x="1048275" y="339425"/>
            <a:ext cx="785752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Franchises – Route To Ownership</a:t>
            </a:r>
            <a:endParaRPr sz="4000" b="1" dirty="0">
              <a:latin typeface="Titillium Web"/>
              <a:ea typeface="Titillium Web"/>
              <a:cs typeface="Titillium Web"/>
              <a:sym typeface="Titillium Web"/>
            </a:endParaRPr>
          </a:p>
        </p:txBody>
      </p:sp>
      <p:sp>
        <p:nvSpPr>
          <p:cNvPr id="175" name="Google Shape;175;p25"/>
          <p:cNvSpPr txBox="1"/>
          <p:nvPr/>
        </p:nvSpPr>
        <p:spPr>
          <a:xfrm>
            <a:off x="468641" y="1453650"/>
            <a:ext cx="7352700" cy="3417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b="1" dirty="0">
                <a:solidFill>
                  <a:srgbClr val="1E1919"/>
                </a:solidFill>
                <a:latin typeface="Titillium Web"/>
                <a:ea typeface="Titillium Web"/>
                <a:cs typeface="Titillium Web"/>
                <a:sym typeface="Titillium Web"/>
              </a:rPr>
              <a:t>Disadvantages</a:t>
            </a:r>
            <a:endParaRPr sz="1800" b="1"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Large start-up costs</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Shared profit</a:t>
            </a:r>
            <a:endParaRPr sz="1600" dirty="0">
              <a:solidFill>
                <a:srgbClr val="1E1919"/>
              </a:solidFill>
              <a:latin typeface="Titillium Web"/>
              <a:ea typeface="Titillium Web"/>
              <a:cs typeface="Titillium Web"/>
              <a:sym typeface="Titillium Web"/>
            </a:endParaRPr>
          </a:p>
          <a:p>
            <a:pPr marL="45720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Management regulation</a:t>
            </a:r>
            <a:endParaRPr sz="1600" dirty="0">
              <a:solidFill>
                <a:srgbClr val="1E1919"/>
              </a:solidFill>
              <a:latin typeface="Titillium Web"/>
              <a:ea typeface="Titillium Web"/>
              <a:cs typeface="Titillium Web"/>
              <a:sym typeface="Titillium Web"/>
            </a:endParaRPr>
          </a:p>
          <a:p>
            <a:pPr marL="45720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Coattail effects</a:t>
            </a:r>
            <a:endParaRPr sz="1600" dirty="0">
              <a:solidFill>
                <a:srgbClr val="1E1919"/>
              </a:solidFill>
              <a:latin typeface="Titillium Web"/>
              <a:ea typeface="Titillium Web"/>
              <a:cs typeface="Titillium Web"/>
              <a:sym typeface="Titillium Web"/>
            </a:endParaRPr>
          </a:p>
          <a:p>
            <a:pPr marL="45720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Restrictions on selling franchise</a:t>
            </a:r>
            <a:endParaRPr sz="1600" dirty="0">
              <a:solidFill>
                <a:srgbClr val="1E1919"/>
              </a:solidFill>
              <a:latin typeface="Titillium Web"/>
              <a:ea typeface="Titillium Web"/>
              <a:cs typeface="Titillium Web"/>
              <a:sym typeface="Titillium Web"/>
            </a:endParaRPr>
          </a:p>
          <a:p>
            <a:pPr marL="45720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Fraudulent franchises</a:t>
            </a:r>
            <a:endParaRPr sz="1600" dirty="0">
              <a:latin typeface="Titillium Web"/>
              <a:ea typeface="Titillium Web"/>
              <a:cs typeface="Titillium Web"/>
              <a:sym typeface="Titillium Web"/>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C65C17"/>
        </a:solidFill>
        <a:effectLst/>
      </p:bgPr>
    </p:bg>
    <p:spTree>
      <p:nvGrpSpPr>
        <p:cNvPr id="1" name="Shape 179"/>
        <p:cNvGrpSpPr/>
        <p:nvPr/>
      </p:nvGrpSpPr>
      <p:grpSpPr>
        <a:xfrm>
          <a:off x="0" y="0"/>
          <a:ext cx="0" cy="0"/>
          <a:chOff x="0" y="0"/>
          <a:chExt cx="0" cy="0"/>
        </a:xfrm>
      </p:grpSpPr>
      <p:sp>
        <p:nvSpPr>
          <p:cNvPr id="180" name="Google Shape;180;p26"/>
          <p:cNvSpPr txBox="1">
            <a:spLocks noGrp="1"/>
          </p:cNvSpPr>
          <p:nvPr>
            <p:ph type="title"/>
          </p:nvPr>
        </p:nvSpPr>
        <p:spPr>
          <a:xfrm>
            <a:off x="1159825" y="118700"/>
            <a:ext cx="7531800" cy="87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solidFill>
                  <a:schemeClr val="lt1"/>
                </a:solidFill>
                <a:latin typeface="Titillium Web"/>
                <a:ea typeface="Titillium Web"/>
                <a:cs typeface="Titillium Web"/>
                <a:sym typeface="Titillium Web"/>
              </a:rPr>
              <a:t>Takeaways</a:t>
            </a:r>
            <a:endParaRPr sz="4000" b="1" dirty="0">
              <a:solidFill>
                <a:schemeClr val="lt1"/>
              </a:solidFill>
              <a:latin typeface="Titillium Web"/>
              <a:ea typeface="Titillium Web"/>
              <a:cs typeface="Titillium Web"/>
              <a:sym typeface="Titillium Web"/>
            </a:endParaRPr>
          </a:p>
        </p:txBody>
      </p:sp>
      <p:sp>
        <p:nvSpPr>
          <p:cNvPr id="181" name="Google Shape;181;p26"/>
          <p:cNvSpPr txBox="1">
            <a:spLocks noGrp="1"/>
          </p:cNvSpPr>
          <p:nvPr>
            <p:ph type="body" idx="1"/>
          </p:nvPr>
        </p:nvSpPr>
        <p:spPr>
          <a:xfrm>
            <a:off x="468641" y="1344060"/>
            <a:ext cx="8352056" cy="3905700"/>
          </a:xfrm>
          <a:prstGeom prst="rect">
            <a:avLst/>
          </a:prstGeom>
        </p:spPr>
        <p:txBody>
          <a:bodyPr spcFirstLastPara="1" wrap="square" lIns="91425" tIns="91425" rIns="91425" bIns="91425" anchor="t" anchorCtr="0">
            <a:noAutofit/>
          </a:bodyPr>
          <a:lstStyle/>
          <a:p>
            <a:pPr marL="457200" lvl="0" indent="-330200" algn="l" rtl="0">
              <a:lnSpc>
                <a:spcPct val="100000"/>
              </a:lnSpc>
              <a:spcBef>
                <a:spcPts val="600"/>
              </a:spcBef>
              <a:spcAft>
                <a:spcPts val="60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A sole proprietorship, a business owned by only one person, accounts for 72 percent of all US businesses.</a:t>
            </a:r>
            <a:endParaRPr sz="1600" dirty="0">
              <a:solidFill>
                <a:schemeClr val="lt1"/>
              </a:solidFill>
              <a:latin typeface="Titillium Web"/>
              <a:ea typeface="Titillium Web"/>
              <a:cs typeface="Titillium Web"/>
              <a:sym typeface="Titillium Web"/>
            </a:endParaRPr>
          </a:p>
          <a:p>
            <a:pPr marL="457200" lvl="0" indent="-330200" algn="l" rtl="0">
              <a:lnSpc>
                <a:spcPct val="100000"/>
              </a:lnSpc>
              <a:spcBef>
                <a:spcPts val="600"/>
              </a:spcBef>
              <a:spcAft>
                <a:spcPts val="60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A general partnership is a business owned jointly by two or more people, and accounts for about 10 percent of all US businesses.</a:t>
            </a:r>
            <a:endParaRPr sz="1600" dirty="0">
              <a:solidFill>
                <a:schemeClr val="lt1"/>
              </a:solidFill>
              <a:latin typeface="Titillium Web"/>
              <a:ea typeface="Titillium Web"/>
              <a:cs typeface="Titillium Web"/>
              <a:sym typeface="Titillium Web"/>
            </a:endParaRPr>
          </a:p>
          <a:p>
            <a:pPr marL="457200" lvl="0" indent="-330200" algn="l" rtl="0">
              <a:lnSpc>
                <a:spcPct val="100000"/>
              </a:lnSpc>
              <a:spcBef>
                <a:spcPts val="600"/>
              </a:spcBef>
              <a:spcAft>
                <a:spcPts val="60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Advantages include: more resources and talents come with an increase in partners, and the business can continue even after the death of a partner.</a:t>
            </a:r>
            <a:endParaRPr sz="1600" dirty="0">
              <a:solidFill>
                <a:schemeClr val="lt1"/>
              </a:solidFill>
              <a:latin typeface="Titillium Web"/>
              <a:ea typeface="Titillium Web"/>
              <a:cs typeface="Titillium Web"/>
              <a:sym typeface="Titillium Web"/>
            </a:endParaRPr>
          </a:p>
          <a:p>
            <a:pPr marL="457200" lvl="0" indent="-330200" algn="l" rtl="0">
              <a:lnSpc>
                <a:spcPct val="100000"/>
              </a:lnSpc>
              <a:spcBef>
                <a:spcPts val="600"/>
              </a:spcBef>
              <a:spcAft>
                <a:spcPts val="60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Disadvantages include: partnership disputes, unlimited liability, and shared profits.</a:t>
            </a:r>
            <a:endParaRPr sz="1600" dirty="0">
              <a:solidFill>
                <a:schemeClr val="lt1"/>
              </a:solidFill>
              <a:latin typeface="Titillium Web"/>
              <a:ea typeface="Titillium Web"/>
              <a:cs typeface="Titillium Web"/>
              <a:sym typeface="Titillium Web"/>
            </a:endParaRPr>
          </a:p>
          <a:p>
            <a:pPr marL="457200" lvl="0" indent="-330200" algn="l" rtl="0">
              <a:lnSpc>
                <a:spcPct val="100000"/>
              </a:lnSpc>
              <a:spcBef>
                <a:spcPts val="600"/>
              </a:spcBef>
              <a:spcAft>
                <a:spcPts val="60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A limited partnership has a single general partner who runs the business and is responsible for its liabilities, plus any number of limited partners who have limited involvement in the business and whose losses are limited to the amount of their investment.</a:t>
            </a:r>
            <a:endParaRPr sz="1500" dirty="0">
              <a:solidFill>
                <a:schemeClr val="lt1"/>
              </a:solidFill>
              <a:latin typeface="Titillium Web"/>
              <a:ea typeface="Titillium Web"/>
              <a:cs typeface="Titillium Web"/>
              <a:sym typeface="Titillium Web"/>
            </a:endParaRPr>
          </a:p>
        </p:txBody>
      </p:sp>
      <p:grpSp>
        <p:nvGrpSpPr>
          <p:cNvPr id="182" name="Google Shape;182;p26">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83" name="Google Shape;183;p26"/>
            <p:cNvSpPr/>
            <p:nvPr/>
          </p:nvSpPr>
          <p:spPr>
            <a:xfrm rot="-5400000">
              <a:off x="4035900" y="-186675"/>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6"/>
            <p:cNvSpPr/>
            <p:nvPr/>
          </p:nvSpPr>
          <p:spPr>
            <a:xfrm rot="-5400000">
              <a:off x="4035900" y="575250"/>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C65C17"/>
        </a:solidFill>
        <a:effectLst/>
      </p:bgPr>
    </p:bg>
    <p:spTree>
      <p:nvGrpSpPr>
        <p:cNvPr id="1" name="Shape 188"/>
        <p:cNvGrpSpPr/>
        <p:nvPr/>
      </p:nvGrpSpPr>
      <p:grpSpPr>
        <a:xfrm>
          <a:off x="0" y="0"/>
          <a:ext cx="0" cy="0"/>
          <a:chOff x="0" y="0"/>
          <a:chExt cx="0" cy="0"/>
        </a:xfrm>
      </p:grpSpPr>
      <p:sp>
        <p:nvSpPr>
          <p:cNvPr id="189" name="Google Shape;189;p27"/>
          <p:cNvSpPr txBox="1">
            <a:spLocks noGrp="1"/>
          </p:cNvSpPr>
          <p:nvPr>
            <p:ph type="title"/>
          </p:nvPr>
        </p:nvSpPr>
        <p:spPr>
          <a:xfrm>
            <a:off x="1159825" y="118700"/>
            <a:ext cx="7531800" cy="87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solidFill>
                  <a:schemeClr val="lt1"/>
                </a:solidFill>
                <a:latin typeface="Titillium Web"/>
                <a:ea typeface="Titillium Web"/>
                <a:cs typeface="Titillium Web"/>
                <a:sym typeface="Titillium Web"/>
              </a:rPr>
              <a:t>Takeaways</a:t>
            </a:r>
            <a:endParaRPr sz="4000" b="1" dirty="0">
              <a:solidFill>
                <a:schemeClr val="lt1"/>
              </a:solidFill>
              <a:latin typeface="Titillium Web"/>
              <a:ea typeface="Titillium Web"/>
              <a:cs typeface="Titillium Web"/>
              <a:sym typeface="Titillium Web"/>
            </a:endParaRPr>
          </a:p>
        </p:txBody>
      </p:sp>
      <p:sp>
        <p:nvSpPr>
          <p:cNvPr id="190" name="Google Shape;190;p27"/>
          <p:cNvSpPr txBox="1">
            <a:spLocks noGrp="1"/>
          </p:cNvSpPr>
          <p:nvPr>
            <p:ph type="body" idx="1"/>
          </p:nvPr>
        </p:nvSpPr>
        <p:spPr>
          <a:xfrm>
            <a:off x="468640" y="998000"/>
            <a:ext cx="8298841" cy="3905700"/>
          </a:xfrm>
          <a:prstGeom prst="rect">
            <a:avLst/>
          </a:prstGeom>
        </p:spPr>
        <p:txBody>
          <a:bodyPr spcFirstLastPara="1" wrap="square" lIns="91425" tIns="91425" rIns="91425" bIns="91425" anchor="t" anchorCtr="0">
            <a:noAutofit/>
          </a:bodyPr>
          <a:lstStyle/>
          <a:p>
            <a:pPr marL="457200" lvl="0" indent="-330200" algn="l" rtl="0">
              <a:lnSpc>
                <a:spcPct val="100000"/>
              </a:lnSpc>
              <a:spcBef>
                <a:spcPts val="600"/>
              </a:spcBef>
              <a:spcAft>
                <a:spcPts val="60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A corporation is a legal entity that’s separate from the parties who own it, the shareholders who invest by buying shares of stock. Corporations are governed by a Board of Directors, elected by the shareholders.</a:t>
            </a:r>
            <a:endParaRPr sz="1600" dirty="0">
              <a:solidFill>
                <a:schemeClr val="lt1"/>
              </a:solidFill>
              <a:latin typeface="Titillium Web"/>
              <a:ea typeface="Titillium Web"/>
              <a:cs typeface="Titillium Web"/>
              <a:sym typeface="Titillium Web"/>
            </a:endParaRPr>
          </a:p>
          <a:p>
            <a:pPr marL="457200" lvl="0" indent="-330200" algn="l" rtl="0">
              <a:lnSpc>
                <a:spcPct val="100000"/>
              </a:lnSpc>
              <a:spcBef>
                <a:spcPts val="600"/>
              </a:spcBef>
              <a:spcAft>
                <a:spcPts val="60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Advantages include: limited liability, easier access to financing, and unlimited life for the corporation.</a:t>
            </a:r>
            <a:endParaRPr sz="1600" dirty="0">
              <a:solidFill>
                <a:schemeClr val="lt1"/>
              </a:solidFill>
              <a:latin typeface="Titillium Web"/>
              <a:ea typeface="Titillium Web"/>
              <a:cs typeface="Titillium Web"/>
              <a:sym typeface="Titillium Web"/>
            </a:endParaRPr>
          </a:p>
          <a:p>
            <a:pPr marL="457200" lvl="0" indent="-330200" algn="l" rtl="0">
              <a:lnSpc>
                <a:spcPct val="100000"/>
              </a:lnSpc>
              <a:spcBef>
                <a:spcPts val="600"/>
              </a:spcBef>
              <a:spcAft>
                <a:spcPts val="60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Disadvantages include: the agency problem, double taxation, and incorporation expenses and regulations.</a:t>
            </a:r>
            <a:endParaRPr sz="1600" dirty="0">
              <a:solidFill>
                <a:schemeClr val="lt1"/>
              </a:solidFill>
              <a:latin typeface="Titillium Web"/>
              <a:ea typeface="Titillium Web"/>
              <a:cs typeface="Titillium Web"/>
              <a:sym typeface="Titillium Web"/>
            </a:endParaRPr>
          </a:p>
          <a:p>
            <a:pPr marL="457200" lvl="0" indent="-330200" algn="l" rtl="0">
              <a:lnSpc>
                <a:spcPct val="100000"/>
              </a:lnSpc>
              <a:spcBef>
                <a:spcPts val="600"/>
              </a:spcBef>
              <a:spcAft>
                <a:spcPts val="60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A limited-liability company (LLC) is a business structure that combines the tax treatment of a partnership with the liability protection of a corporation.</a:t>
            </a:r>
            <a:endParaRPr sz="1600" dirty="0">
              <a:solidFill>
                <a:schemeClr val="lt1"/>
              </a:solidFill>
              <a:latin typeface="Titillium Web"/>
              <a:ea typeface="Titillium Web"/>
              <a:cs typeface="Titillium Web"/>
              <a:sym typeface="Titillium Web"/>
            </a:endParaRPr>
          </a:p>
          <a:p>
            <a:pPr marL="457200" lvl="0" indent="-330200" algn="l" rtl="0">
              <a:lnSpc>
                <a:spcPct val="100000"/>
              </a:lnSpc>
              <a:spcBef>
                <a:spcPts val="600"/>
              </a:spcBef>
              <a:spcAft>
                <a:spcPts val="60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A not-for-profit corporation is an organization formed to serve some public purpose rather than for financial gain. It enjoys favorable tax treatment.</a:t>
            </a:r>
            <a:endParaRPr sz="1600" dirty="0">
              <a:solidFill>
                <a:schemeClr val="lt1"/>
              </a:solidFill>
              <a:latin typeface="Titillium Web"/>
              <a:ea typeface="Titillium Web"/>
              <a:cs typeface="Titillium Web"/>
              <a:sym typeface="Titillium Web"/>
            </a:endParaRPr>
          </a:p>
          <a:p>
            <a:pPr marL="0" lvl="0" indent="0" algn="l" rtl="0">
              <a:lnSpc>
                <a:spcPct val="150000"/>
              </a:lnSpc>
              <a:spcBef>
                <a:spcPts val="1400"/>
              </a:spcBef>
              <a:spcAft>
                <a:spcPts val="1000"/>
              </a:spcAft>
              <a:buNone/>
            </a:pPr>
            <a:endParaRPr sz="1600" dirty="0">
              <a:solidFill>
                <a:schemeClr val="lt1"/>
              </a:solidFill>
              <a:latin typeface="Titillium Web"/>
              <a:ea typeface="Titillium Web"/>
              <a:cs typeface="Titillium Web"/>
              <a:sym typeface="Titillium Web"/>
            </a:endParaRPr>
          </a:p>
        </p:txBody>
      </p:sp>
      <p:grpSp>
        <p:nvGrpSpPr>
          <p:cNvPr id="191" name="Google Shape;191;p27">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92" name="Google Shape;192;p27"/>
            <p:cNvSpPr/>
            <p:nvPr/>
          </p:nvSpPr>
          <p:spPr>
            <a:xfrm rot="-5400000">
              <a:off x="4035900" y="-186675"/>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27"/>
            <p:cNvSpPr/>
            <p:nvPr/>
          </p:nvSpPr>
          <p:spPr>
            <a:xfrm rot="-5400000">
              <a:off x="4035900" y="575250"/>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descr="Looking up, view of tall, city buildings"/>
          <p:cNvPicPr preferRelativeResize="0"/>
          <p:nvPr/>
        </p:nvPicPr>
        <p:blipFill rotWithShape="1">
          <a:blip r:embed="rId3">
            <a:alphaModFix/>
          </a:blip>
          <a:srcRect t="9496" b="6086"/>
          <a:stretch/>
        </p:blipFill>
        <p:spPr>
          <a:xfrm>
            <a:off x="0" y="0"/>
            <a:ext cx="9144000" cy="5143499"/>
          </a:xfrm>
          <a:prstGeom prst="rect">
            <a:avLst/>
          </a:prstGeom>
          <a:noFill/>
          <a:ln>
            <a:noFill/>
          </a:ln>
        </p:spPr>
      </p:pic>
      <p:sp>
        <p:nvSpPr>
          <p:cNvPr id="55" name="Google Shape;55;p13">
            <a:extLst>
              <a:ext uri="{C183D7F6-B498-43B3-948B-1728B52AA6E4}">
                <adec:decorative xmlns:adec="http://schemas.microsoft.com/office/drawing/2017/decorative" val="1"/>
              </a:ext>
            </a:extLst>
          </p:cNvPr>
          <p:cNvSpPr/>
          <p:nvPr/>
        </p:nvSpPr>
        <p:spPr>
          <a:xfrm>
            <a:off x="0" y="1531718"/>
            <a:ext cx="9144000" cy="1795800"/>
          </a:xfrm>
          <a:prstGeom prst="rect">
            <a:avLst/>
          </a:prstGeom>
          <a:solidFill>
            <a:srgbClr val="FFFFFF">
              <a:alpha val="54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txBox="1">
            <a:spLocks noGrp="1"/>
          </p:cNvSpPr>
          <p:nvPr>
            <p:ph type="title" idx="4294967295"/>
          </p:nvPr>
        </p:nvSpPr>
        <p:spPr>
          <a:xfrm>
            <a:off x="0" y="1513657"/>
            <a:ext cx="9144000" cy="1800463"/>
          </a:xfrm>
          <a:prstGeom prst="rect">
            <a:avLst/>
          </a:prstGeom>
          <a:noFill/>
          <a:ln>
            <a:noFill/>
            <a:prstDash/>
          </a:ln>
          <a:effectLst/>
        </p:spPr>
        <p:txBody>
          <a:bodyPr rot="0" spcFirstLastPara="1" vertOverflow="overflow" horzOverflow="overflow" vert="horz" wrap="square" lIns="91425" tIns="91425" rIns="91425" bIns="91425"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500" b="1" i="0" u="none" strike="noStrike" kern="0" cap="none" spc="0" normalizeH="0" baseline="0" noProof="0" dirty="0">
                <a:ln>
                  <a:noFill/>
                </a:ln>
                <a:solidFill>
                  <a:schemeClr val="dk1"/>
                </a:solidFill>
                <a:effectLst/>
                <a:uLnTx/>
                <a:uFillTx/>
                <a:latin typeface="Titillium Web"/>
                <a:ea typeface="Titillium Web"/>
                <a:cs typeface="Titillium Web"/>
                <a:sym typeface="Titillium Web"/>
              </a:rPr>
              <a:t>Chapter 6</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1" i="0" u="none" strike="noStrike" kern="0" cap="none" spc="0" normalizeH="0" baseline="0" noProof="0" dirty="0">
              <a:ln>
                <a:noFill/>
              </a:ln>
              <a:solidFill>
                <a:schemeClr val="dk1"/>
              </a:solidFill>
              <a:effectLst/>
              <a:uLnTx/>
              <a:uFillTx/>
              <a:latin typeface="Titillium Web"/>
              <a:ea typeface="Titillium Web"/>
              <a:cs typeface="Titillium Web"/>
              <a:sym typeface="Titillium Web"/>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5600" b="1" i="0" u="none" strike="noStrike" kern="0" cap="none" spc="0" normalizeH="0" baseline="0" noProof="0" dirty="0">
                <a:ln>
                  <a:noFill/>
                </a:ln>
                <a:solidFill>
                  <a:schemeClr val="dk1"/>
                </a:solidFill>
                <a:effectLst/>
                <a:uLnTx/>
                <a:uFillTx/>
                <a:latin typeface="Titillium Web"/>
                <a:ea typeface="Titillium Web"/>
                <a:cs typeface="Titillium Web"/>
                <a:sym typeface="Titillium Web"/>
              </a:rPr>
              <a:t>Q&amp;A</a:t>
            </a:r>
          </a:p>
        </p:txBody>
      </p:sp>
      <p:sp>
        <p:nvSpPr>
          <p:cNvPr id="57" name="Google Shape;57;p13"/>
          <p:cNvSpPr txBox="1"/>
          <p:nvPr/>
        </p:nvSpPr>
        <p:spPr>
          <a:xfrm>
            <a:off x="5224950" y="4870000"/>
            <a:ext cx="32589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 (c) Virginia Tech, Department of Management, Pamplin College of Business.</a:t>
            </a:r>
            <a:r>
              <a:rPr lang="en" sz="600">
                <a:solidFill>
                  <a:srgbClr val="EEEEEE"/>
                </a:solidFill>
                <a:latin typeface="Titillium Web"/>
                <a:ea typeface="Titillium Web"/>
                <a:cs typeface="Titillium Web"/>
                <a:sym typeface="Titillium Web"/>
              </a:rPr>
              <a:t>  </a:t>
            </a:r>
            <a:r>
              <a:rPr lang="en" sz="600" u="sng">
                <a:solidFill>
                  <a:srgbClr val="EEEEEE"/>
                </a:solidFill>
                <a:latin typeface="Titillium Web"/>
                <a:ea typeface="Titillium Web"/>
                <a:cs typeface="Titillium Web"/>
                <a:sym typeface="Titillium Web"/>
                <a:hlinkClick r:id="rId4">
                  <a:extLst>
                    <a:ext uri="{A12FA001-AC4F-418D-AE19-62706E023703}">
                      <ahyp:hlinkClr xmlns:ahyp="http://schemas.microsoft.com/office/drawing/2018/hyperlinkcolor" val="tx"/>
                    </a:ext>
                  </a:extLst>
                </a:hlinkClick>
              </a:rPr>
              <a:t>CC BY NC SA 4.0</a:t>
            </a:r>
            <a:r>
              <a:rPr lang="en" sz="600">
                <a:solidFill>
                  <a:srgbClr val="EEEEEE"/>
                </a:solidFill>
                <a:latin typeface="Titillium Web"/>
                <a:ea typeface="Titillium Web"/>
                <a:cs typeface="Titillium Web"/>
                <a:sym typeface="Titillium Web"/>
              </a:rPr>
              <a:t>.</a:t>
            </a:r>
            <a:endParaRPr sz="600">
              <a:solidFill>
                <a:srgbClr val="EEEEEE"/>
              </a:solidFill>
              <a:latin typeface="Titillium Web"/>
              <a:ea typeface="Titillium Web"/>
              <a:cs typeface="Titillium Web"/>
              <a:sym typeface="Titillium Web"/>
            </a:endParaRPr>
          </a:p>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Available from: </a:t>
            </a:r>
            <a:r>
              <a:rPr lang="en" sz="600" u="sng">
                <a:solidFill>
                  <a:srgbClr val="0097A7"/>
                </a:solidFill>
                <a:latin typeface="Titillium Web"/>
                <a:ea typeface="Titillium Web"/>
                <a:cs typeface="Titillium Web"/>
                <a:sym typeface="Titillium Web"/>
                <a:hlinkClick r:id="rId5">
                  <a:extLst>
                    <a:ext uri="{A12FA001-AC4F-418D-AE19-62706E023703}">
                      <ahyp:hlinkClr xmlns:ahyp="http://schemas.microsoft.com/office/drawing/2018/hyperlinkcolor" val="tx"/>
                    </a:ext>
                  </a:extLst>
                </a:hlinkClick>
              </a:rPr>
              <a:t>http://hdl.handle.net/10919/105157</a:t>
            </a:r>
            <a:r>
              <a:rPr lang="en" sz="600">
                <a:solidFill>
                  <a:srgbClr val="222222"/>
                </a:solidFill>
                <a:highlight>
                  <a:srgbClr val="FFFFFF"/>
                </a:highlight>
                <a:latin typeface="Titillium Web"/>
                <a:ea typeface="Titillium Web"/>
                <a:cs typeface="Titillium Web"/>
                <a:sym typeface="Titillium Web"/>
              </a:rPr>
              <a:t>   </a:t>
            </a:r>
            <a:endParaRPr sz="900">
              <a:latin typeface="Titillium Web"/>
              <a:ea typeface="Titillium Web"/>
              <a:cs typeface="Titillium Web"/>
              <a:sym typeface="Titillium Web"/>
            </a:endParaRPr>
          </a:p>
        </p:txBody>
      </p:sp>
    </p:spTree>
    <p:extLst>
      <p:ext uri="{BB962C8B-B14F-4D97-AF65-F5344CB8AC3E}">
        <p14:creationId xmlns:p14="http://schemas.microsoft.com/office/powerpoint/2010/main" val="39964670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65C17"/>
        </a:solidFill>
        <a:effectLst/>
      </p:bgPr>
    </p:bg>
    <p:spTree>
      <p:nvGrpSpPr>
        <p:cNvPr id="1" name="Shape 61"/>
        <p:cNvGrpSpPr/>
        <p:nvPr/>
      </p:nvGrpSpPr>
      <p:grpSpPr>
        <a:xfrm>
          <a:off x="0" y="0"/>
          <a:ext cx="0" cy="0"/>
          <a:chOff x="0" y="0"/>
          <a:chExt cx="0" cy="0"/>
        </a:xfrm>
      </p:grpSpPr>
      <p:sp>
        <p:nvSpPr>
          <p:cNvPr id="62" name="Google Shape;62;p14"/>
          <p:cNvSpPr txBox="1">
            <a:spLocks noGrp="1"/>
          </p:cNvSpPr>
          <p:nvPr>
            <p:ph type="title"/>
          </p:nvPr>
        </p:nvSpPr>
        <p:spPr>
          <a:xfrm>
            <a:off x="1253625" y="360600"/>
            <a:ext cx="7531800" cy="87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solidFill>
                  <a:schemeClr val="lt1"/>
                </a:solidFill>
                <a:latin typeface="Titillium Web"/>
                <a:ea typeface="Titillium Web"/>
                <a:cs typeface="Titillium Web"/>
                <a:sym typeface="Titillium Web"/>
              </a:rPr>
              <a:t>Objectives</a:t>
            </a:r>
            <a:endParaRPr sz="4000" b="1" dirty="0">
              <a:solidFill>
                <a:schemeClr val="lt1"/>
              </a:solidFill>
              <a:latin typeface="Titillium Web"/>
              <a:ea typeface="Titillium Web"/>
              <a:cs typeface="Titillium Web"/>
              <a:sym typeface="Titillium Web"/>
            </a:endParaRPr>
          </a:p>
        </p:txBody>
      </p:sp>
      <p:sp>
        <p:nvSpPr>
          <p:cNvPr id="63" name="Google Shape;63;p14"/>
          <p:cNvSpPr txBox="1">
            <a:spLocks noGrp="1"/>
          </p:cNvSpPr>
          <p:nvPr>
            <p:ph type="body" idx="1"/>
          </p:nvPr>
        </p:nvSpPr>
        <p:spPr>
          <a:xfrm>
            <a:off x="395739" y="1180790"/>
            <a:ext cx="8520600" cy="3144300"/>
          </a:xfrm>
          <a:prstGeom prst="rect">
            <a:avLst/>
          </a:prstGeom>
        </p:spPr>
        <p:txBody>
          <a:bodyPr spcFirstLastPara="1" wrap="square" lIns="91425" tIns="91425" rIns="91425" bIns="91425" anchor="t" anchorCtr="0">
            <a:noAutofit/>
          </a:bodyPr>
          <a:lstStyle/>
          <a:p>
            <a:pPr marL="457200" lvl="0" indent="-330200" algn="l" rtl="0">
              <a:lnSpc>
                <a:spcPct val="100000"/>
              </a:lnSpc>
              <a:spcBef>
                <a:spcPts val="600"/>
              </a:spcBef>
              <a:spcAft>
                <a:spcPts val="60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Identify the questions to ask in choosing the appropriate form of ownership for a business.</a:t>
            </a:r>
            <a:endParaRPr sz="1600" dirty="0">
              <a:solidFill>
                <a:schemeClr val="lt1"/>
              </a:solidFill>
              <a:latin typeface="Titillium Web"/>
              <a:ea typeface="Titillium Web"/>
              <a:cs typeface="Titillium Web"/>
              <a:sym typeface="Titillium Web"/>
            </a:endParaRPr>
          </a:p>
          <a:p>
            <a:pPr marL="457200" lvl="0" indent="-330200" algn="l" rtl="0">
              <a:lnSpc>
                <a:spcPct val="100000"/>
              </a:lnSpc>
              <a:spcBef>
                <a:spcPts val="600"/>
              </a:spcBef>
              <a:spcAft>
                <a:spcPts val="60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Describe the sole proprietorship and partnership forms of organization, and specify the advantages and disadvantages.</a:t>
            </a:r>
            <a:endParaRPr sz="1600" dirty="0">
              <a:solidFill>
                <a:schemeClr val="lt1"/>
              </a:solidFill>
              <a:latin typeface="Titillium Web"/>
              <a:ea typeface="Titillium Web"/>
              <a:cs typeface="Titillium Web"/>
              <a:sym typeface="Titillium Web"/>
            </a:endParaRPr>
          </a:p>
          <a:p>
            <a:pPr marL="457200" lvl="0" indent="-330200" algn="l" rtl="0">
              <a:lnSpc>
                <a:spcPct val="100000"/>
              </a:lnSpc>
              <a:spcBef>
                <a:spcPts val="600"/>
              </a:spcBef>
              <a:spcAft>
                <a:spcPts val="60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Identify the different types of partnerships, and explain the importance of a partnership agreement.</a:t>
            </a:r>
            <a:endParaRPr sz="1600" dirty="0">
              <a:solidFill>
                <a:schemeClr val="lt1"/>
              </a:solidFill>
              <a:latin typeface="Titillium Web"/>
              <a:ea typeface="Titillium Web"/>
              <a:cs typeface="Titillium Web"/>
              <a:sym typeface="Titillium Web"/>
            </a:endParaRPr>
          </a:p>
          <a:p>
            <a:pPr marL="457200" lvl="0" indent="-330200" algn="l" rtl="0">
              <a:lnSpc>
                <a:spcPct val="100000"/>
              </a:lnSpc>
              <a:spcBef>
                <a:spcPts val="600"/>
              </a:spcBef>
              <a:spcAft>
                <a:spcPts val="60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Explain how corporations are formed and how they operate.</a:t>
            </a:r>
            <a:endParaRPr sz="1600" dirty="0">
              <a:solidFill>
                <a:schemeClr val="lt1"/>
              </a:solidFill>
              <a:latin typeface="Titillium Web"/>
              <a:ea typeface="Titillium Web"/>
              <a:cs typeface="Titillium Web"/>
              <a:sym typeface="Titillium Web"/>
            </a:endParaRPr>
          </a:p>
          <a:p>
            <a:pPr marL="457200" lvl="0" indent="-330200" algn="l" rtl="0">
              <a:lnSpc>
                <a:spcPct val="100000"/>
              </a:lnSpc>
              <a:spcBef>
                <a:spcPts val="600"/>
              </a:spcBef>
              <a:spcAft>
                <a:spcPts val="60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Discuss the advantages and disadvantages of the corporate form of ownership.</a:t>
            </a:r>
            <a:endParaRPr sz="1600" dirty="0">
              <a:solidFill>
                <a:schemeClr val="lt1"/>
              </a:solidFill>
              <a:latin typeface="Titillium Web"/>
              <a:ea typeface="Titillium Web"/>
              <a:cs typeface="Titillium Web"/>
              <a:sym typeface="Titillium Web"/>
            </a:endParaRPr>
          </a:p>
          <a:p>
            <a:pPr marL="457200" lvl="0" indent="-330200" algn="l" rtl="0">
              <a:lnSpc>
                <a:spcPct val="100000"/>
              </a:lnSpc>
              <a:spcBef>
                <a:spcPts val="600"/>
              </a:spcBef>
              <a:spcAft>
                <a:spcPts val="60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Examine special types of business ownership, including limited-liability companies, cooperatives, and not-for-profit corporations.</a:t>
            </a:r>
            <a:endParaRPr sz="1600" dirty="0">
              <a:solidFill>
                <a:schemeClr val="lt1"/>
              </a:solidFill>
              <a:latin typeface="Titillium Web"/>
              <a:ea typeface="Titillium Web"/>
              <a:cs typeface="Titillium Web"/>
              <a:sym typeface="Titillium Web"/>
            </a:endParaRPr>
          </a:p>
          <a:p>
            <a:pPr marL="457200" lvl="0" indent="-330200" algn="l" rtl="0">
              <a:lnSpc>
                <a:spcPct val="100000"/>
              </a:lnSpc>
              <a:spcBef>
                <a:spcPts val="600"/>
              </a:spcBef>
              <a:spcAft>
                <a:spcPts val="60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Define mergers and acquisitions, and explain why companies are motivated to merge or acquire other companies.</a:t>
            </a:r>
            <a:endParaRPr sz="1600" dirty="0">
              <a:solidFill>
                <a:schemeClr val="lt1"/>
              </a:solidFill>
              <a:latin typeface="Titillium Web"/>
              <a:ea typeface="Titillium Web"/>
              <a:cs typeface="Titillium Web"/>
              <a:sym typeface="Titillium Web"/>
            </a:endParaRPr>
          </a:p>
        </p:txBody>
      </p:sp>
      <p:grpSp>
        <p:nvGrpSpPr>
          <p:cNvPr id="64" name="Google Shape;64;p14">
            <a:extLst>
              <a:ext uri="{C183D7F6-B498-43B3-948B-1728B52AA6E4}">
                <adec:decorative xmlns:adec="http://schemas.microsoft.com/office/drawing/2017/decorative" val="1"/>
              </a:ext>
            </a:extLst>
          </p:cNvPr>
          <p:cNvGrpSpPr/>
          <p:nvPr/>
        </p:nvGrpSpPr>
        <p:grpSpPr>
          <a:xfrm rot="5400000">
            <a:off x="34792" y="249856"/>
            <a:ext cx="1061180" cy="918932"/>
            <a:chOff x="3341100" y="508125"/>
            <a:chExt cx="2691300" cy="2063625"/>
          </a:xfrm>
        </p:grpSpPr>
        <p:sp>
          <p:nvSpPr>
            <p:cNvPr id="65" name="Google Shape;65;p14"/>
            <p:cNvSpPr/>
            <p:nvPr/>
          </p:nvSpPr>
          <p:spPr>
            <a:xfrm rot="-5400000">
              <a:off x="4035900" y="-186675"/>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4"/>
            <p:cNvSpPr/>
            <p:nvPr/>
          </p:nvSpPr>
          <p:spPr>
            <a:xfrm rot="-5400000">
              <a:off x="4035900" y="575250"/>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grpSp>
        <p:nvGrpSpPr>
          <p:cNvPr id="71" name="Google Shape;71;p15">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72" name="Google Shape;72;p15"/>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5"/>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4" name="Google Shape;74;p15"/>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Starting A Business </a:t>
            </a:r>
            <a:endParaRPr sz="4000" b="1" dirty="0">
              <a:latin typeface="Titillium Web"/>
              <a:ea typeface="Titillium Web"/>
              <a:cs typeface="Titillium Web"/>
              <a:sym typeface="Titillium Web"/>
            </a:endParaRPr>
          </a:p>
        </p:txBody>
      </p:sp>
      <p:sp>
        <p:nvSpPr>
          <p:cNvPr id="75" name="Google Shape;75;p15"/>
          <p:cNvSpPr txBox="1"/>
          <p:nvPr/>
        </p:nvSpPr>
        <p:spPr>
          <a:xfrm>
            <a:off x="562833" y="1434030"/>
            <a:ext cx="73527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b="1" dirty="0">
                <a:solidFill>
                  <a:srgbClr val="FF0000"/>
                </a:solidFill>
                <a:latin typeface="Titillium Web"/>
                <a:ea typeface="Titillium Web"/>
                <a:cs typeface="Titillium Web"/>
                <a:sym typeface="Titillium Web"/>
              </a:rPr>
              <a:t>The 3 Figure Rule For Starting a Business </a:t>
            </a:r>
            <a:endParaRPr sz="1800" b="1" dirty="0">
              <a:solidFill>
                <a:srgbClr val="FF0000"/>
              </a:solidFill>
              <a:latin typeface="Titillium Web"/>
              <a:ea typeface="Titillium Web"/>
              <a:cs typeface="Titillium Web"/>
              <a:sym typeface="Titillium Web"/>
            </a:endParaRPr>
          </a:p>
        </p:txBody>
      </p:sp>
      <p:sp>
        <p:nvSpPr>
          <p:cNvPr id="76" name="Google Shape;76;p15"/>
          <p:cNvSpPr txBox="1"/>
          <p:nvPr/>
        </p:nvSpPr>
        <p:spPr>
          <a:xfrm>
            <a:off x="468641" y="1985700"/>
            <a:ext cx="7352700" cy="1416000"/>
          </a:xfrm>
          <a:prstGeom prst="rect">
            <a:avLst/>
          </a:prstGeom>
          <a:noFill/>
          <a:ln>
            <a:noFill/>
          </a:ln>
        </p:spPr>
        <p:txBody>
          <a:bodyPr spcFirstLastPara="1" wrap="square" lIns="91425" tIns="91425" rIns="91425" bIns="91425" anchor="t" anchorCtr="0">
            <a:spAutoFit/>
          </a:bodyPr>
          <a:lstStyle/>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Do you have technical skills in that business?</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Do you have management experience?</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Do you have the financial capacity to get the start up funds required?</a:t>
            </a:r>
            <a:endParaRPr sz="1600" dirty="0">
              <a:latin typeface="Titillium Web"/>
              <a:ea typeface="Titillium Web"/>
              <a:cs typeface="Titillium Web"/>
              <a:sym typeface="Titillium Web"/>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grpSp>
        <p:nvGrpSpPr>
          <p:cNvPr id="81" name="Google Shape;81;p16">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82" name="Google Shape;82;p16"/>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6"/>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 name="Google Shape;84;p16"/>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Types of Businesses </a:t>
            </a:r>
            <a:endParaRPr sz="4000" b="1" dirty="0">
              <a:latin typeface="Titillium Web"/>
              <a:ea typeface="Titillium Web"/>
              <a:cs typeface="Titillium Web"/>
              <a:sym typeface="Titillium Web"/>
            </a:endParaRPr>
          </a:p>
        </p:txBody>
      </p:sp>
      <p:sp>
        <p:nvSpPr>
          <p:cNvPr id="85" name="Google Shape;85;p16"/>
          <p:cNvSpPr txBox="1"/>
          <p:nvPr/>
        </p:nvSpPr>
        <p:spPr>
          <a:xfrm>
            <a:off x="336750" y="1522650"/>
            <a:ext cx="5079300" cy="3386400"/>
          </a:xfrm>
          <a:prstGeom prst="rect">
            <a:avLst/>
          </a:prstGeom>
          <a:noFill/>
          <a:ln>
            <a:noFill/>
          </a:ln>
        </p:spPr>
        <p:txBody>
          <a:bodyPr spcFirstLastPara="1" wrap="square" lIns="91425" tIns="91425" rIns="91425" bIns="91425" anchor="t" anchorCtr="0">
            <a:spAutoFit/>
          </a:bodyPr>
          <a:lstStyle/>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Sole Proprietorship</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Corporation </a:t>
            </a:r>
            <a:endParaRPr sz="1600" dirty="0">
              <a:solidFill>
                <a:srgbClr val="1E1919"/>
              </a:solidFill>
              <a:latin typeface="Titillium Web"/>
              <a:ea typeface="Titillium Web"/>
              <a:cs typeface="Titillium Web"/>
              <a:sym typeface="Titillium Web"/>
            </a:endParaRPr>
          </a:p>
          <a:p>
            <a:pPr marL="914400" lvl="1"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C-Corp</a:t>
            </a:r>
            <a:endParaRPr sz="1600" dirty="0">
              <a:solidFill>
                <a:srgbClr val="1E1919"/>
              </a:solidFill>
              <a:latin typeface="Titillium Web"/>
              <a:ea typeface="Titillium Web"/>
              <a:cs typeface="Titillium Web"/>
              <a:sym typeface="Titillium Web"/>
            </a:endParaRPr>
          </a:p>
          <a:p>
            <a:pPr marL="914400" lvl="1"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S-Corp</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Partnership</a:t>
            </a:r>
            <a:endParaRPr sz="1600" dirty="0">
              <a:solidFill>
                <a:srgbClr val="1E1919"/>
              </a:solidFill>
              <a:latin typeface="Titillium Web"/>
              <a:ea typeface="Titillium Web"/>
              <a:cs typeface="Titillium Web"/>
              <a:sym typeface="Titillium Web"/>
            </a:endParaRPr>
          </a:p>
          <a:p>
            <a:pPr marL="914400" lvl="1"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General Partnership</a:t>
            </a:r>
            <a:endParaRPr sz="1600" dirty="0">
              <a:solidFill>
                <a:srgbClr val="1E1919"/>
              </a:solidFill>
              <a:latin typeface="Titillium Web"/>
              <a:ea typeface="Titillium Web"/>
              <a:cs typeface="Titillium Web"/>
              <a:sym typeface="Titillium Web"/>
            </a:endParaRPr>
          </a:p>
          <a:p>
            <a:pPr marL="914400" lvl="1"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Limited Partnership</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Limited-Liability Company (LLC)</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Not-for-Profit Corporation</a:t>
            </a:r>
            <a:endParaRPr sz="1600" dirty="0">
              <a:latin typeface="Titillium Web"/>
              <a:ea typeface="Titillium Web"/>
              <a:cs typeface="Titillium Web"/>
              <a:sym typeface="Titillium Web"/>
            </a:endParaRPr>
          </a:p>
        </p:txBody>
      </p:sp>
      <p:pic>
        <p:nvPicPr>
          <p:cNvPr id="1026" name="Picture 2" descr="Two pie charts, laid side by side. The left pie chart is labeled “Percent of all returns,” and is divided into 71.95% sole proprietorships, 17.45% corporations, and 10.6% partnerships. The right pie chart is labeled “Percent of all business receipts,” and is divided into 82.16% corporations, 14.02% partnerships, and 3.82% sole proprietorships.">
            <a:extLst>
              <a:ext uri="{FF2B5EF4-FFF2-40B4-BE49-F238E27FC236}">
                <a16:creationId xmlns:a16="http://schemas.microsoft.com/office/drawing/2014/main" id="{E4EE78CB-8A1A-2CC6-2F01-9E85F69B5D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66037" y="1621995"/>
            <a:ext cx="6177963" cy="189950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B77DBD0-97FE-EDAA-CFC8-A44B4AC0AB46}"/>
              </a:ext>
            </a:extLst>
          </p:cNvPr>
          <p:cNvSpPr txBox="1"/>
          <p:nvPr/>
        </p:nvSpPr>
        <p:spPr>
          <a:xfrm>
            <a:off x="3853543" y="3367615"/>
            <a:ext cx="4572000" cy="307777"/>
          </a:xfrm>
          <a:prstGeom prst="rect">
            <a:avLst/>
          </a:prstGeom>
          <a:noFill/>
        </p:spPr>
        <p:txBody>
          <a:bodyPr wrap="square">
            <a:spAutoFit/>
          </a:bodyPr>
          <a:lstStyle/>
          <a:p>
            <a:r>
              <a:rPr lang="en-US" b="0" i="1" dirty="0">
                <a:solidFill>
                  <a:srgbClr val="373D3F"/>
                </a:solidFill>
                <a:effectLst/>
                <a:latin typeface="Lora" pitchFamily="2" charset="0"/>
              </a:rPr>
              <a:t>Figure 6.2: Types of U.S. businesses.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grpSp>
        <p:nvGrpSpPr>
          <p:cNvPr id="91" name="Google Shape;91;p17">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92" name="Google Shape;92;p17"/>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7"/>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4" name="Google Shape;94;p17"/>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Sole Proprietorship</a:t>
            </a:r>
            <a:endParaRPr sz="4000" b="1" dirty="0">
              <a:latin typeface="Titillium Web"/>
              <a:ea typeface="Titillium Web"/>
              <a:cs typeface="Titillium Web"/>
              <a:sym typeface="Titillium Web"/>
            </a:endParaRPr>
          </a:p>
        </p:txBody>
      </p:sp>
      <p:sp>
        <p:nvSpPr>
          <p:cNvPr id="95" name="Google Shape;95;p17"/>
          <p:cNvSpPr txBox="1"/>
          <p:nvPr/>
        </p:nvSpPr>
        <p:spPr>
          <a:xfrm>
            <a:off x="419179" y="1343414"/>
            <a:ext cx="8433341" cy="3632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A business owned by only one person, accounts for 72% of all U.S. businesses. </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b="1" u="sng" dirty="0">
                <a:solidFill>
                  <a:srgbClr val="1E1919"/>
                </a:solidFill>
                <a:latin typeface="Titillium Web"/>
                <a:ea typeface="Titillium Web"/>
                <a:cs typeface="Titillium Web"/>
                <a:sym typeface="Titillium Web"/>
              </a:rPr>
              <a:t>Advantages include</a:t>
            </a:r>
            <a:r>
              <a:rPr lang="en" sz="1600" dirty="0">
                <a:solidFill>
                  <a:srgbClr val="1E1919"/>
                </a:solidFill>
                <a:latin typeface="Titillium Web"/>
                <a:ea typeface="Titillium Web"/>
                <a:cs typeface="Titillium Web"/>
                <a:sym typeface="Titillium Web"/>
              </a:rPr>
              <a:t>: complete control for the owner, easy and inexpensive to form, and owner gets to keep all of the profits. </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b="1" u="sng" dirty="0">
                <a:solidFill>
                  <a:srgbClr val="1E1919"/>
                </a:solidFill>
                <a:latin typeface="Titillium Web"/>
                <a:ea typeface="Titillium Web"/>
                <a:cs typeface="Titillium Web"/>
                <a:sym typeface="Titillium Web"/>
              </a:rPr>
              <a:t>Disadvantages include:</a:t>
            </a:r>
            <a:r>
              <a:rPr lang="en" sz="1600" dirty="0">
                <a:solidFill>
                  <a:srgbClr val="1E1919"/>
                </a:solidFill>
                <a:latin typeface="Titillium Web"/>
                <a:ea typeface="Titillium Web"/>
                <a:cs typeface="Titillium Web"/>
                <a:sym typeface="Titillium Web"/>
              </a:rPr>
              <a:t> unlimited liability for the owner, complete responsibility for talent and financing, and business dissolves if the owner dies. </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A sole proprietorship is the easiest business structure to form (you only need to g</a:t>
            </a:r>
            <a:r>
              <a:rPr lang="en" sz="1600" u="sng" dirty="0">
                <a:solidFill>
                  <a:srgbClr val="1E1919"/>
                </a:solidFill>
                <a:latin typeface="Titillium Web"/>
                <a:ea typeface="Titillium Web"/>
                <a:cs typeface="Titillium Web"/>
                <a:sym typeface="Titillium Web"/>
              </a:rPr>
              <a:t>et a license or permit </a:t>
            </a:r>
            <a:r>
              <a:rPr lang="en" sz="1600" dirty="0">
                <a:solidFill>
                  <a:srgbClr val="1E1919"/>
                </a:solidFill>
                <a:latin typeface="Titillium Web"/>
                <a:ea typeface="Titillium Web"/>
                <a:cs typeface="Titillium Web"/>
                <a:sym typeface="Titillium Web"/>
              </a:rPr>
              <a:t>and </a:t>
            </a:r>
            <a:r>
              <a:rPr lang="en" sz="1600" u="sng" dirty="0">
                <a:solidFill>
                  <a:srgbClr val="1E1919"/>
                </a:solidFill>
                <a:latin typeface="Titillium Web"/>
                <a:ea typeface="Titillium Web"/>
                <a:cs typeface="Titillium Web"/>
                <a:sym typeface="Titillium Web"/>
              </a:rPr>
              <a:t>register your business with your local government) -</a:t>
            </a:r>
            <a:r>
              <a:rPr lang="en" sz="1600" dirty="0">
                <a:solidFill>
                  <a:srgbClr val="1E1919"/>
                </a:solidFill>
                <a:latin typeface="Titillium Web"/>
                <a:ea typeface="Titillium Web"/>
                <a:cs typeface="Titillium Web"/>
                <a:sym typeface="Titillium Web"/>
              </a:rPr>
              <a:t>hence its popularity. It is also a simple structure to maintain with few forms and little business administration needed.</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b="1" dirty="0">
                <a:solidFill>
                  <a:srgbClr val="1E1919"/>
                </a:solidFill>
                <a:latin typeface="Titillium Web"/>
                <a:ea typeface="Titillium Web"/>
                <a:cs typeface="Titillium Web"/>
                <a:sym typeface="Titillium Web"/>
              </a:rPr>
              <a:t> Many freelancers, consultants y. It is and independent contractors operate as sole proprietors for ease and convenience</a:t>
            </a:r>
            <a:endParaRPr sz="1600" b="1" dirty="0">
              <a:latin typeface="Titillium Web"/>
              <a:ea typeface="Titillium Web"/>
              <a:cs typeface="Titillium Web"/>
              <a:sym typeface="Titillium Web"/>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grpSp>
        <p:nvGrpSpPr>
          <p:cNvPr id="100" name="Google Shape;100;p18">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01" name="Google Shape;101;p18"/>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8"/>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3" name="Google Shape;103;p18"/>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Partnership</a:t>
            </a:r>
            <a:endParaRPr sz="4000" b="1" dirty="0">
              <a:latin typeface="Titillium Web"/>
              <a:ea typeface="Titillium Web"/>
              <a:cs typeface="Titillium Web"/>
              <a:sym typeface="Titillium Web"/>
            </a:endParaRPr>
          </a:p>
        </p:txBody>
      </p:sp>
      <p:sp>
        <p:nvSpPr>
          <p:cNvPr id="104" name="Google Shape;104;p18"/>
          <p:cNvSpPr txBox="1"/>
          <p:nvPr/>
        </p:nvSpPr>
        <p:spPr>
          <a:xfrm>
            <a:off x="419179" y="1428575"/>
            <a:ext cx="8413121" cy="35157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1600" dirty="0">
                <a:solidFill>
                  <a:srgbClr val="1E1919"/>
                </a:solidFill>
                <a:latin typeface="Titillium Web"/>
                <a:ea typeface="Titillium Web"/>
                <a:cs typeface="Titillium Web"/>
                <a:sym typeface="Titillium Web"/>
              </a:rPr>
              <a:t>A </a:t>
            </a:r>
            <a:r>
              <a:rPr lang="en" sz="1600" b="1" dirty="0">
                <a:solidFill>
                  <a:srgbClr val="1E1919"/>
                </a:solidFill>
                <a:latin typeface="Titillium Web"/>
                <a:ea typeface="Titillium Web"/>
                <a:cs typeface="Titillium Web"/>
                <a:sym typeface="Titillium Web"/>
              </a:rPr>
              <a:t>general partnership </a:t>
            </a:r>
            <a:r>
              <a:rPr lang="en" sz="1600" dirty="0">
                <a:solidFill>
                  <a:srgbClr val="1E1919"/>
                </a:solidFill>
                <a:latin typeface="Titillium Web"/>
                <a:ea typeface="Titillium Web"/>
                <a:cs typeface="Titillium Web"/>
                <a:sym typeface="Titillium Web"/>
              </a:rPr>
              <a:t>is a business owned jointly by two or more people, and accounts for about 10% of all U.S. businesses. </a:t>
            </a:r>
            <a:endParaRPr sz="1600" dirty="0">
              <a:solidFill>
                <a:srgbClr val="1E1919"/>
              </a:solidFill>
              <a:latin typeface="Titillium Web"/>
              <a:ea typeface="Titillium Web"/>
              <a:cs typeface="Titillium Web"/>
              <a:sym typeface="Titillium Web"/>
            </a:endParaRPr>
          </a:p>
          <a:p>
            <a:pPr marL="0" lvl="0" indent="0" algn="l" rtl="0">
              <a:lnSpc>
                <a:spcPct val="115000"/>
              </a:lnSpc>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lnSpc>
                <a:spcPct val="115000"/>
              </a:lnSpc>
              <a:spcBef>
                <a:spcPts val="0"/>
              </a:spcBef>
              <a:spcAft>
                <a:spcPts val="0"/>
              </a:spcAft>
              <a:buNone/>
            </a:pPr>
            <a:r>
              <a:rPr lang="en" sz="1600" b="1" u="sng" dirty="0">
                <a:solidFill>
                  <a:srgbClr val="1E1919"/>
                </a:solidFill>
                <a:latin typeface="Titillium Web"/>
                <a:ea typeface="Titillium Web"/>
                <a:cs typeface="Titillium Web"/>
                <a:sym typeface="Titillium Web"/>
              </a:rPr>
              <a:t>Advantages include:</a:t>
            </a:r>
            <a:r>
              <a:rPr lang="en" sz="1600" dirty="0">
                <a:solidFill>
                  <a:srgbClr val="1E1919"/>
                </a:solidFill>
                <a:latin typeface="Titillium Web"/>
                <a:ea typeface="Titillium Web"/>
                <a:cs typeface="Titillium Web"/>
                <a:sym typeface="Titillium Web"/>
              </a:rPr>
              <a:t> more resources and talents come with an increase in partners, and the business can continue even after the death of a partner. </a:t>
            </a:r>
            <a:endParaRPr sz="1600" dirty="0">
              <a:solidFill>
                <a:srgbClr val="1E1919"/>
              </a:solidFill>
              <a:latin typeface="Titillium Web"/>
              <a:ea typeface="Titillium Web"/>
              <a:cs typeface="Titillium Web"/>
              <a:sym typeface="Titillium Web"/>
            </a:endParaRPr>
          </a:p>
          <a:p>
            <a:pPr marL="0" lvl="0" indent="0" algn="l" rtl="0">
              <a:lnSpc>
                <a:spcPct val="115000"/>
              </a:lnSpc>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lnSpc>
                <a:spcPct val="115000"/>
              </a:lnSpc>
              <a:spcBef>
                <a:spcPts val="0"/>
              </a:spcBef>
              <a:spcAft>
                <a:spcPts val="0"/>
              </a:spcAft>
              <a:buNone/>
            </a:pPr>
            <a:r>
              <a:rPr lang="en" sz="1600" b="1" u="sng" dirty="0">
                <a:solidFill>
                  <a:srgbClr val="1E1919"/>
                </a:solidFill>
                <a:latin typeface="Titillium Web"/>
                <a:ea typeface="Titillium Web"/>
                <a:cs typeface="Titillium Web"/>
                <a:sym typeface="Titillium Web"/>
              </a:rPr>
              <a:t>Disadvantages include: </a:t>
            </a:r>
            <a:r>
              <a:rPr lang="en" sz="1600" dirty="0">
                <a:solidFill>
                  <a:srgbClr val="1E1919"/>
                </a:solidFill>
                <a:latin typeface="Titillium Web"/>
                <a:ea typeface="Titillium Web"/>
                <a:cs typeface="Titillium Web"/>
                <a:sym typeface="Titillium Web"/>
              </a:rPr>
              <a:t>partnership disputes, unlimited liability, and shared profits.</a:t>
            </a:r>
            <a:endParaRPr sz="1600" dirty="0">
              <a:solidFill>
                <a:srgbClr val="1E1919"/>
              </a:solidFill>
              <a:latin typeface="Titillium Web"/>
              <a:ea typeface="Titillium Web"/>
              <a:cs typeface="Titillium Web"/>
              <a:sym typeface="Titillium Web"/>
            </a:endParaRPr>
          </a:p>
          <a:p>
            <a:pPr marL="0" lvl="0" indent="0" algn="l" rtl="0">
              <a:lnSpc>
                <a:spcPct val="115000"/>
              </a:lnSpc>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lnSpc>
                <a:spcPct val="115000"/>
              </a:lnSpc>
              <a:spcBef>
                <a:spcPts val="0"/>
              </a:spcBef>
              <a:spcAft>
                <a:spcPts val="0"/>
              </a:spcAft>
              <a:buClr>
                <a:schemeClr val="dk1"/>
              </a:buClr>
              <a:buSzPts val="1100"/>
              <a:buFont typeface="Arial"/>
              <a:buNone/>
            </a:pPr>
            <a:r>
              <a:rPr lang="en" sz="1600" dirty="0">
                <a:solidFill>
                  <a:srgbClr val="1E1919"/>
                </a:solidFill>
                <a:latin typeface="Titillium Web"/>
                <a:ea typeface="Titillium Web"/>
                <a:cs typeface="Titillium Web"/>
                <a:sym typeface="Titillium Web"/>
              </a:rPr>
              <a:t> A </a:t>
            </a:r>
            <a:r>
              <a:rPr lang="en" sz="1600" b="1" dirty="0">
                <a:solidFill>
                  <a:srgbClr val="1E1919"/>
                </a:solidFill>
                <a:latin typeface="Titillium Web"/>
                <a:ea typeface="Titillium Web"/>
                <a:cs typeface="Titillium Web"/>
                <a:sym typeface="Titillium Web"/>
              </a:rPr>
              <a:t>limited partnership</a:t>
            </a:r>
            <a:r>
              <a:rPr lang="en" sz="1600" dirty="0">
                <a:solidFill>
                  <a:srgbClr val="1E1919"/>
                </a:solidFill>
                <a:latin typeface="Titillium Web"/>
                <a:ea typeface="Titillium Web"/>
                <a:cs typeface="Titillium Web"/>
                <a:sym typeface="Titillium Web"/>
              </a:rPr>
              <a:t> has a single general partner who runs the business and is responsible for its liabilities, plus any number of limited partners who have limited involvement in the business and whose losses are limited to the amount of their investment</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grpSp>
        <p:nvGrpSpPr>
          <p:cNvPr id="109" name="Google Shape;109;p19">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10" name="Google Shape;110;p19"/>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9"/>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2" name="Google Shape;112;p19"/>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Partnership Agreement </a:t>
            </a:r>
            <a:endParaRPr sz="4000" b="1" dirty="0">
              <a:latin typeface="Titillium Web"/>
              <a:ea typeface="Titillium Web"/>
              <a:cs typeface="Titillium Web"/>
              <a:sym typeface="Titillium Web"/>
            </a:endParaRPr>
          </a:p>
        </p:txBody>
      </p:sp>
      <p:sp>
        <p:nvSpPr>
          <p:cNvPr id="113" name="Google Shape;113;p19"/>
          <p:cNvSpPr txBox="1"/>
          <p:nvPr/>
        </p:nvSpPr>
        <p:spPr>
          <a:xfrm>
            <a:off x="419178" y="1455575"/>
            <a:ext cx="8413121" cy="2647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dirty="0">
                <a:solidFill>
                  <a:srgbClr val="1E1919"/>
                </a:solidFill>
                <a:latin typeface="Titillium Web" panose="00000500000000000000" pitchFamily="2" charset="0"/>
                <a:ea typeface="Roboto"/>
                <a:cs typeface="Roboto"/>
                <a:sym typeface="Roboto"/>
              </a:rPr>
              <a:t>The impact of disputes can be lessened if the partners have executed a well-planned </a:t>
            </a:r>
            <a:r>
              <a:rPr lang="en" sz="1600" dirty="0">
                <a:solidFill>
                  <a:srgbClr val="1E1919"/>
                </a:solidFill>
                <a:latin typeface="Titillium Web" panose="00000500000000000000" pitchFamily="2" charset="0"/>
                <a:ea typeface="Times New Roman"/>
                <a:cs typeface="Times New Roman"/>
                <a:sym typeface="Times New Roman"/>
              </a:rPr>
              <a:t>partnership agreement </a:t>
            </a:r>
            <a:r>
              <a:rPr lang="en" sz="1600" dirty="0">
                <a:solidFill>
                  <a:srgbClr val="1E1919"/>
                </a:solidFill>
                <a:latin typeface="Titillium Web" panose="00000500000000000000" pitchFamily="2" charset="0"/>
                <a:ea typeface="Roboto"/>
                <a:cs typeface="Roboto"/>
                <a:sym typeface="Roboto"/>
              </a:rPr>
              <a:t>that specifies everyone’s rights and responsibilities. </a:t>
            </a:r>
            <a:endParaRPr sz="1600" dirty="0">
              <a:solidFill>
                <a:srgbClr val="1E1919"/>
              </a:solidFill>
              <a:latin typeface="Titillium Web" panose="00000500000000000000" pitchFamily="2" charset="0"/>
              <a:ea typeface="Roboto"/>
              <a:cs typeface="Roboto"/>
              <a:sym typeface="Roboto"/>
            </a:endParaRPr>
          </a:p>
          <a:p>
            <a:pPr marL="0" lvl="0" indent="0" algn="l" rtl="0">
              <a:spcBef>
                <a:spcPts val="0"/>
              </a:spcBef>
              <a:spcAft>
                <a:spcPts val="0"/>
              </a:spcAft>
              <a:buNone/>
            </a:pPr>
            <a:endParaRPr sz="1600" dirty="0">
              <a:solidFill>
                <a:srgbClr val="1E1919"/>
              </a:solidFill>
              <a:latin typeface="Titillium Web" panose="00000500000000000000" pitchFamily="2" charset="0"/>
              <a:ea typeface="Roboto"/>
              <a:cs typeface="Roboto"/>
              <a:sym typeface="Roboto"/>
            </a:endParaRPr>
          </a:p>
          <a:p>
            <a:pPr marL="0" lvl="0" indent="0" algn="l" rtl="0">
              <a:spcBef>
                <a:spcPts val="0"/>
              </a:spcBef>
              <a:spcAft>
                <a:spcPts val="0"/>
              </a:spcAft>
              <a:buNone/>
            </a:pPr>
            <a:r>
              <a:rPr lang="en" sz="1600" dirty="0">
                <a:solidFill>
                  <a:srgbClr val="1E1919"/>
                </a:solidFill>
                <a:latin typeface="Titillium Web" panose="00000500000000000000" pitchFamily="2" charset="0"/>
                <a:ea typeface="Roboto"/>
                <a:cs typeface="Roboto"/>
                <a:sym typeface="Roboto"/>
              </a:rPr>
              <a:t>The agreement might provide such details as the following: </a:t>
            </a:r>
            <a:endParaRPr sz="1600" dirty="0">
              <a:solidFill>
                <a:srgbClr val="1E1919"/>
              </a:solidFill>
              <a:latin typeface="Titillium Web" panose="00000500000000000000" pitchFamily="2" charset="0"/>
              <a:ea typeface="Roboto"/>
              <a:cs typeface="Roboto"/>
              <a:sym typeface="Roboto"/>
            </a:endParaRPr>
          </a:p>
          <a:p>
            <a:pPr marL="457200" lvl="0" indent="-330200" algn="l" rtl="0">
              <a:spcBef>
                <a:spcPts val="0"/>
              </a:spcBef>
              <a:spcAft>
                <a:spcPts val="0"/>
              </a:spcAft>
              <a:buClr>
                <a:srgbClr val="1E1919"/>
              </a:buClr>
              <a:buSzPts val="1600"/>
              <a:buFont typeface="Roboto"/>
              <a:buChar char="●"/>
            </a:pPr>
            <a:r>
              <a:rPr lang="en" sz="1600" dirty="0">
                <a:solidFill>
                  <a:srgbClr val="1E1919"/>
                </a:solidFill>
                <a:latin typeface="Titillium Web" panose="00000500000000000000" pitchFamily="2" charset="0"/>
                <a:ea typeface="Roboto"/>
                <a:cs typeface="Roboto"/>
                <a:sym typeface="Roboto"/>
              </a:rPr>
              <a:t>Amount of cash and other contributions to be made by each partner </a:t>
            </a:r>
            <a:endParaRPr sz="1600" dirty="0">
              <a:solidFill>
                <a:srgbClr val="1E1919"/>
              </a:solidFill>
              <a:latin typeface="Titillium Web" panose="00000500000000000000" pitchFamily="2" charset="0"/>
              <a:ea typeface="Roboto"/>
              <a:cs typeface="Roboto"/>
              <a:sym typeface="Roboto"/>
            </a:endParaRPr>
          </a:p>
          <a:p>
            <a:pPr marL="457200" lvl="0" indent="-330200" algn="l" rtl="0">
              <a:spcBef>
                <a:spcPts val="0"/>
              </a:spcBef>
              <a:spcAft>
                <a:spcPts val="0"/>
              </a:spcAft>
              <a:buClr>
                <a:srgbClr val="1E1919"/>
              </a:buClr>
              <a:buSzPts val="1600"/>
              <a:buFont typeface="Roboto"/>
              <a:buChar char="●"/>
            </a:pPr>
            <a:r>
              <a:rPr lang="en" sz="1600" dirty="0">
                <a:solidFill>
                  <a:srgbClr val="1E1919"/>
                </a:solidFill>
                <a:latin typeface="Titillium Web" panose="00000500000000000000" pitchFamily="2" charset="0"/>
                <a:ea typeface="Roboto"/>
                <a:cs typeface="Roboto"/>
                <a:sym typeface="Roboto"/>
              </a:rPr>
              <a:t>Division of partnership income (or loss) </a:t>
            </a:r>
            <a:endParaRPr sz="1600" dirty="0">
              <a:solidFill>
                <a:srgbClr val="1E1919"/>
              </a:solidFill>
              <a:latin typeface="Titillium Web" panose="00000500000000000000" pitchFamily="2" charset="0"/>
              <a:ea typeface="Roboto"/>
              <a:cs typeface="Roboto"/>
              <a:sym typeface="Roboto"/>
            </a:endParaRPr>
          </a:p>
          <a:p>
            <a:pPr marL="457200" lvl="0" indent="-330200" algn="l" rtl="0">
              <a:spcBef>
                <a:spcPts val="0"/>
              </a:spcBef>
              <a:spcAft>
                <a:spcPts val="0"/>
              </a:spcAft>
              <a:buClr>
                <a:srgbClr val="1E1919"/>
              </a:buClr>
              <a:buSzPts val="1600"/>
              <a:buFont typeface="Roboto"/>
              <a:buChar char="●"/>
            </a:pPr>
            <a:r>
              <a:rPr lang="en" sz="1600" dirty="0">
                <a:solidFill>
                  <a:srgbClr val="1E1919"/>
                </a:solidFill>
                <a:latin typeface="Titillium Web" panose="00000500000000000000" pitchFamily="2" charset="0"/>
                <a:ea typeface="Roboto"/>
                <a:cs typeface="Roboto"/>
                <a:sym typeface="Roboto"/>
              </a:rPr>
              <a:t>Partner responsibilities—who does what </a:t>
            </a:r>
            <a:endParaRPr sz="1600" dirty="0">
              <a:solidFill>
                <a:srgbClr val="1E1919"/>
              </a:solidFill>
              <a:latin typeface="Titillium Web" panose="00000500000000000000" pitchFamily="2" charset="0"/>
              <a:ea typeface="Roboto"/>
              <a:cs typeface="Roboto"/>
              <a:sym typeface="Roboto"/>
            </a:endParaRPr>
          </a:p>
          <a:p>
            <a:pPr marL="457200" lvl="0" indent="-330200" algn="l" rtl="0">
              <a:spcBef>
                <a:spcPts val="0"/>
              </a:spcBef>
              <a:spcAft>
                <a:spcPts val="0"/>
              </a:spcAft>
              <a:buClr>
                <a:srgbClr val="1E1919"/>
              </a:buClr>
              <a:buSzPts val="1600"/>
              <a:buFont typeface="Roboto"/>
              <a:buChar char="●"/>
            </a:pPr>
            <a:r>
              <a:rPr lang="en" sz="1600" dirty="0">
                <a:solidFill>
                  <a:srgbClr val="1E1919"/>
                </a:solidFill>
                <a:latin typeface="Titillium Web" panose="00000500000000000000" pitchFamily="2" charset="0"/>
                <a:ea typeface="Roboto"/>
                <a:cs typeface="Roboto"/>
                <a:sym typeface="Roboto"/>
              </a:rPr>
              <a:t>Conditions under which a partner can sell an interest in the company </a:t>
            </a:r>
            <a:endParaRPr sz="1600" dirty="0">
              <a:solidFill>
                <a:srgbClr val="1E1919"/>
              </a:solidFill>
              <a:latin typeface="Titillium Web" panose="00000500000000000000" pitchFamily="2" charset="0"/>
              <a:ea typeface="Roboto"/>
              <a:cs typeface="Roboto"/>
              <a:sym typeface="Roboto"/>
            </a:endParaRPr>
          </a:p>
          <a:p>
            <a:pPr marL="457200" lvl="0" indent="-330200" algn="l" rtl="0">
              <a:spcBef>
                <a:spcPts val="0"/>
              </a:spcBef>
              <a:spcAft>
                <a:spcPts val="0"/>
              </a:spcAft>
              <a:buClr>
                <a:srgbClr val="1E1919"/>
              </a:buClr>
              <a:buSzPts val="1600"/>
              <a:buFont typeface="Roboto"/>
              <a:buChar char="●"/>
            </a:pPr>
            <a:r>
              <a:rPr lang="en" sz="1600" dirty="0">
                <a:solidFill>
                  <a:srgbClr val="1E1919"/>
                </a:solidFill>
                <a:latin typeface="Titillium Web" panose="00000500000000000000" pitchFamily="2" charset="0"/>
                <a:ea typeface="Roboto"/>
                <a:cs typeface="Roboto"/>
                <a:sym typeface="Roboto"/>
              </a:rPr>
              <a:t>Conditions for dissolving the partnership </a:t>
            </a:r>
            <a:endParaRPr sz="1600" dirty="0">
              <a:solidFill>
                <a:srgbClr val="1E1919"/>
              </a:solidFill>
              <a:latin typeface="Titillium Web" panose="00000500000000000000" pitchFamily="2" charset="0"/>
              <a:ea typeface="Roboto"/>
              <a:cs typeface="Roboto"/>
              <a:sym typeface="Roboto"/>
            </a:endParaRPr>
          </a:p>
          <a:p>
            <a:pPr marL="457200" lvl="0" indent="-330200" algn="l" rtl="0">
              <a:spcBef>
                <a:spcPts val="0"/>
              </a:spcBef>
              <a:spcAft>
                <a:spcPts val="0"/>
              </a:spcAft>
              <a:buClr>
                <a:srgbClr val="1E1919"/>
              </a:buClr>
              <a:buSzPts val="1600"/>
              <a:buFont typeface="Roboto"/>
              <a:buChar char="●"/>
            </a:pPr>
            <a:r>
              <a:rPr lang="en" sz="1600" dirty="0">
                <a:solidFill>
                  <a:srgbClr val="1E1919"/>
                </a:solidFill>
                <a:latin typeface="Titillium Web" panose="00000500000000000000" pitchFamily="2" charset="0"/>
                <a:ea typeface="Roboto"/>
                <a:cs typeface="Roboto"/>
                <a:sym typeface="Roboto"/>
              </a:rPr>
              <a:t>Conditions for settling disputes</a:t>
            </a:r>
            <a:endParaRPr sz="1600" dirty="0">
              <a:latin typeface="Titillium Web" panose="00000500000000000000" pitchFamily="2" charset="0"/>
            </a:endParaRPr>
          </a:p>
        </p:txBody>
      </p:sp>
      <p:sp>
        <p:nvSpPr>
          <p:cNvPr id="114" name="Google Shape;114;p19"/>
          <p:cNvSpPr/>
          <p:nvPr/>
        </p:nvSpPr>
        <p:spPr>
          <a:xfrm>
            <a:off x="1500550" y="4103075"/>
            <a:ext cx="6002100" cy="937800"/>
          </a:xfrm>
          <a:prstGeom prst="rect">
            <a:avLst/>
          </a:prstGeom>
          <a:solidFill>
            <a:srgbClr val="FFFFFF">
              <a:alpha val="54750"/>
            </a:srgbClr>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NOT included in the Partnership Agreement, the liability establish for the partnership </a:t>
            </a:r>
            <a:endParaRPr b="1"/>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grpSp>
        <p:nvGrpSpPr>
          <p:cNvPr id="119" name="Google Shape;119;p20">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20" name="Google Shape;120;p20"/>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20"/>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2" name="Google Shape;122;p20"/>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Corporation </a:t>
            </a:r>
            <a:endParaRPr sz="4000" b="1" dirty="0">
              <a:latin typeface="Titillium Web"/>
              <a:ea typeface="Titillium Web"/>
              <a:cs typeface="Titillium Web"/>
              <a:sym typeface="Titillium Web"/>
            </a:endParaRPr>
          </a:p>
        </p:txBody>
      </p:sp>
      <p:sp>
        <p:nvSpPr>
          <p:cNvPr id="123" name="Google Shape;123;p20"/>
          <p:cNvSpPr txBox="1"/>
          <p:nvPr/>
        </p:nvSpPr>
        <p:spPr>
          <a:xfrm>
            <a:off x="400726" y="1371150"/>
            <a:ext cx="8339999" cy="2401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A </a:t>
            </a:r>
            <a:r>
              <a:rPr lang="en" sz="1600" b="1" dirty="0">
                <a:solidFill>
                  <a:srgbClr val="1E1919"/>
                </a:solidFill>
                <a:latin typeface="Titillium Web"/>
                <a:ea typeface="Titillium Web"/>
                <a:cs typeface="Titillium Web"/>
                <a:sym typeface="Titillium Web"/>
              </a:rPr>
              <a:t>corporation</a:t>
            </a:r>
            <a:r>
              <a:rPr lang="en" sz="1600" dirty="0">
                <a:solidFill>
                  <a:srgbClr val="1E1919"/>
                </a:solidFill>
                <a:latin typeface="Titillium Web"/>
                <a:ea typeface="Titillium Web"/>
                <a:cs typeface="Titillium Web"/>
                <a:sym typeface="Titillium Web"/>
              </a:rPr>
              <a:t> is a legal entity that’s separate from the parties who own it, the </a:t>
            </a:r>
            <a:r>
              <a:rPr lang="en" sz="1600" u="sng" dirty="0">
                <a:solidFill>
                  <a:srgbClr val="1E1919"/>
                </a:solidFill>
                <a:latin typeface="Titillium Web"/>
                <a:ea typeface="Titillium Web"/>
                <a:cs typeface="Titillium Web"/>
                <a:sym typeface="Titillium Web"/>
              </a:rPr>
              <a:t>shareholders who invest by buying shares of stock. </a:t>
            </a:r>
            <a:endParaRPr sz="1600" u="sng"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u="sng"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Corporations are governed by a Board of Directors, elected by the shareholders. </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b="1" u="sng" dirty="0">
                <a:solidFill>
                  <a:srgbClr val="1E1919"/>
                </a:solidFill>
                <a:latin typeface="Titillium Web"/>
                <a:ea typeface="Titillium Web"/>
                <a:cs typeface="Titillium Web"/>
                <a:sym typeface="Titillium Web"/>
              </a:rPr>
              <a:t>Advantages include: </a:t>
            </a:r>
            <a:r>
              <a:rPr lang="en" sz="1600" dirty="0">
                <a:solidFill>
                  <a:srgbClr val="1E1919"/>
                </a:solidFill>
                <a:latin typeface="Titillium Web"/>
                <a:ea typeface="Titillium Web"/>
                <a:cs typeface="Titillium Web"/>
                <a:sym typeface="Titillium Web"/>
              </a:rPr>
              <a:t>limited liability, easier access to financing, and unlimited life for the corporation. </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b="1" u="sng" dirty="0">
                <a:solidFill>
                  <a:srgbClr val="1E1919"/>
                </a:solidFill>
                <a:latin typeface="Titillium Web"/>
                <a:ea typeface="Titillium Web"/>
                <a:cs typeface="Titillium Web"/>
                <a:sym typeface="Titillium Web"/>
              </a:rPr>
              <a:t>Disadvantages include: </a:t>
            </a:r>
            <a:r>
              <a:rPr lang="en" sz="1600" dirty="0">
                <a:solidFill>
                  <a:srgbClr val="1E1919"/>
                </a:solidFill>
                <a:latin typeface="Titillium Web"/>
                <a:ea typeface="Titillium Web"/>
                <a:cs typeface="Titillium Web"/>
                <a:sym typeface="Titillium Web"/>
              </a:rPr>
              <a:t>the agency problem, double taxation, and incorporation expenses and regulations</a:t>
            </a:r>
            <a:endParaRPr sz="1600" dirty="0">
              <a:latin typeface="Titillium Web"/>
              <a:ea typeface="Titillium Web"/>
              <a:cs typeface="Titillium Web"/>
              <a:sym typeface="Titillium Web"/>
            </a:endParaRPr>
          </a:p>
        </p:txBody>
      </p:sp>
      <p:sp>
        <p:nvSpPr>
          <p:cNvPr id="124" name="Google Shape;124;p20"/>
          <p:cNvSpPr/>
          <p:nvPr/>
        </p:nvSpPr>
        <p:spPr>
          <a:xfrm>
            <a:off x="402000" y="3915500"/>
            <a:ext cx="8340000" cy="8886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endParaRPr sz="1350">
              <a:solidFill>
                <a:srgbClr val="1E1919"/>
              </a:solidFill>
              <a:latin typeface="Roboto"/>
              <a:ea typeface="Roboto"/>
              <a:cs typeface="Roboto"/>
              <a:sym typeface="Roboto"/>
            </a:endParaRPr>
          </a:p>
          <a:p>
            <a:pPr marL="0" lvl="0" indent="0" algn="l" rtl="0">
              <a:lnSpc>
                <a:spcPct val="115000"/>
              </a:lnSpc>
              <a:spcBef>
                <a:spcPts val="0"/>
              </a:spcBef>
              <a:spcAft>
                <a:spcPts val="0"/>
              </a:spcAft>
              <a:buNone/>
            </a:pPr>
            <a:endParaRPr sz="1600">
              <a:solidFill>
                <a:srgbClr val="1E1919"/>
              </a:solidFill>
              <a:latin typeface="Titillium Web"/>
              <a:ea typeface="Titillium Web"/>
              <a:cs typeface="Titillium Web"/>
              <a:sym typeface="Titillium Web"/>
            </a:endParaRPr>
          </a:p>
          <a:p>
            <a:pPr marL="0" lvl="0" indent="0" algn="l" rtl="0">
              <a:lnSpc>
                <a:spcPct val="115000"/>
              </a:lnSpc>
              <a:spcBef>
                <a:spcPts val="0"/>
              </a:spcBef>
              <a:spcAft>
                <a:spcPts val="0"/>
              </a:spcAft>
              <a:buClr>
                <a:schemeClr val="dk1"/>
              </a:buClr>
              <a:buSzPts val="1100"/>
              <a:buFont typeface="Arial"/>
              <a:buNone/>
            </a:pPr>
            <a:r>
              <a:rPr lang="en" sz="1600">
                <a:solidFill>
                  <a:srgbClr val="1E1919"/>
                </a:solidFill>
                <a:latin typeface="Titillium Web"/>
                <a:ea typeface="Titillium Web"/>
                <a:cs typeface="Titillium Web"/>
                <a:sym typeface="Titillium Web"/>
              </a:rPr>
              <a:t>The most important benefit of incorporation is the </a:t>
            </a:r>
            <a:r>
              <a:rPr lang="en" sz="1600" b="1">
                <a:solidFill>
                  <a:srgbClr val="1E1919"/>
                </a:solidFill>
                <a:latin typeface="Titillium Web"/>
                <a:ea typeface="Titillium Web"/>
                <a:cs typeface="Titillium Web"/>
                <a:sym typeface="Titillium Web"/>
              </a:rPr>
              <a:t>limited liability </a:t>
            </a:r>
            <a:r>
              <a:rPr lang="en" sz="1600">
                <a:solidFill>
                  <a:srgbClr val="1E1919"/>
                </a:solidFill>
                <a:latin typeface="Titillium Web"/>
                <a:ea typeface="Titillium Web"/>
                <a:cs typeface="Titillium Web"/>
                <a:sym typeface="Titillium Web"/>
              </a:rPr>
              <a:t>to which shareholders are exposed: </a:t>
            </a:r>
            <a:r>
              <a:rPr lang="en" sz="1600" u="sng">
                <a:solidFill>
                  <a:srgbClr val="1E1919"/>
                </a:solidFill>
                <a:latin typeface="Titillium Web"/>
                <a:ea typeface="Titillium Web"/>
                <a:cs typeface="Titillium Web"/>
                <a:sym typeface="Titillium Web"/>
              </a:rPr>
              <a:t>they are not responsible for the obligations of the corporation, and they can lose no more than the amount that they have personally invested in the company</a:t>
            </a:r>
            <a:endParaRPr sz="1600" u="sng">
              <a:solidFill>
                <a:srgbClr val="1E1919"/>
              </a:solidFill>
              <a:latin typeface="Titillium Web"/>
              <a:ea typeface="Titillium Web"/>
              <a:cs typeface="Titillium Web"/>
              <a:sym typeface="Titillium Web"/>
            </a:endParaRPr>
          </a:p>
          <a:p>
            <a:pPr marL="0" lvl="0" indent="0" algn="l" rtl="0">
              <a:lnSpc>
                <a:spcPct val="115000"/>
              </a:lnSpc>
              <a:spcBef>
                <a:spcPts val="0"/>
              </a:spcBef>
              <a:spcAft>
                <a:spcPts val="0"/>
              </a:spcAft>
              <a:buClr>
                <a:schemeClr val="dk1"/>
              </a:buClr>
              <a:buSzPts val="1100"/>
              <a:buFont typeface="Arial"/>
              <a:buNone/>
            </a:pPr>
            <a:endParaRPr sz="1350">
              <a:solidFill>
                <a:srgbClr val="1E1919"/>
              </a:solidFill>
              <a:latin typeface="Roboto"/>
              <a:ea typeface="Roboto"/>
              <a:cs typeface="Roboto"/>
              <a:sym typeface="Roboto"/>
            </a:endParaRPr>
          </a:p>
          <a:p>
            <a:pPr marL="0" lvl="0" indent="0" algn="l" rtl="0">
              <a:spcBef>
                <a:spcPts val="0"/>
              </a:spcBef>
              <a:spcAft>
                <a:spcPts val="0"/>
              </a:spcAft>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grpSp>
        <p:nvGrpSpPr>
          <p:cNvPr id="129" name="Google Shape;129;p21">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30" name="Google Shape;130;p21"/>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21"/>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2" name="Google Shape;132;p21"/>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Others</a:t>
            </a:r>
            <a:endParaRPr sz="4000" b="1" dirty="0">
              <a:latin typeface="Titillium Web"/>
              <a:ea typeface="Titillium Web"/>
              <a:cs typeface="Titillium Web"/>
              <a:sym typeface="Titillium Web"/>
            </a:endParaRPr>
          </a:p>
        </p:txBody>
      </p:sp>
      <p:sp>
        <p:nvSpPr>
          <p:cNvPr id="133" name="Google Shape;133;p21"/>
          <p:cNvSpPr txBox="1"/>
          <p:nvPr/>
        </p:nvSpPr>
        <p:spPr>
          <a:xfrm>
            <a:off x="419179" y="1641648"/>
            <a:ext cx="8413121" cy="2401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A </a:t>
            </a:r>
            <a:r>
              <a:rPr lang="en" sz="1600" b="1" dirty="0">
                <a:solidFill>
                  <a:srgbClr val="1E1919"/>
                </a:solidFill>
                <a:latin typeface="Titillium Web"/>
                <a:ea typeface="Titillium Web"/>
                <a:cs typeface="Titillium Web"/>
                <a:sym typeface="Titillium Web"/>
              </a:rPr>
              <a:t>limited-liability company</a:t>
            </a:r>
            <a:r>
              <a:rPr lang="en" sz="1600" dirty="0">
                <a:solidFill>
                  <a:srgbClr val="1E1919"/>
                </a:solidFill>
                <a:latin typeface="Titillium Web"/>
                <a:ea typeface="Titillium Web"/>
                <a:cs typeface="Titillium Web"/>
                <a:sym typeface="Titillium Web"/>
              </a:rPr>
              <a:t> (</a:t>
            </a:r>
            <a:r>
              <a:rPr lang="en" sz="1600" b="1" dirty="0">
                <a:solidFill>
                  <a:srgbClr val="1E1919"/>
                </a:solidFill>
                <a:latin typeface="Titillium Web"/>
                <a:ea typeface="Titillium Web"/>
                <a:cs typeface="Titillium Web"/>
                <a:sym typeface="Titillium Web"/>
              </a:rPr>
              <a:t>LLC</a:t>
            </a:r>
            <a:r>
              <a:rPr lang="en" sz="1600" dirty="0">
                <a:solidFill>
                  <a:srgbClr val="1E1919"/>
                </a:solidFill>
                <a:latin typeface="Titillium Web"/>
                <a:ea typeface="Titillium Web"/>
                <a:cs typeface="Titillium Web"/>
                <a:sym typeface="Titillium Web"/>
              </a:rPr>
              <a:t>) is a business structure that combines the tax treatment of a partnership with the liability protection of a corporation. </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A </a:t>
            </a:r>
            <a:r>
              <a:rPr lang="en" sz="1600" b="1" dirty="0">
                <a:solidFill>
                  <a:srgbClr val="1E1919"/>
                </a:solidFill>
                <a:latin typeface="Titillium Web"/>
                <a:ea typeface="Titillium Web"/>
                <a:cs typeface="Titillium Web"/>
                <a:sym typeface="Titillium Web"/>
              </a:rPr>
              <a:t>cooperative</a:t>
            </a:r>
            <a:r>
              <a:rPr lang="en" sz="1600" dirty="0">
                <a:solidFill>
                  <a:srgbClr val="1E1919"/>
                </a:solidFill>
                <a:latin typeface="Titillium Web"/>
                <a:ea typeface="Titillium Web"/>
                <a:cs typeface="Titillium Web"/>
                <a:sym typeface="Titillium Web"/>
              </a:rPr>
              <a:t> (</a:t>
            </a:r>
            <a:r>
              <a:rPr lang="en" sz="1600" b="1" dirty="0">
                <a:solidFill>
                  <a:srgbClr val="1E1919"/>
                </a:solidFill>
                <a:latin typeface="Titillium Web"/>
                <a:ea typeface="Titillium Web"/>
                <a:cs typeface="Titillium Web"/>
                <a:sym typeface="Titillium Web"/>
              </a:rPr>
              <a:t>Co-Op</a:t>
            </a:r>
            <a:r>
              <a:rPr lang="en" sz="1600" dirty="0">
                <a:solidFill>
                  <a:srgbClr val="1E1919"/>
                </a:solidFill>
                <a:latin typeface="Titillium Web"/>
                <a:ea typeface="Titillium Web"/>
                <a:cs typeface="Titillium Web"/>
                <a:sym typeface="Titillium Web"/>
              </a:rPr>
              <a:t>) is a business owned and controlled by those who use its services. Individuals and firms who belong to the cooperative join together to market products, purchase supplies, and provide services for its members. </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A </a:t>
            </a:r>
            <a:r>
              <a:rPr lang="en" sz="1600" b="1" dirty="0">
                <a:solidFill>
                  <a:srgbClr val="1E1919"/>
                </a:solidFill>
                <a:latin typeface="Titillium Web"/>
                <a:ea typeface="Titillium Web"/>
                <a:cs typeface="Titillium Web"/>
                <a:sym typeface="Titillium Web"/>
              </a:rPr>
              <a:t>not-for-profit corporation </a:t>
            </a:r>
            <a:r>
              <a:rPr lang="en" sz="1600" dirty="0">
                <a:solidFill>
                  <a:srgbClr val="1E1919"/>
                </a:solidFill>
                <a:latin typeface="Titillium Web"/>
                <a:ea typeface="Titillium Web"/>
                <a:cs typeface="Titillium Web"/>
                <a:sym typeface="Titillium Web"/>
              </a:rPr>
              <a:t>is an organization formed to serve some public purpose rather than for financial gain. It enjoys favorable tax treatment</a:t>
            </a:r>
            <a:endParaRPr sz="1600" dirty="0">
              <a:latin typeface="Titillium Web"/>
              <a:ea typeface="Titillium Web"/>
              <a:cs typeface="Titillium Web"/>
              <a:sym typeface="Titillium Web"/>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TotalTime>
  <Words>1201</Words>
  <Application>Microsoft Office PowerPoint</Application>
  <PresentationFormat>On-screen Show (16:9)</PresentationFormat>
  <Paragraphs>134</Paragraphs>
  <Slides>15</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Lora</vt:lpstr>
      <vt:lpstr>Titillium Web</vt:lpstr>
      <vt:lpstr>Roboto</vt:lpstr>
      <vt:lpstr>Simple Light</vt:lpstr>
      <vt:lpstr>Chapter 6  Forms of Business Ownership</vt:lpstr>
      <vt:lpstr>Objectives</vt:lpstr>
      <vt:lpstr>Starting A Business </vt:lpstr>
      <vt:lpstr>Types of Businesses </vt:lpstr>
      <vt:lpstr>Sole Proprietorship</vt:lpstr>
      <vt:lpstr>Partnership</vt:lpstr>
      <vt:lpstr>Partnership Agreement </vt:lpstr>
      <vt:lpstr>Corporation </vt:lpstr>
      <vt:lpstr>Others</vt:lpstr>
      <vt:lpstr>Mergers and Acquisitions (M&amp;A)</vt:lpstr>
      <vt:lpstr>Franchises – Route To Ownership </vt:lpstr>
      <vt:lpstr>Franchises – Route To Ownership</vt:lpstr>
      <vt:lpstr>Takeaways</vt:lpstr>
      <vt:lpstr>Takeaways</vt:lpstr>
      <vt:lpstr>Chapter 6  Q&amp;A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ronpoff</dc:creator>
  <cp:lastModifiedBy>Blicher, Heather</cp:lastModifiedBy>
  <cp:revision>6</cp:revision>
  <dcterms:modified xsi:type="dcterms:W3CDTF">2023-08-07T17:45:36Z</dcterms:modified>
</cp:coreProperties>
</file>