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Nuni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regular.fntdata"/><Relationship Id="rId21" Type="http://schemas.openxmlformats.org/officeDocument/2006/relationships/slide" Target="slides/slide16.xml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03c378c630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03c378c630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8634f0a5c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f8634f0a5c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02e4677ebd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02e4677ebd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2e4677ebd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02e4677ebd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02e4677eb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02e4677eb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ebfc138bbc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ebfc138bbc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fc138bbc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ebfc138bbc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ebfc138bbc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ebfc138bbc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076e5da94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f076e5da94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3c378c630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03c378c630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02e4677eb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02e4677eb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3c378c630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03c378c630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02e4677ebd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02e4677ebd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02e4677ebd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02e4677ebd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8634f0a5c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f8634f0a5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news.mit.edu/2021/unlocking-potential-blockchain-0616" TargetMode="External"/><Relationship Id="rId4" Type="http://schemas.openxmlformats.org/officeDocument/2006/relationships/hyperlink" Target="https://ethereum.org/en/developers/docs/consensus-mechanisms/pos/" TargetMode="External"/><Relationship Id="rId9" Type="http://schemas.openxmlformats.org/officeDocument/2006/relationships/hyperlink" Target="https://cs.vt.edu/people/faculty/cliff-shaffer.html" TargetMode="External"/><Relationship Id="rId5" Type="http://schemas.openxmlformats.org/officeDocument/2006/relationships/hyperlink" Target="https://www.investopedia.com/terms/1/51-attack.asp" TargetMode="External"/><Relationship Id="rId6" Type="http://schemas.openxmlformats.org/officeDocument/2006/relationships/hyperlink" Target="http://lti.cs.vt.edu/LTI_ruby/Books/Blockchain/html/Introduction.html" TargetMode="External"/><Relationship Id="rId7" Type="http://schemas.openxmlformats.org/officeDocument/2006/relationships/hyperlink" Target="http://lti.cs.vt.edu/LTI_ruby/Books/Blockchain/html/Cryptography.html" TargetMode="External"/><Relationship Id="rId8" Type="http://schemas.openxmlformats.org/officeDocument/2006/relationships/hyperlink" Target="https://fox.cs.vt.edu/foxinfo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311700" y="455600"/>
            <a:ext cx="8520600" cy="14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Blockchain Etextbook</a:t>
            </a:r>
            <a:endParaRPr b="1" sz="40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311700" y="1929506"/>
            <a:ext cx="8520600" cy="27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Arib Ali, </a:t>
            </a:r>
            <a:r>
              <a:rPr lang="en" sz="1800"/>
              <a:t>Liam Gillies,</a:t>
            </a:r>
            <a:r>
              <a:rPr lang="en" sz="1800"/>
              <a:t> Elizabeth Mulvaney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4624 Multimedia, Hypertext, and Information Access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Professor: Dr. Edward Fox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Blacksburg, VA 24061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12/02/2021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>
            <p:ph type="title"/>
          </p:nvPr>
        </p:nvSpPr>
        <p:spPr>
          <a:xfrm>
            <a:off x="819150" y="2933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376" y="907136"/>
            <a:ext cx="7505700" cy="3853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819150" y="267650"/>
            <a:ext cx="42948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Ethereum’s Fundamentals</a:t>
            </a:r>
            <a:endParaRPr/>
          </a:p>
        </p:txBody>
      </p:sp>
      <p:sp>
        <p:nvSpPr>
          <p:cNvPr id="200" name="Google Shape;200;p23"/>
          <p:cNvSpPr txBox="1"/>
          <p:nvPr>
            <p:ph idx="1" type="body"/>
          </p:nvPr>
        </p:nvSpPr>
        <p:spPr>
          <a:xfrm>
            <a:off x="819150" y="945500"/>
            <a:ext cx="4294800" cy="39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History of Ethereum</a:t>
            </a:r>
            <a:endParaRPr b="1"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Early days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rise of the Ethereum blockchain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Future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Key differences between BTC and ETH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Currency vs. Platform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Bitcoin: a credible alternative to traditional fiat currencies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Ethereum: A platform to run programmatic contracts and applications via Ether.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Average Block time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Bitcoin: 10 minutes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Ethereum: 10-15 sec</a:t>
            </a:r>
            <a:endParaRPr sz="1600"/>
          </a:p>
        </p:txBody>
      </p:sp>
      <p:pic>
        <p:nvPicPr>
          <p:cNvPr id="201" name="Google Shape;20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7850" y="754050"/>
            <a:ext cx="3735400" cy="21687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2" name="Google Shape;20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4675" y="3105675"/>
            <a:ext cx="3781751" cy="12837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/>
          <p:nvPr>
            <p:ph type="title"/>
          </p:nvPr>
        </p:nvSpPr>
        <p:spPr>
          <a:xfrm>
            <a:off x="548450" y="3976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208" name="Google Shape;208;p24"/>
          <p:cNvSpPr txBox="1"/>
          <p:nvPr>
            <p:ph idx="1" type="body"/>
          </p:nvPr>
        </p:nvSpPr>
        <p:spPr>
          <a:xfrm>
            <a:off x="502525" y="1060300"/>
            <a:ext cx="3612300" cy="38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Docker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Make Book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Exercises: Ensure working</a:t>
            </a:r>
            <a:br>
              <a:rPr lang="en" sz="1800"/>
            </a:br>
            <a:r>
              <a:rPr lang="en" sz="1800"/>
              <a:t>properly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RST files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Editing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Dr. Shaffer reviewed RST files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Edited ourselves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Referenced people with</a:t>
            </a:r>
            <a:br>
              <a:rPr lang="en" sz="1800"/>
            </a:br>
            <a:r>
              <a:rPr lang="en" sz="1800"/>
              <a:t>n</a:t>
            </a:r>
            <a:r>
              <a:rPr lang="en" sz="1800"/>
              <a:t>o knowledge of Blockchain</a:t>
            </a:r>
            <a:endParaRPr sz="1800"/>
          </a:p>
        </p:txBody>
      </p:sp>
      <p:pic>
        <p:nvPicPr>
          <p:cNvPr id="209" name="Google Shape;209;p24"/>
          <p:cNvPicPr preferRelativeResize="0"/>
          <p:nvPr/>
        </p:nvPicPr>
        <p:blipFill rotWithShape="1">
          <a:blip r:embed="rId3">
            <a:alphaModFix/>
          </a:blip>
          <a:srcRect b="0" l="0" r="3892" t="0"/>
          <a:stretch/>
        </p:blipFill>
        <p:spPr>
          <a:xfrm>
            <a:off x="4111334" y="286150"/>
            <a:ext cx="4756340" cy="457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&amp; Lessons Learned</a:t>
            </a:r>
            <a:endParaRPr/>
          </a:p>
        </p:txBody>
      </p:sp>
      <p:sp>
        <p:nvSpPr>
          <p:cNvPr id="215" name="Google Shape;215;p25"/>
          <p:cNvSpPr txBox="1"/>
          <p:nvPr>
            <p:ph idx="1" type="body"/>
          </p:nvPr>
        </p:nvSpPr>
        <p:spPr>
          <a:xfrm>
            <a:off x="819150" y="1533650"/>
            <a:ext cx="7505700" cy="29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800">
                <a:solidFill>
                  <a:srgbClr val="000000"/>
                </a:solidFill>
              </a:rPr>
              <a:t>Group leader dropped class</a:t>
            </a:r>
            <a:endParaRPr sz="1800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800">
                <a:solidFill>
                  <a:srgbClr val="000000"/>
                </a:solidFill>
              </a:rPr>
              <a:t>Writing textbook prose is more difficult than it appears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Researching Blockchain content consumes plenty of time due to limited information available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/>
          <p:nvPr>
            <p:ph type="title"/>
          </p:nvPr>
        </p:nvSpPr>
        <p:spPr>
          <a:xfrm>
            <a:off x="819150" y="6170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1" name="Google Shape;221;p26"/>
          <p:cNvSpPr txBox="1"/>
          <p:nvPr>
            <p:ph idx="1" type="body"/>
          </p:nvPr>
        </p:nvSpPr>
        <p:spPr>
          <a:xfrm>
            <a:off x="819150" y="1395175"/>
            <a:ext cx="4135800" cy="35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Update information as it becomes available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Other consensus algorithms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Other cryptocurrencies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Legislation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Newer visualizations</a:t>
            </a:r>
            <a:endParaRPr sz="1800"/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2325" y="263502"/>
            <a:ext cx="2836000" cy="239969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3" name="Google Shape;22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8750" y="2748575"/>
            <a:ext cx="4009575" cy="21071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4" name="Google Shape;224;p26"/>
          <p:cNvSpPr txBox="1"/>
          <p:nvPr/>
        </p:nvSpPr>
        <p:spPr>
          <a:xfrm flipH="1">
            <a:off x="5145925" y="263500"/>
            <a:ext cx="47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[4]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6"/>
          <p:cNvSpPr txBox="1"/>
          <p:nvPr/>
        </p:nvSpPr>
        <p:spPr>
          <a:xfrm flipH="1">
            <a:off x="3972350" y="2748575"/>
            <a:ext cx="47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[5]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231" name="Google Shape;231;p27"/>
          <p:cNvSpPr txBox="1"/>
          <p:nvPr>
            <p:ph idx="1" type="body"/>
          </p:nvPr>
        </p:nvSpPr>
        <p:spPr>
          <a:xfrm>
            <a:off x="3308450" y="3898700"/>
            <a:ext cx="2640900" cy="10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/>
              <a:t>[7]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b="1" lang="en" sz="1390"/>
              <a:t>Dr. Clifford Shaffer</a:t>
            </a:r>
            <a:r>
              <a:rPr lang="en" sz="1390"/>
              <a:t> - Professor and Associate Department Head for Graduate Studies </a:t>
            </a:r>
            <a:endParaRPr sz="1390"/>
          </a:p>
        </p:txBody>
      </p:sp>
      <p:pic>
        <p:nvPicPr>
          <p:cNvPr id="232" name="Google Shape;23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8495" y="1571600"/>
            <a:ext cx="2640825" cy="234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7"/>
          <p:cNvPicPr preferRelativeResize="0"/>
          <p:nvPr/>
        </p:nvPicPr>
        <p:blipFill rotWithShape="1">
          <a:blip r:embed="rId4">
            <a:alphaModFix/>
          </a:blip>
          <a:srcRect b="0" l="7910" r="0" t="0"/>
          <a:stretch/>
        </p:blipFill>
        <p:spPr>
          <a:xfrm>
            <a:off x="435525" y="1549625"/>
            <a:ext cx="2640901" cy="2349076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7"/>
          <p:cNvSpPr txBox="1"/>
          <p:nvPr/>
        </p:nvSpPr>
        <p:spPr>
          <a:xfrm>
            <a:off x="439000" y="3884500"/>
            <a:ext cx="26409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[6]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Dr. Fox</a:t>
            </a: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- Professor of CS 4624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27"/>
          <p:cNvSpPr txBox="1"/>
          <p:nvPr/>
        </p:nvSpPr>
        <p:spPr>
          <a:xfrm>
            <a:off x="6329050" y="2016300"/>
            <a:ext cx="26409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Calibri"/>
                <a:ea typeface="Calibri"/>
                <a:cs typeface="Calibri"/>
                <a:sym typeface="Calibri"/>
              </a:rPr>
              <a:t>Benjamin Parr</a:t>
            </a: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 - M.S. Machine </a:t>
            </a:r>
            <a:br>
              <a:rPr lang="en" sz="1300">
                <a:latin typeface="Calibri"/>
                <a:ea typeface="Calibri"/>
                <a:cs typeface="Calibri"/>
                <a:sym typeface="Calibri"/>
              </a:rPr>
            </a:b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Learning and B.S. Computer </a:t>
            </a:r>
            <a:endParaRPr sz="1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Science from Carnegie Mellon</a:t>
            </a:r>
            <a:br>
              <a:rPr lang="en" sz="1300">
                <a:latin typeface="Calibri"/>
                <a:ea typeface="Calibri"/>
                <a:cs typeface="Calibri"/>
                <a:sym typeface="Calibri"/>
              </a:rPr>
            </a:b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Blockchain and Machine Learning</a:t>
            </a:r>
            <a:br>
              <a:rPr lang="en" sz="1300">
                <a:latin typeface="Calibri"/>
                <a:ea typeface="Calibri"/>
                <a:cs typeface="Calibri"/>
                <a:sym typeface="Calibri"/>
              </a:rPr>
            </a:b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Researcher</a:t>
            </a:r>
            <a:endParaRPr sz="13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/>
          <p:cNvSpPr txBox="1"/>
          <p:nvPr>
            <p:ph idx="1" type="body"/>
          </p:nvPr>
        </p:nvSpPr>
        <p:spPr>
          <a:xfrm>
            <a:off x="735125" y="840125"/>
            <a:ext cx="7505700" cy="411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[1] MIT, “Algorand uses a unique blockchain architecture developed by MIT Professor Silvio Micali to offer a decentralized, secure, and scalable platform</a:t>
            </a:r>
            <a:r>
              <a:rPr lang="en" sz="1400">
                <a:solidFill>
                  <a:srgbClr val="000000"/>
                </a:solidFill>
              </a:rPr>
              <a:t>,”</a:t>
            </a:r>
            <a:r>
              <a:rPr lang="en" sz="1400">
                <a:solidFill>
                  <a:srgbClr val="000000"/>
                </a:solidFill>
              </a:rPr>
              <a:t> </a:t>
            </a:r>
            <a:r>
              <a:rPr i="1" lang="en" sz="1400">
                <a:solidFill>
                  <a:srgbClr val="000000"/>
                </a:solidFill>
              </a:rPr>
              <a:t>MIT News</a:t>
            </a:r>
            <a:r>
              <a:rPr lang="en" sz="1400">
                <a:solidFill>
                  <a:srgbClr val="000000"/>
                </a:solidFill>
              </a:rPr>
              <a:t>. Cambridge, MA, United States: Massachusetts Institute of Technology. [Image]. Available: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https://news.mit.edu/2021/unlocking-potential-blockchain-0616</a:t>
            </a:r>
            <a:r>
              <a:rPr lang="en" sz="1400">
                <a:solidFill>
                  <a:srgbClr val="000000"/>
                </a:solidFill>
              </a:rPr>
              <a:t> Accessed on: Nov. 1, 2021.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[2] Ethereum, "Proof-of-stake (PoS)", </a:t>
            </a:r>
            <a:r>
              <a:rPr i="1" lang="en" sz="1400">
                <a:solidFill>
                  <a:srgbClr val="000000"/>
                </a:solidFill>
              </a:rPr>
              <a:t>ethereum.org</a:t>
            </a:r>
            <a:r>
              <a:rPr lang="en" sz="1400">
                <a:solidFill>
                  <a:srgbClr val="000000"/>
                </a:solidFill>
              </a:rPr>
              <a:t>, 2021. Accessed on: Oct. </a:t>
            </a:r>
            <a:r>
              <a:rPr lang="en" sz="1400">
                <a:solidFill>
                  <a:srgbClr val="000000"/>
                </a:solidFill>
              </a:rPr>
              <a:t>15, 2021. </a:t>
            </a:r>
            <a:r>
              <a:rPr lang="en" sz="1400">
                <a:solidFill>
                  <a:srgbClr val="000000"/>
                </a:solidFill>
              </a:rPr>
              <a:t>[Online]. Available: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https://ethereum.org/en/developers/docs/consensus-mechanisms/pos/</a:t>
            </a:r>
            <a:r>
              <a:rPr lang="en" sz="1400">
                <a:solidFill>
                  <a:srgbClr val="000000"/>
                </a:solidFill>
              </a:rPr>
              <a:t>. 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[3] J. Frankenfield, "What Is a 51% Attack?", </a:t>
            </a:r>
            <a:r>
              <a:rPr i="1" lang="en" sz="1400">
                <a:solidFill>
                  <a:srgbClr val="000000"/>
                </a:solidFill>
              </a:rPr>
              <a:t>Investopedia</a:t>
            </a:r>
            <a:r>
              <a:rPr lang="en" sz="1400">
                <a:solidFill>
                  <a:srgbClr val="000000"/>
                </a:solidFill>
              </a:rPr>
              <a:t>, 2021. </a:t>
            </a:r>
            <a:r>
              <a:rPr lang="en" sz="1400">
                <a:solidFill>
                  <a:srgbClr val="000000"/>
                </a:solidFill>
              </a:rPr>
              <a:t>Accessed on: Oct. 28, 2021. </a:t>
            </a:r>
            <a:r>
              <a:rPr lang="en" sz="1400">
                <a:solidFill>
                  <a:srgbClr val="000000"/>
                </a:solidFill>
              </a:rPr>
              <a:t>[Online]. Available: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https://www.investopedia.com/terms/1/51-attack.asp</a:t>
            </a:r>
            <a:r>
              <a:rPr lang="en" sz="140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[4]</a:t>
            </a:r>
            <a:r>
              <a:rPr lang="en" sz="1350">
                <a:solidFill>
                  <a:srgbClr val="000000"/>
                </a:solidFill>
              </a:rPr>
              <a:t> OpenDSA, “Blockchain tutorial,” </a:t>
            </a:r>
            <a:r>
              <a:rPr i="1" lang="en" sz="1350">
                <a:solidFill>
                  <a:srgbClr val="000000"/>
                </a:solidFill>
              </a:rPr>
              <a:t>0.1. Understanding Blockchain - Blockchain Tutorial</a:t>
            </a:r>
            <a:r>
              <a:rPr lang="en" sz="1350">
                <a:solidFill>
                  <a:srgbClr val="000000"/>
                </a:solidFill>
              </a:rPr>
              <a:t>. </a:t>
            </a:r>
            <a:r>
              <a:rPr lang="en" sz="1350">
                <a:solidFill>
                  <a:srgbClr val="000000"/>
                </a:solidFill>
              </a:rPr>
              <a:t>Accessed on: Dec. 02, 2021. </a:t>
            </a:r>
            <a:r>
              <a:rPr lang="en" sz="1350">
                <a:solidFill>
                  <a:srgbClr val="000000"/>
                </a:solidFill>
              </a:rPr>
              <a:t>[Online]. Available: </a:t>
            </a:r>
            <a:r>
              <a:rPr lang="en" sz="1350" u="sng">
                <a:solidFill>
                  <a:schemeClr val="hlink"/>
                </a:solidFill>
                <a:hlinkClick r:id="rId6"/>
              </a:rPr>
              <a:t>http://lti.cs.vt.edu/LTI_ruby/Books/Blockchain/html/Introduction.html</a:t>
            </a:r>
            <a:r>
              <a:rPr lang="en" sz="135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[5] OpenDSA, </a:t>
            </a:r>
            <a:r>
              <a:rPr lang="en" sz="1350">
                <a:solidFill>
                  <a:srgbClr val="000000"/>
                </a:solidFill>
              </a:rPr>
              <a:t>“Blockchain tutorial,” </a:t>
            </a:r>
            <a:r>
              <a:rPr i="1" lang="en" sz="1350">
                <a:solidFill>
                  <a:srgbClr val="000000"/>
                </a:solidFill>
              </a:rPr>
              <a:t>0.2. Cryptography and Blockchain - Blockchain Tutorial</a:t>
            </a:r>
            <a:r>
              <a:rPr lang="en" sz="1350">
                <a:solidFill>
                  <a:srgbClr val="000000"/>
                </a:solidFill>
              </a:rPr>
              <a:t>. </a:t>
            </a:r>
            <a:r>
              <a:rPr lang="en" sz="1350">
                <a:solidFill>
                  <a:srgbClr val="000000"/>
                </a:solidFill>
              </a:rPr>
              <a:t>Accessed: Dec. 08, 2021.</a:t>
            </a:r>
            <a:r>
              <a:rPr lang="en" sz="1350">
                <a:solidFill>
                  <a:srgbClr val="000000"/>
                </a:solidFill>
              </a:rPr>
              <a:t> [Online]. Available: </a:t>
            </a:r>
            <a:r>
              <a:rPr lang="en" sz="1350" u="sng">
                <a:solidFill>
                  <a:schemeClr val="hlink"/>
                </a:solidFill>
                <a:hlinkClick r:id="rId7"/>
              </a:rPr>
              <a:t>http://lti.cs.vt.edu/LTI_ruby/Books/Blockchain/html/Cryptography.html</a:t>
            </a:r>
            <a:r>
              <a:rPr lang="en" sz="135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[6] E. Fox, “Dr. Fox,” </a:t>
            </a:r>
            <a:r>
              <a:rPr i="1" lang="en" sz="1400">
                <a:solidFill>
                  <a:srgbClr val="000000"/>
                </a:solidFill>
              </a:rPr>
              <a:t>Edward A. Fox Information Page. </a:t>
            </a:r>
            <a:r>
              <a:rPr lang="en" sz="1400">
                <a:solidFill>
                  <a:srgbClr val="000000"/>
                </a:solidFill>
              </a:rPr>
              <a:t>Blacksburg, VA, United States: Virginia Tech. [Photograph].  Available: </a:t>
            </a:r>
            <a:r>
              <a:rPr lang="en" sz="1400" u="sng">
                <a:solidFill>
                  <a:schemeClr val="hlink"/>
                </a:solidFill>
                <a:hlinkClick r:id="rId8"/>
              </a:rPr>
              <a:t>https://fox.cs.vt.edu/foxinfo.html</a:t>
            </a:r>
            <a:r>
              <a:rPr lang="en" sz="1400">
                <a:solidFill>
                  <a:srgbClr val="000000"/>
                </a:solidFill>
              </a:rPr>
              <a:t>. Accessed on: Nov. 2, 2021.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[7] C. Shaffer, “Dr. Clifford Shaffer,” </a:t>
            </a:r>
            <a:r>
              <a:rPr i="1" lang="en" sz="1400">
                <a:solidFill>
                  <a:srgbClr val="000000"/>
                </a:solidFill>
              </a:rPr>
              <a:t>Virginia Tech Computer Science</a:t>
            </a:r>
            <a:r>
              <a:rPr lang="en" sz="1400">
                <a:solidFill>
                  <a:srgbClr val="000000"/>
                </a:solidFill>
              </a:rPr>
              <a:t>. Blacksburg, VA, United States: Virginia Tech. [Photograph]. Available: </a:t>
            </a:r>
            <a:r>
              <a:rPr lang="en" sz="1400" u="sng">
                <a:solidFill>
                  <a:schemeClr val="hlink"/>
                </a:solidFill>
                <a:hlinkClick r:id="rId9"/>
              </a:rPr>
              <a:t>https://cs.vt.edu/people/faculty/cliff-shaffer.html</a:t>
            </a:r>
            <a:r>
              <a:rPr lang="en" sz="1400">
                <a:solidFill>
                  <a:srgbClr val="000000"/>
                </a:solidFill>
              </a:rPr>
              <a:t>. Accessed on: Nov. 2, 2021.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241" name="Google Shape;241;p28"/>
          <p:cNvSpPr txBox="1"/>
          <p:nvPr>
            <p:ph type="title"/>
          </p:nvPr>
        </p:nvSpPr>
        <p:spPr>
          <a:xfrm>
            <a:off x="819150" y="2575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777500" y="2532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777500" y="776300"/>
            <a:ext cx="3252300" cy="30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Overview of Topic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Timeline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Deliverables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Hard Forks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Proof of Stake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Crypto Hacking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Ethereum Virtual Machine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Ethereum Summary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Testing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Challenges &amp; Lessons Learned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Future Work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Acknowledgments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References</a:t>
            </a:r>
            <a:endParaRPr sz="1600"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2749" y="1295813"/>
            <a:ext cx="3827801" cy="255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4"/>
          <p:cNvSpPr txBox="1"/>
          <p:nvPr/>
        </p:nvSpPr>
        <p:spPr>
          <a:xfrm>
            <a:off x="7007250" y="3935725"/>
            <a:ext cx="599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[1]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Topic</a:t>
            </a:r>
            <a:endParaRPr/>
          </a:p>
        </p:txBody>
      </p:sp>
      <p:sp>
        <p:nvSpPr>
          <p:cNvPr id="143" name="Google Shape;143;p15"/>
          <p:cNvSpPr txBox="1"/>
          <p:nvPr>
            <p:ph idx="1" type="body"/>
          </p:nvPr>
        </p:nvSpPr>
        <p:spPr>
          <a:xfrm>
            <a:off x="819150" y="1426425"/>
            <a:ext cx="7505700" cy="301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OpenDSA Blockchain Textbook - Ethereum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Our task:</a:t>
            </a:r>
            <a:endParaRPr sz="20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Ethereum Content and Exercises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Format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RST File for Content, </a:t>
            </a:r>
            <a:br>
              <a:rPr lang="en" sz="1800"/>
            </a:br>
            <a:r>
              <a:rPr lang="en" sz="1800"/>
              <a:t>HTML/JavaScript for Exercises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15"/>
          <p:cNvPicPr preferRelativeResize="0"/>
          <p:nvPr/>
        </p:nvPicPr>
        <p:blipFill rotWithShape="1">
          <a:blip r:embed="rId3">
            <a:alphaModFix/>
          </a:blip>
          <a:srcRect b="0" l="0" r="66733" t="0"/>
          <a:stretch/>
        </p:blipFill>
        <p:spPr>
          <a:xfrm>
            <a:off x="5814850" y="333725"/>
            <a:ext cx="3060127" cy="4476051"/>
          </a:xfrm>
          <a:prstGeom prst="rect">
            <a:avLst/>
          </a:prstGeom>
          <a:noFill/>
          <a:ln cap="rnd" cmpd="sng" w="9525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145" name="Google Shape;145;p15"/>
          <p:cNvSpPr txBox="1"/>
          <p:nvPr/>
        </p:nvSpPr>
        <p:spPr>
          <a:xfrm>
            <a:off x="1101525" y="4387375"/>
            <a:ext cx="258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7475825" y="4438725"/>
            <a:ext cx="734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type="title"/>
          </p:nvPr>
        </p:nvSpPr>
        <p:spPr>
          <a:xfrm>
            <a:off x="742950" y="6932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pic>
        <p:nvPicPr>
          <p:cNvPr id="152" name="Google Shape;15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937" y="1334575"/>
            <a:ext cx="8438127" cy="352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"/>
          <p:cNvSpPr txBox="1"/>
          <p:nvPr>
            <p:ph type="title"/>
          </p:nvPr>
        </p:nvSpPr>
        <p:spPr>
          <a:xfrm>
            <a:off x="819150" y="3122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Proof Of Stake</a:t>
            </a:r>
            <a:endParaRPr/>
          </a:p>
        </p:txBody>
      </p:sp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819150" y="1103675"/>
            <a:ext cx="7505700" cy="33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2 Quiz Groups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Details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How It Works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Proof of Stake vs.</a:t>
            </a:r>
            <a:br>
              <a:rPr lang="en" sz="1800"/>
            </a:br>
            <a:r>
              <a:rPr lang="en" sz="1800"/>
              <a:t>Proof of Work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Reviewing Previous</a:t>
            </a:r>
            <a:br>
              <a:rPr lang="en" sz="1800"/>
            </a:br>
            <a:r>
              <a:rPr lang="en" sz="1800"/>
              <a:t>Sections</a:t>
            </a:r>
            <a:endParaRPr sz="1800"/>
          </a:p>
        </p:txBody>
      </p:sp>
      <p:pic>
        <p:nvPicPr>
          <p:cNvPr id="159" name="Google Shape;15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3925" y="412074"/>
            <a:ext cx="4574000" cy="431935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5513" y="320550"/>
            <a:ext cx="7412975" cy="4502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 txBox="1"/>
          <p:nvPr>
            <p:ph type="title"/>
          </p:nvPr>
        </p:nvSpPr>
        <p:spPr>
          <a:xfrm>
            <a:off x="819150" y="3458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 Forks</a:t>
            </a:r>
            <a:endParaRPr/>
          </a:p>
        </p:txBody>
      </p:sp>
      <p:sp>
        <p:nvSpPr>
          <p:cNvPr id="172" name="Google Shape;172;p19"/>
          <p:cNvSpPr txBox="1"/>
          <p:nvPr>
            <p:ph idx="1" type="body"/>
          </p:nvPr>
        </p:nvSpPr>
        <p:spPr>
          <a:xfrm>
            <a:off x="819150" y="1070650"/>
            <a:ext cx="3566400" cy="383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9725" lvl="0" marL="457200" rtl="0" algn="l">
              <a:spcBef>
                <a:spcPts val="0"/>
              </a:spcBef>
              <a:spcAft>
                <a:spcPts val="0"/>
              </a:spcAft>
              <a:buSzPts val="1750"/>
              <a:buChar char="●"/>
            </a:pPr>
            <a:r>
              <a:rPr lang="en" sz="1750"/>
              <a:t>Details</a:t>
            </a:r>
            <a:endParaRPr sz="1750"/>
          </a:p>
          <a:p>
            <a:pPr indent="-339725" lvl="1" marL="914400" rtl="0" algn="l">
              <a:spcBef>
                <a:spcPts val="0"/>
              </a:spcBef>
              <a:spcAft>
                <a:spcPts val="0"/>
              </a:spcAft>
              <a:buSzPts val="1750"/>
              <a:buChar char="○"/>
            </a:pPr>
            <a:r>
              <a:rPr lang="en" sz="1750"/>
              <a:t>Review: Consensus </a:t>
            </a:r>
            <a:br>
              <a:rPr lang="en" sz="1750"/>
            </a:br>
            <a:r>
              <a:rPr lang="en" sz="1750"/>
              <a:t>Algorithms</a:t>
            </a:r>
            <a:endParaRPr sz="1750"/>
          </a:p>
          <a:p>
            <a:pPr indent="-339725" lvl="1" marL="914400" rtl="0" algn="l">
              <a:spcBef>
                <a:spcPts val="0"/>
              </a:spcBef>
              <a:spcAft>
                <a:spcPts val="0"/>
              </a:spcAft>
              <a:buSzPts val="1750"/>
              <a:buChar char="○"/>
            </a:pPr>
            <a:r>
              <a:rPr lang="en" sz="1750"/>
              <a:t>What Is a Hard Fork</a:t>
            </a:r>
            <a:endParaRPr sz="1750"/>
          </a:p>
          <a:p>
            <a:pPr indent="-339725" lvl="1" marL="914400" rtl="0" algn="l">
              <a:spcBef>
                <a:spcPts val="0"/>
              </a:spcBef>
              <a:spcAft>
                <a:spcPts val="0"/>
              </a:spcAft>
              <a:buSzPts val="1750"/>
              <a:buChar char="○"/>
            </a:pPr>
            <a:r>
              <a:rPr lang="en" sz="1750"/>
              <a:t>What are the Effects of a </a:t>
            </a:r>
            <a:br>
              <a:rPr lang="en" sz="1750"/>
            </a:br>
            <a:r>
              <a:rPr lang="en" sz="1750"/>
              <a:t>Hard Fork?</a:t>
            </a:r>
            <a:endParaRPr sz="1750"/>
          </a:p>
          <a:p>
            <a:pPr indent="-339725" lvl="1" marL="914400" rtl="0" algn="l">
              <a:spcBef>
                <a:spcPts val="0"/>
              </a:spcBef>
              <a:spcAft>
                <a:spcPts val="0"/>
              </a:spcAft>
              <a:buSzPts val="1750"/>
              <a:buChar char="○"/>
            </a:pPr>
            <a:r>
              <a:rPr lang="en" sz="1750"/>
              <a:t>How a Consensus Algorithm </a:t>
            </a:r>
            <a:br>
              <a:rPr lang="en" sz="1750"/>
            </a:br>
            <a:r>
              <a:rPr lang="en" sz="1750"/>
              <a:t>Influences a Hard Fork’s </a:t>
            </a:r>
            <a:br>
              <a:rPr lang="en" sz="1750"/>
            </a:br>
            <a:r>
              <a:rPr lang="en" sz="1750"/>
              <a:t>Effect</a:t>
            </a:r>
            <a:endParaRPr sz="1750"/>
          </a:p>
          <a:p>
            <a:pPr indent="-339725" lvl="0" marL="457200" rtl="0" algn="l">
              <a:spcBef>
                <a:spcPts val="0"/>
              </a:spcBef>
              <a:spcAft>
                <a:spcPts val="0"/>
              </a:spcAft>
              <a:buSzPts val="1750"/>
              <a:buChar char="●"/>
            </a:pPr>
            <a:r>
              <a:rPr lang="en" sz="1750"/>
              <a:t>Quiz: Details of what a hard fork</a:t>
            </a:r>
            <a:br>
              <a:rPr lang="en" sz="1750"/>
            </a:br>
            <a:r>
              <a:rPr lang="en" sz="1750"/>
              <a:t>does</a:t>
            </a:r>
            <a:endParaRPr sz="1750"/>
          </a:p>
        </p:txBody>
      </p:sp>
      <p:pic>
        <p:nvPicPr>
          <p:cNvPr id="173" name="Google Shape;17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5034" y="312187"/>
            <a:ext cx="4395440" cy="45191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>
            <p:ph type="title"/>
          </p:nvPr>
        </p:nvSpPr>
        <p:spPr>
          <a:xfrm>
            <a:off x="624950" y="444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Crypto Hacking</a:t>
            </a:r>
            <a:endParaRPr/>
          </a:p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624950" y="1399400"/>
            <a:ext cx="7505700" cy="3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Quiz for Identifying Phishing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Sections on: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What is Crypto hacking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Hacking Strategies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Phishing Attacks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51% Attacks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Cryptojacking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How to Mitigate Risk</a:t>
            </a:r>
            <a:endParaRPr sz="1800"/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9325" y="265701"/>
            <a:ext cx="4719875" cy="461209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1"/>
          <p:cNvSpPr txBox="1"/>
          <p:nvPr>
            <p:ph type="title"/>
          </p:nvPr>
        </p:nvSpPr>
        <p:spPr>
          <a:xfrm>
            <a:off x="621900" y="4432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Ethereum Virtual Machine (EVM) and Gas</a:t>
            </a:r>
            <a:endParaRPr/>
          </a:p>
        </p:txBody>
      </p:sp>
      <p:sp>
        <p:nvSpPr>
          <p:cNvPr id="186" name="Google Shape;186;p21"/>
          <p:cNvSpPr txBox="1"/>
          <p:nvPr>
            <p:ph idx="1" type="body"/>
          </p:nvPr>
        </p:nvSpPr>
        <p:spPr>
          <a:xfrm>
            <a:off x="763925" y="1397875"/>
            <a:ext cx="2733900" cy="34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Researched online and read Ethereum.org’s official documentation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Wrote prose about both subjects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Designed exercises and visualizations</a:t>
            </a:r>
            <a:endParaRPr sz="1800"/>
          </a:p>
        </p:txBody>
      </p:sp>
      <p:pic>
        <p:nvPicPr>
          <p:cNvPr id="187" name="Google Shape;18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2550" y="1455475"/>
            <a:ext cx="5303226" cy="24319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