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256" r:id="rId2"/>
    <p:sldId id="257" r:id="rId3"/>
    <p:sldId id="258" r:id="rId4"/>
    <p:sldId id="259" r:id="rId5"/>
    <p:sldId id="260" r:id="rId6"/>
    <p:sldId id="291" r:id="rId7"/>
    <p:sldId id="292"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148"/>
    <p:restoredTop sz="94666"/>
  </p:normalViewPr>
  <p:slideViewPr>
    <p:cSldViewPr snapToGrid="0" snapToObjects="1">
      <p:cViewPr varScale="1">
        <p:scale>
          <a:sx n="44" d="100"/>
          <a:sy n="44" d="100"/>
        </p:scale>
        <p:origin x="106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1143000" y="685800"/>
            <a:ext cx="4572000" cy="3429000"/>
          </a:xfrm>
          <a:prstGeom prst="rect">
            <a:avLst/>
          </a:prstGeom>
        </p:spPr>
        <p:txBody>
          <a:bodyPr/>
          <a:lstStyle/>
          <a:p>
            <a:endParaRPr/>
          </a:p>
        </p:txBody>
      </p:sp>
      <p:sp>
        <p:nvSpPr>
          <p:cNvPr id="126" name="Shape 12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–Johnny Appleseed</a:t>
            </a:r>
          </a:p>
        </p:txBody>
      </p:sp>
      <p:sp>
        <p:nvSpPr>
          <p:cNvPr id="94" name="“Type a quote here.”"/>
          <p:cNvSpPr txBox="1">
            <a:spLocks noGrp="1"/>
          </p:cNvSpPr>
          <p:nvPr>
            <p:ph type="body" sz="quarter" idx="14"/>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949853" y="0"/>
            <a:ext cx="14904506" cy="99441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17" name="Title Text"/>
          <p:cNvSpPr txBox="1">
            <a:spLocks noGrp="1"/>
          </p:cNvSpPr>
          <p:nvPr>
            <p:ph type="title"/>
          </p:nvPr>
        </p:nvSpPr>
        <p:spPr>
          <a:xfrm>
            <a:off x="952500" y="444500"/>
            <a:ext cx="11099800" cy="2159000"/>
          </a:xfrm>
          <a:prstGeom prst="rect">
            <a:avLst/>
          </a:prstGeom>
        </p:spPr>
        <p:txBody>
          <a:bodyPr/>
          <a:lstStyle>
            <a:lvl1pPr>
              <a:defRPr>
                <a:latin typeface="Helvetica Light"/>
                <a:ea typeface="Helvetica Light"/>
                <a:cs typeface="Helvetica Light"/>
                <a:sym typeface="Helvetica Light"/>
              </a:defRPr>
            </a:lvl1pPr>
          </a:lstStyle>
          <a:p>
            <a:r>
              <a:t>Title Text</a:t>
            </a:r>
          </a:p>
        </p:txBody>
      </p:sp>
      <p:sp>
        <p:nvSpPr>
          <p:cNvPr id="118" name="Body Level One…"/>
          <p:cNvSpPr txBox="1">
            <a:spLocks noGrp="1"/>
          </p:cNvSpPr>
          <p:nvPr>
            <p:ph type="body" idx="1"/>
          </p:nvPr>
        </p:nvSpPr>
        <p:spPr>
          <a:xfrm>
            <a:off x="952500" y="2603500"/>
            <a:ext cx="11099800" cy="6286500"/>
          </a:xfrm>
          <a:prstGeom prst="rect">
            <a:avLst/>
          </a:prstGeom>
        </p:spPr>
        <p:txBody>
          <a:bodyPr/>
          <a:lstStyle>
            <a:lvl1pPr>
              <a:buSzPct val="75000"/>
              <a:defRPr sz="3600">
                <a:latin typeface="Helvetica Light"/>
                <a:ea typeface="Helvetica Light"/>
                <a:cs typeface="Helvetica Light"/>
                <a:sym typeface="Helvetica Light"/>
              </a:defRPr>
            </a:lvl1pPr>
            <a:lvl2pPr>
              <a:buSzPct val="75000"/>
              <a:defRPr sz="3600">
                <a:latin typeface="Helvetica Light"/>
                <a:ea typeface="Helvetica Light"/>
                <a:cs typeface="Helvetica Light"/>
                <a:sym typeface="Helvetica Light"/>
              </a:defRPr>
            </a:lvl2pPr>
            <a:lvl3pPr>
              <a:buSzPct val="75000"/>
              <a:defRPr sz="3600">
                <a:latin typeface="Helvetica Light"/>
                <a:ea typeface="Helvetica Light"/>
                <a:cs typeface="Helvetica Light"/>
                <a:sym typeface="Helvetica Light"/>
              </a:defRPr>
            </a:lvl3pPr>
            <a:lvl4pPr>
              <a:buSzPct val="75000"/>
              <a:defRPr sz="3600">
                <a:latin typeface="Helvetica Light"/>
                <a:ea typeface="Helvetica Light"/>
                <a:cs typeface="Helvetica Light"/>
                <a:sym typeface="Helvetica Light"/>
              </a:defRPr>
            </a:lvl4pPr>
            <a:lvl5pPr>
              <a:buSzPct val="75000"/>
              <a:defRPr sz="3600">
                <a:latin typeface="Helvetica Light"/>
                <a:ea typeface="Helvetica Light"/>
                <a:cs typeface="Helvetica Light"/>
                <a:sym typeface="Helvetica Light"/>
              </a:defRPr>
            </a:lvl5pPr>
          </a:lstStyle>
          <a:p>
            <a:r>
              <a:t>Body Level One</a:t>
            </a:r>
          </a:p>
          <a:p>
            <a:pPr lvl="1"/>
            <a:r>
              <a:t>Body Level Two</a:t>
            </a:r>
          </a:p>
          <a:p>
            <a:pPr lvl="2"/>
            <a:r>
              <a:t>Body Level Three</a:t>
            </a:r>
          </a:p>
          <a:p>
            <a:pPr lvl="3"/>
            <a:r>
              <a:t>Body Level Four</a:t>
            </a:r>
          </a:p>
          <a:p>
            <a:pPr lvl="4"/>
            <a:r>
              <a:t>Body Level Five</a:t>
            </a:r>
          </a:p>
        </p:txBody>
      </p:sp>
      <p:sp>
        <p:nvSpPr>
          <p:cNvPr id="119" name="Slide Number"/>
          <p:cNvSpPr txBox="1">
            <a:spLocks noGrp="1"/>
          </p:cNvSpPr>
          <p:nvPr>
            <p:ph type="sldNum" sz="quarter" idx="2"/>
          </p:nvPr>
        </p:nvSpPr>
        <p:spPr>
          <a:xfrm>
            <a:off x="6311798" y="9251950"/>
            <a:ext cx="368504" cy="381000"/>
          </a:xfrm>
          <a:prstGeom prst="rect">
            <a:avLst/>
          </a:prstGeom>
        </p:spPr>
        <p:txBody>
          <a:bodyPr/>
          <a:lstStyle>
            <a:lvl1pPr>
              <a:defRPr sz="1800">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22088" y="289099"/>
            <a:ext cx="9753603" cy="6505789"/>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263775" y="613833"/>
            <a:ext cx="12401550" cy="8267701"/>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086225" y="2586566"/>
            <a:ext cx="9429750" cy="6286501"/>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9200"/>
            <a:ext cx="6054748" cy="40386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502400" y="889000"/>
            <a:ext cx="5867400" cy="3911601"/>
          </a:xfrm>
          <a:prstGeom prst="rect">
            <a:avLst/>
          </a:prstGeom>
        </p:spPr>
        <p:txBody>
          <a:bodyPr lIns="91439" tIns="45719" rIns="91439" bIns="45719" anchor="t">
            <a:noAutofit/>
          </a:bodyPr>
          <a:lstStyle/>
          <a:p>
            <a:endParaRPr/>
          </a:p>
        </p:txBody>
      </p:sp>
      <p:sp>
        <p:nvSpPr>
          <p:cNvPr id="85" name="Image"/>
          <p:cNvSpPr>
            <a:spLocks noGrp="1"/>
          </p:cNvSpPr>
          <p:nvPr>
            <p:ph type="pic" idx="15"/>
          </p:nvPr>
        </p:nvSpPr>
        <p:spPr>
          <a:xfrm>
            <a:off x="-2374900" y="889000"/>
            <a:ext cx="11982450" cy="79883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hyperlink" Target="https://doi.org/10.1371/journal.pone.0127502" TargetMode="External"/><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8" Type="http://schemas.openxmlformats.org/officeDocument/2006/relationships/hyperlink" Target="https://www.dailyprogress.com/news/uva/uva-eyes-new-way-to-purchase-scholarly-journals/article_50b692b2-7517-11e9-8499-1f86f89a0d11.html" TargetMode="External"/><Relationship Id="rId3" Type="http://schemas.openxmlformats.org/officeDocument/2006/relationships/hyperlink" Target="https://osc.universityofcalifornia.edu/open-access-at-uc/publisher-negotiations/negotiating-with-scholarly-journal-publishers-a-toolkit/" TargetMode="External"/><Relationship Id="rId7" Type="http://schemas.openxmlformats.org/officeDocument/2006/relationships/hyperlink" Target="https://www.richmond.com/opinion/their-opinion/peter-potter-column-university-research-produced-for-public-good-must/article_d5cfc530-a972-5df0-a24c-91ee7b4ca2d8.html" TargetMode="External"/><Relationship Id="rId2" Type="http://schemas.openxmlformats.org/officeDocument/2006/relationships/hyperlink" Target="https://www.theguardian.com/science/2017/jun/27/profitable-business-scientific-publishing-bad-for-science" TargetMode="External"/><Relationship Id="rId1" Type="http://schemas.openxmlformats.org/officeDocument/2006/relationships/slideLayout" Target="../slideLayouts/slideLayout6.xml"/><Relationship Id="rId6" Type="http://schemas.openxmlformats.org/officeDocument/2006/relationships/hyperlink" Target="https://news.library.virginia.edu/2019/03/07/six-things-uva-researchers-need-to-know-about-the-uc-system-walking-away-from-elsevier/" TargetMode="External"/><Relationship Id="rId5" Type="http://schemas.openxmlformats.org/officeDocument/2006/relationships/hyperlink" Target="https://sparcopen.org/our-work/big-deal-cancellation-tracking/" TargetMode="External"/><Relationship Id="rId10" Type="http://schemas.openxmlformats.org/officeDocument/2006/relationships/hyperlink" Target="https://news.library.virginia.edu/2019/04/09/statement-from-deans-and-directors-of-virginia-research-libraries-on-the-university-of-california-systems-termination-of-contract-with-elsevier/" TargetMode="External"/><Relationship Id="rId4" Type="http://schemas.openxmlformats.org/officeDocument/2006/relationships/hyperlink" Target="https://doi.org/10.1371/journal.pone.0127502" TargetMode="External"/><Relationship Id="rId9" Type="http://schemas.openxmlformats.org/officeDocument/2006/relationships/hyperlink" Target="https://www.liberquarterly.eu/article/10.18352/lq.10280/"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s://vimeo.com/188899571" TargetMode="External"/><Relationship Id="rId3" Type="http://schemas.openxmlformats.org/officeDocument/2006/relationships/hyperlink" Target="http://www.pnas.org/content/111/26/9425.abstract" TargetMode="External"/><Relationship Id="rId7" Type="http://schemas.openxmlformats.org/officeDocument/2006/relationships/hyperlink" Target="https://scholarlykitchen.sspnet.org/2019/03/07/value-big-deal-leakage/" TargetMode="External"/><Relationship Id="rId2" Type="http://schemas.openxmlformats.org/officeDocument/2006/relationships/hyperlink" Target="https://peerj.com/articles/4375" TargetMode="External"/><Relationship Id="rId1" Type="http://schemas.openxmlformats.org/officeDocument/2006/relationships/slideLayout" Target="../slideLayouts/slideLayout6.xml"/><Relationship Id="rId6" Type="http://schemas.openxmlformats.org/officeDocument/2006/relationships/hyperlink" Target="http://www.carl-abrc.ca/wp-content/uploads/2018/02/CARL_Brief_Subscription_Costs_en.pdf" TargetMode="External"/><Relationship Id="rId11" Type="http://schemas.openxmlformats.org/officeDocument/2006/relationships/hyperlink" Target="https://doi.org/10.1101/795310" TargetMode="External"/><Relationship Id="rId5" Type="http://schemas.openxmlformats.org/officeDocument/2006/relationships/hyperlink" Target="http://www.bib.umontreal.ca/a-propos/rapport-gtcp-vf_14-10-2015.pdf" TargetMode="External"/><Relationship Id="rId10" Type="http://schemas.openxmlformats.org/officeDocument/2006/relationships/hyperlink" Target="https://escholarship.org/uc/item/0vf2k2p0" TargetMode="External"/><Relationship Id="rId4" Type="http://schemas.openxmlformats.org/officeDocument/2006/relationships/hyperlink" Target="https://against-the-grain.com/2017/04/v29-1-after-the-big-deals-are-done/" TargetMode="External"/><Relationship Id="rId9" Type="http://schemas.openxmlformats.org/officeDocument/2006/relationships/hyperlink" Target="http://www.ala.org/acrl/sites/ala.org.acrl/files/content/conferences/confsandpreconfs/2017/LeveragingtheGrowthofOpenAccess.pdf"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What’s the Big Deal?"/>
          <p:cNvSpPr txBox="1">
            <a:spLocks noGrp="1"/>
          </p:cNvSpPr>
          <p:nvPr>
            <p:ph type="ctrTitle"/>
          </p:nvPr>
        </p:nvSpPr>
        <p:spPr>
          <a:prstGeom prst="rect">
            <a:avLst/>
          </a:prstGeom>
        </p:spPr>
        <p:txBody>
          <a:bodyPr/>
          <a:lstStyle/>
          <a:p>
            <a:r>
              <a:t>What’s the Big Deal?</a:t>
            </a:r>
          </a:p>
        </p:txBody>
      </p:sp>
      <p:sp>
        <p:nvSpPr>
          <p:cNvPr id="129" name="Global Trends and Movements Shaping Higher Ed"/>
          <p:cNvSpPr txBox="1">
            <a:spLocks noGrp="1"/>
          </p:cNvSpPr>
          <p:nvPr>
            <p:ph type="subTitle" sz="quarter" idx="1"/>
          </p:nvPr>
        </p:nvSpPr>
        <p:spPr>
          <a:prstGeom prst="rect">
            <a:avLst/>
          </a:prstGeom>
        </p:spPr>
        <p:txBody>
          <a:bodyPr/>
          <a:lstStyle>
            <a:lvl1pPr defTabSz="572516">
              <a:defRPr sz="3626"/>
            </a:lvl1pPr>
          </a:lstStyle>
          <a:p>
            <a:r>
              <a:t>Global Trends and Movements Shaping Higher Ed</a:t>
            </a:r>
          </a:p>
        </p:txBody>
      </p:sp>
      <p:sp>
        <p:nvSpPr>
          <p:cNvPr id="130" name="Brandon Butler…"/>
          <p:cNvSpPr txBox="1"/>
          <p:nvPr/>
        </p:nvSpPr>
        <p:spPr>
          <a:xfrm>
            <a:off x="4418787" y="6405067"/>
            <a:ext cx="4167226" cy="15662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b="0"/>
            </a:pPr>
            <a:r>
              <a:t>Brandon Butler</a:t>
            </a:r>
          </a:p>
          <a:p>
            <a:pPr>
              <a:defRPr b="0"/>
            </a:pPr>
            <a:r>
              <a:t>Director of Information Policy</a:t>
            </a:r>
          </a:p>
          <a:p>
            <a:pPr>
              <a:defRPr b="0"/>
            </a:pPr>
            <a:r>
              <a:t>UVA Library</a:t>
            </a:r>
          </a:p>
          <a:p>
            <a:pPr>
              <a:defRPr b="0"/>
            </a:pPr>
            <a:r>
              <a:t>Open Access Week 2019</a:t>
            </a:r>
          </a:p>
        </p:txBody>
      </p:sp>
      <p:sp>
        <p:nvSpPr>
          <p:cNvPr id="2" name="TextBox 1">
            <a:extLst>
              <a:ext uri="{FF2B5EF4-FFF2-40B4-BE49-F238E27FC236}">
                <a16:creationId xmlns:a16="http://schemas.microsoft.com/office/drawing/2014/main" id="{F74A15A8-7786-4327-BED5-8878636AC059}"/>
              </a:ext>
            </a:extLst>
          </p:cNvPr>
          <p:cNvSpPr txBox="1"/>
          <p:nvPr/>
        </p:nvSpPr>
        <p:spPr>
          <a:xfrm>
            <a:off x="1045029" y="8831061"/>
            <a:ext cx="1174205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600" b="0" i="1" u="none" strike="noStrike" cap="none" spc="0" normalizeH="0" baseline="0" dirty="0">
                <a:ln>
                  <a:noFill/>
                </a:ln>
                <a:solidFill>
                  <a:srgbClr val="000000"/>
                </a:solidFill>
                <a:effectLst/>
                <a:uFillTx/>
                <a:latin typeface="Helvetica Neue"/>
                <a:ea typeface="Helvetica Neue"/>
                <a:cs typeface="Helvetica Neue"/>
                <a:sym typeface="Helvetica Neue"/>
              </a:rPr>
              <a:t>This work is licensed with Creative Commons Zero (CC0) license.  </a:t>
            </a:r>
          </a:p>
          <a:p>
            <a:pPr marL="0" marR="0" indent="0" algn="ctr" defTabSz="584200" rtl="0" fontAlgn="auto" latinLnBrk="0" hangingPunct="0">
              <a:lnSpc>
                <a:spcPct val="100000"/>
              </a:lnSpc>
              <a:spcBef>
                <a:spcPts val="0"/>
              </a:spcBef>
              <a:spcAft>
                <a:spcPts val="0"/>
              </a:spcAft>
              <a:buClrTx/>
              <a:buSzTx/>
              <a:buFontTx/>
              <a:buNone/>
              <a:tabLst/>
            </a:pPr>
            <a:r>
              <a:rPr kumimoji="0" lang="en-US" sz="1600" b="0" i="1" u="none" strike="noStrike" cap="none" spc="0" normalizeH="0" baseline="0" dirty="0">
                <a:ln>
                  <a:noFill/>
                </a:ln>
                <a:solidFill>
                  <a:srgbClr val="000000"/>
                </a:solidFill>
                <a:effectLst/>
                <a:uFillTx/>
                <a:latin typeface="Helvetica Neue"/>
                <a:ea typeface="Helvetica Neue"/>
                <a:cs typeface="Helvetica Neue"/>
                <a:sym typeface="Helvetica Neue"/>
              </a:rPr>
              <a:t>Trademarks are the property of their respective owners.</a:t>
            </a:r>
          </a:p>
        </p:txBody>
      </p:sp>
      <p:pic>
        <p:nvPicPr>
          <p:cNvPr id="1026" name="Picture 2" descr="https://mirrors.creativecommons.org/presskit/buttons/88x31/png/cc-zero.png">
            <a:extLst>
              <a:ext uri="{FF2B5EF4-FFF2-40B4-BE49-F238E27FC236}">
                <a16:creationId xmlns:a16="http://schemas.microsoft.com/office/drawing/2014/main" id="{1D15E805-AE93-46C7-A29F-A119B5A8536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2371" y="8938624"/>
            <a:ext cx="1078190" cy="3799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 name="Paper.Big Deals Talk 2019.4.png" descr="Paper.Big Deals Talk 2019.4.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Unsustainable Price Inflation"/>
          <p:cNvSpPr txBox="1">
            <a:spLocks noGrp="1"/>
          </p:cNvSpPr>
          <p:nvPr>
            <p:ph type="title"/>
          </p:nvPr>
        </p:nvSpPr>
        <p:spPr>
          <a:prstGeom prst="rect">
            <a:avLst/>
          </a:prstGeom>
        </p:spPr>
        <p:txBody>
          <a:bodyPr/>
          <a:lstStyle>
            <a:lvl1pPr defTabSz="484886">
              <a:defRPr sz="6640"/>
            </a:lvl1pPr>
          </a:lstStyle>
          <a:p>
            <a:r>
              <a:t>Unsustainable Price Inflation</a:t>
            </a:r>
          </a:p>
        </p:txBody>
      </p:sp>
      <p:sp>
        <p:nvSpPr>
          <p:cNvPr id="151" name="Long-running “serials crisis” in libraries…"/>
          <p:cNvSpPr txBox="1">
            <a:spLocks noGrp="1"/>
          </p:cNvSpPr>
          <p:nvPr>
            <p:ph type="body" idx="1"/>
          </p:nvPr>
        </p:nvSpPr>
        <p:spPr>
          <a:prstGeom prst="rect">
            <a:avLst/>
          </a:prstGeom>
        </p:spPr>
        <p:txBody>
          <a:bodyPr/>
          <a:lstStyle/>
          <a:p>
            <a:pPr marL="422275" indent="-422275" defTabSz="554990">
              <a:spcBef>
                <a:spcPts val="3900"/>
              </a:spcBef>
              <a:defRPr sz="3040"/>
            </a:pPr>
            <a:r>
              <a:t>Long-running “serials crisis” in libraries</a:t>
            </a:r>
          </a:p>
          <a:p>
            <a:pPr marL="422275" indent="-422275" defTabSz="554990">
              <a:spcBef>
                <a:spcPts val="3900"/>
              </a:spcBef>
              <a:defRPr sz="3040"/>
            </a:pPr>
            <a:r>
              <a:t>Fueled by profit-taking among the biggest commercial vendors</a:t>
            </a:r>
          </a:p>
          <a:p>
            <a:pPr marL="422275" indent="-422275" defTabSz="554990">
              <a:spcBef>
                <a:spcPts val="3900"/>
              </a:spcBef>
              <a:defRPr sz="3040"/>
            </a:pPr>
            <a:r>
              <a:t>Crowding out everything else in our budget</a:t>
            </a:r>
          </a:p>
          <a:p>
            <a:pPr marL="422275" indent="-422275" defTabSz="554990">
              <a:spcBef>
                <a:spcPts val="3900"/>
              </a:spcBef>
              <a:defRPr sz="3040"/>
            </a:pPr>
            <a:r>
              <a:t>Concentrating power in a few big vendors</a:t>
            </a:r>
          </a:p>
          <a:p>
            <a:pPr marL="422275" indent="-422275" defTabSz="554990">
              <a:spcBef>
                <a:spcPts val="3900"/>
              </a:spcBef>
              <a:defRPr sz="3040"/>
            </a:pPr>
            <a:r>
              <a:t>Facilitated by sharp practices</a:t>
            </a:r>
          </a:p>
          <a:p>
            <a:pPr marL="422275" indent="-422275" defTabSz="554990">
              <a:spcBef>
                <a:spcPts val="3900"/>
              </a:spcBef>
              <a:defRPr sz="3040"/>
            </a:pPr>
            <a:r>
              <a:t>Completely divorced from cost/value/use of publisher’s contribution</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 name="Paper.Big Deals Talk 2019.6.png" descr="Paper.Big Deals Talk 2019.6.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 name="Paper.Big Deals Talk 2019.7.png" descr="Paper.Big Deals Talk 2019.7.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231"/>
          <p:cNvSpPr txBox="1">
            <a:spLocks noGrp="1"/>
          </p:cNvSpPr>
          <p:nvPr>
            <p:ph type="title"/>
          </p:nvPr>
        </p:nvSpPr>
        <p:spPr>
          <a:prstGeom prst="rect">
            <a:avLst/>
          </a:prstGeom>
        </p:spPr>
        <p:txBody>
          <a:bodyPr/>
          <a:lstStyle/>
          <a:p>
            <a:pPr defTabSz="490727">
              <a:defRPr sz="6700" b="1">
                <a:latin typeface="Helvetica"/>
                <a:ea typeface="Helvetica"/>
                <a:cs typeface="Helvetica"/>
                <a:sym typeface="Helvetica"/>
              </a:defRPr>
            </a:pPr>
            <a:r>
              <a:t>Banks, Drugs, Cars, iPads, and… </a:t>
            </a:r>
            <a:r>
              <a:rPr>
                <a:solidFill>
                  <a:srgbClr val="C82506"/>
                </a:solidFill>
              </a:rPr>
              <a:t>Journals</a:t>
            </a:r>
          </a:p>
        </p:txBody>
      </p:sp>
      <p:sp>
        <p:nvSpPr>
          <p:cNvPr id="158" name="Shape 232"/>
          <p:cNvSpPr txBox="1">
            <a:spLocks noGrp="1"/>
          </p:cNvSpPr>
          <p:nvPr>
            <p:ph type="body" idx="1"/>
          </p:nvPr>
        </p:nvSpPr>
        <p:spPr>
          <a:xfrm>
            <a:off x="482069" y="2609849"/>
            <a:ext cx="11099803" cy="6286502"/>
          </a:xfrm>
          <a:prstGeom prst="rect">
            <a:avLst/>
          </a:prstGeom>
        </p:spPr>
        <p:txBody>
          <a:bodyPr/>
          <a:lstStyle/>
          <a:p>
            <a:pPr marL="342263" indent="-342263" defTabSz="449833">
              <a:spcBef>
                <a:spcPts val="3200"/>
              </a:spcBef>
              <a:defRPr sz="2700"/>
            </a:pPr>
            <a:r>
              <a:t>Pharmaceuticals (Pfizer): 42%</a:t>
            </a:r>
          </a:p>
          <a:p>
            <a:pPr marL="342263" indent="-342263" defTabSz="449833">
              <a:spcBef>
                <a:spcPts val="3200"/>
              </a:spcBef>
              <a:defRPr sz="2700" b="1">
                <a:solidFill>
                  <a:srgbClr val="C82506"/>
                </a:solidFill>
                <a:latin typeface="Helvetica"/>
                <a:ea typeface="Helvetica"/>
                <a:cs typeface="Helvetica"/>
                <a:sym typeface="Helvetica"/>
              </a:defRPr>
            </a:pPr>
            <a:r>
              <a:t>RELX (Elsevier): 39%</a:t>
            </a:r>
          </a:p>
          <a:p>
            <a:pPr marL="342263" indent="-342263" defTabSz="449833">
              <a:spcBef>
                <a:spcPts val="3200"/>
              </a:spcBef>
              <a:defRPr sz="2700"/>
            </a:pPr>
            <a:r>
              <a:t>Apple: 37%</a:t>
            </a:r>
          </a:p>
          <a:p>
            <a:pPr marL="342263" indent="-342263" defTabSz="449833">
              <a:spcBef>
                <a:spcPts val="3200"/>
              </a:spcBef>
              <a:defRPr sz="2700" b="1">
                <a:solidFill>
                  <a:srgbClr val="C82506"/>
                </a:solidFill>
                <a:latin typeface="Helvetica"/>
                <a:ea typeface="Helvetica"/>
                <a:cs typeface="Helvetica"/>
                <a:sym typeface="Helvetica"/>
              </a:defRPr>
            </a:pPr>
            <a:r>
              <a:t>T&amp;F: 36%</a:t>
            </a:r>
          </a:p>
          <a:p>
            <a:pPr marL="342263" indent="-342263" defTabSz="449833">
              <a:spcBef>
                <a:spcPts val="3200"/>
              </a:spcBef>
              <a:defRPr sz="2700" b="1">
                <a:solidFill>
                  <a:srgbClr val="C82506"/>
                </a:solidFill>
                <a:latin typeface="Helvetica"/>
                <a:ea typeface="Helvetica"/>
                <a:cs typeface="Helvetica"/>
                <a:sym typeface="Helvetica"/>
              </a:defRPr>
            </a:pPr>
            <a:r>
              <a:t>Springer: 35%</a:t>
            </a:r>
          </a:p>
          <a:p>
            <a:pPr marL="342263" indent="-342263" defTabSz="449833">
              <a:spcBef>
                <a:spcPts val="3200"/>
              </a:spcBef>
              <a:defRPr sz="2700"/>
            </a:pPr>
            <a:r>
              <a:t>Banking (Industrial &amp; Commercial Bank of China): 29%</a:t>
            </a:r>
          </a:p>
          <a:p>
            <a:pPr marL="342263" indent="-342263" defTabSz="449833">
              <a:spcBef>
                <a:spcPts val="3200"/>
              </a:spcBef>
              <a:defRPr sz="2700" b="1">
                <a:solidFill>
                  <a:srgbClr val="C82506"/>
                </a:solidFill>
                <a:latin typeface="Helvetica"/>
                <a:ea typeface="Helvetica"/>
                <a:cs typeface="Helvetica"/>
                <a:sym typeface="Helvetica"/>
              </a:defRPr>
            </a:pPr>
            <a:r>
              <a:t>Wiley: 28%</a:t>
            </a:r>
          </a:p>
          <a:p>
            <a:pPr marL="342263" indent="-342263" defTabSz="449833">
              <a:spcBef>
                <a:spcPts val="3200"/>
              </a:spcBef>
              <a:defRPr sz="2700"/>
            </a:pPr>
            <a:r>
              <a:t>Automotive (Hyundai): 10%</a:t>
            </a:r>
          </a:p>
        </p:txBody>
      </p:sp>
      <p:pic>
        <p:nvPicPr>
          <p:cNvPr id="159" name="PNGPIX-COM-Pfizer-Logo-PNG-Transparent.png" descr="PNGPIX-COM-Pfizer-Logo-PNG-Transparent.png"/>
          <p:cNvPicPr>
            <a:picLocks noChangeAspect="1"/>
          </p:cNvPicPr>
          <p:nvPr/>
        </p:nvPicPr>
        <p:blipFill>
          <a:blip r:embed="rId2">
            <a:extLst/>
          </a:blip>
          <a:stretch>
            <a:fillRect/>
          </a:stretch>
        </p:blipFill>
        <p:spPr>
          <a:xfrm>
            <a:off x="8281478" y="1676050"/>
            <a:ext cx="4408937" cy="2804574"/>
          </a:xfrm>
          <a:prstGeom prst="rect">
            <a:avLst/>
          </a:prstGeom>
          <a:ln w="12700">
            <a:miter lim="400000"/>
          </a:ln>
        </p:spPr>
      </p:pic>
      <p:pic>
        <p:nvPicPr>
          <p:cNvPr id="160" name="aiq6kbrkT.png" descr="aiq6kbrkT.png"/>
          <p:cNvPicPr>
            <a:picLocks noChangeAspect="1"/>
          </p:cNvPicPr>
          <p:nvPr/>
        </p:nvPicPr>
        <p:blipFill>
          <a:blip r:embed="rId3">
            <a:extLst/>
          </a:blip>
          <a:stretch>
            <a:fillRect/>
          </a:stretch>
        </p:blipFill>
        <p:spPr>
          <a:xfrm>
            <a:off x="9810885" y="3750426"/>
            <a:ext cx="2757796" cy="3382851"/>
          </a:xfrm>
          <a:prstGeom prst="rect">
            <a:avLst/>
          </a:prstGeom>
          <a:ln w="12700">
            <a:miter lim="400000"/>
          </a:ln>
        </p:spPr>
      </p:pic>
      <p:pic>
        <p:nvPicPr>
          <p:cNvPr id="161" name="relxgroup-logo.png" descr="relxgroup-logo.png"/>
          <p:cNvPicPr>
            <a:picLocks noChangeAspect="1"/>
          </p:cNvPicPr>
          <p:nvPr/>
        </p:nvPicPr>
        <p:blipFill>
          <a:blip r:embed="rId4">
            <a:extLst/>
          </a:blip>
          <a:stretch>
            <a:fillRect/>
          </a:stretch>
        </p:blipFill>
        <p:spPr>
          <a:xfrm>
            <a:off x="4852970" y="3755878"/>
            <a:ext cx="7956040" cy="1316957"/>
          </a:xfrm>
          <a:prstGeom prst="rect">
            <a:avLst/>
          </a:prstGeom>
          <a:ln w="12700">
            <a:miter lim="400000"/>
          </a:ln>
        </p:spPr>
      </p:pic>
      <p:pic>
        <p:nvPicPr>
          <p:cNvPr id="162" name="Hyundai-Logo-Transparent-PNG.png" descr="Hyundai-Logo-Transparent-PNG.png"/>
          <p:cNvPicPr>
            <a:picLocks noChangeAspect="1"/>
          </p:cNvPicPr>
          <p:nvPr/>
        </p:nvPicPr>
        <p:blipFill>
          <a:blip r:embed="rId5">
            <a:extLst/>
          </a:blip>
          <a:stretch>
            <a:fillRect/>
          </a:stretch>
        </p:blipFill>
        <p:spPr>
          <a:xfrm>
            <a:off x="9030878" y="6718795"/>
            <a:ext cx="3880655" cy="2644400"/>
          </a:xfrm>
          <a:prstGeom prst="rect">
            <a:avLst/>
          </a:prstGeom>
          <a:ln w="12700">
            <a:miter lim="400000"/>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 name="Paper.Big Deals Talk 2019.11.png" descr="Paper.Big Deals Talk 2019.11.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 name="journal.pone.0127502.g002.PNG" descr="journal.pone.0127502.g002.PNG"/>
          <p:cNvPicPr>
            <a:picLocks noGrp="1" noChangeAspect="1"/>
          </p:cNvPicPr>
          <p:nvPr>
            <p:ph type="pic" idx="13"/>
          </p:nvPr>
        </p:nvPicPr>
        <p:blipFill>
          <a:blip r:embed="rId2">
            <a:extLst/>
          </a:blip>
          <a:srcRect/>
          <a:stretch>
            <a:fillRect/>
          </a:stretch>
        </p:blipFill>
        <p:spPr>
          <a:xfrm>
            <a:off x="0" y="1304675"/>
            <a:ext cx="13004800" cy="7144250"/>
          </a:xfrm>
          <a:prstGeom prst="rect">
            <a:avLst/>
          </a:prstGeom>
        </p:spPr>
      </p:pic>
      <p:sp>
        <p:nvSpPr>
          <p:cNvPr id="167" name="Text"/>
          <p:cNvSpPr txBox="1"/>
          <p:nvPr/>
        </p:nvSpPr>
        <p:spPr>
          <a:xfrm>
            <a:off x="6273088" y="4773270"/>
            <a:ext cx="712624" cy="461060"/>
          </a:xfrm>
          <a:prstGeom prst="rect">
            <a:avLst/>
          </a:prstGeom>
          <a:ln w="12700">
            <a:miter lim="400000"/>
          </a:ln>
        </p:spPr>
        <p:txBody>
          <a:bodyPr wrap="none" lIns="50800" tIns="50800" rIns="50800" bIns="50800" anchor="ctr">
            <a:spAutoFit/>
          </a:bodyPr>
          <a:lstStyle/>
          <a:p>
            <a:endParaRPr/>
          </a:p>
        </p:txBody>
      </p:sp>
      <p:sp>
        <p:nvSpPr>
          <p:cNvPr id="168" name="from Larivière V, Haustein S, Mongeon P (2015) The Oligopoly of Academic Publishers in the Digital Era. PLOS ONE 10(6): e0127502. https://doi.org/10.1371/journal.pone.0127502"/>
          <p:cNvSpPr txBox="1"/>
          <p:nvPr/>
        </p:nvSpPr>
        <p:spPr>
          <a:xfrm>
            <a:off x="2173310" y="8767851"/>
            <a:ext cx="10856891" cy="553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444499" indent="-444499" algn="l">
              <a:spcBef>
                <a:spcPts val="4200"/>
              </a:spcBef>
              <a:buSzPct val="145000"/>
              <a:buChar char="•"/>
              <a:defRPr sz="1600" b="0"/>
            </a:pPr>
            <a:r>
              <a:t>from Larivière V, Haustein S, Mongeon P (2015) The Oligopoly of Academic Publishers in the Digital Era. PLOS ONE 10(6): e0127502. </a:t>
            </a:r>
            <a:r>
              <a:rPr u="sng">
                <a:solidFill>
                  <a:srgbClr val="3E0577"/>
                </a:solidFill>
                <a:uFill>
                  <a:solidFill>
                    <a:srgbClr val="3E0577"/>
                  </a:solidFill>
                </a:uFill>
                <a:hlinkClick r:id="rId3"/>
              </a:rPr>
              <a:t>https://doi.org/10.1371/journal.pone.0127502</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Sharp Bargaining Practices"/>
          <p:cNvSpPr txBox="1">
            <a:spLocks noGrp="1"/>
          </p:cNvSpPr>
          <p:nvPr>
            <p:ph type="title"/>
          </p:nvPr>
        </p:nvSpPr>
        <p:spPr>
          <a:prstGeom prst="rect">
            <a:avLst/>
          </a:prstGeom>
        </p:spPr>
        <p:txBody>
          <a:bodyPr/>
          <a:lstStyle>
            <a:lvl1pPr defTabSz="496570">
              <a:defRPr sz="6800"/>
            </a:lvl1pPr>
          </a:lstStyle>
          <a:p>
            <a:r>
              <a:t>Sharp Bargaining Practices</a:t>
            </a:r>
          </a:p>
        </p:txBody>
      </p:sp>
      <p:sp>
        <p:nvSpPr>
          <p:cNvPr id="171" name="Punitive a la carte prices…"/>
          <p:cNvSpPr txBox="1">
            <a:spLocks noGrp="1"/>
          </p:cNvSpPr>
          <p:nvPr>
            <p:ph type="body" idx="1"/>
          </p:nvPr>
        </p:nvSpPr>
        <p:spPr>
          <a:prstGeom prst="rect">
            <a:avLst/>
          </a:prstGeom>
        </p:spPr>
        <p:txBody>
          <a:bodyPr/>
          <a:lstStyle/>
          <a:p>
            <a:r>
              <a:t>Punitive a la carte prices</a:t>
            </a:r>
          </a:p>
          <a:p>
            <a:r>
              <a:t>No discounts on smaller packages</a:t>
            </a:r>
          </a:p>
          <a:p>
            <a:r>
              <a:t>Punitive fees for exiting Big Deals</a:t>
            </a:r>
          </a:p>
          <a:p>
            <a:r>
              <a:t>Resistance to consortial bargaining</a:t>
            </a:r>
          </a:p>
          <a:p>
            <a:r>
              <a:t>Negotiations deferred to the last minute</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Paper.Big Deals Talk 2019.16 2.png" descr="Paper.Big Deals Talk 2019.16 2.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Big Deal Value in Decline"/>
          <p:cNvSpPr txBox="1">
            <a:spLocks noGrp="1"/>
          </p:cNvSpPr>
          <p:nvPr>
            <p:ph type="title"/>
          </p:nvPr>
        </p:nvSpPr>
        <p:spPr>
          <a:prstGeom prst="rect">
            <a:avLst/>
          </a:prstGeom>
        </p:spPr>
        <p:txBody>
          <a:bodyPr/>
          <a:lstStyle/>
          <a:p>
            <a:pPr lvl="1" defTabSz="549148">
              <a:defRPr sz="7519"/>
            </a:pPr>
            <a:r>
              <a:t>Big Deal Value in Decline</a:t>
            </a:r>
          </a:p>
        </p:txBody>
      </p:sp>
      <p:sp>
        <p:nvSpPr>
          <p:cNvPr id="176" name="“Adjusting” Cost Per Use…"/>
          <p:cNvSpPr txBox="1">
            <a:spLocks noGrp="1"/>
          </p:cNvSpPr>
          <p:nvPr>
            <p:ph type="body" idx="1"/>
          </p:nvPr>
        </p:nvSpPr>
        <p:spPr>
          <a:prstGeom prst="rect">
            <a:avLst/>
          </a:prstGeom>
        </p:spPr>
        <p:txBody>
          <a:bodyPr/>
          <a:lstStyle/>
          <a:p>
            <a:pPr marL="444499" indent="-444499">
              <a:defRPr sz="3700" b="1"/>
            </a:pPr>
            <a:r>
              <a:rPr dirty="0"/>
              <a:t>Adjusting Cost Per Use</a:t>
            </a:r>
          </a:p>
          <a:p>
            <a:pPr marL="444499" indent="-444499">
              <a:defRPr sz="3700" b="1"/>
            </a:pPr>
            <a:r>
              <a:rPr dirty="0"/>
              <a:t>Other problems with CPU</a:t>
            </a:r>
          </a:p>
          <a:p>
            <a:pPr marL="444499" indent="-444499">
              <a:defRPr sz="3700" b="1"/>
            </a:pPr>
            <a:r>
              <a:rPr dirty="0"/>
              <a:t>Alternative access on the rise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 name="Paper.Big Deals Talk 2019.2.png" descr="Paper.Big Deals Talk 2019.2.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Paper.Big Deals Talk 2019.18.png" descr="Paper.Big Deals Talk 2019.18.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 name="Paper.Big Deals Talk 2019.19.png" descr="Paper.Big Deals Talk 2019.19.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 name="Paper.Big Deals Talk 2019.20.png" descr="Paper.Big Deals Talk 2019.20.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 name="Paper.Big Deals Talk 2019.21.png" descr="Paper.Big Deals Talk 2019.21.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 name="Paper.Big Deals Talk 2019.22.png" descr="Paper.Big Deals Talk 2019.22.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 name="Paper.Big Deals Talk 2019.23.png" descr="Paper.Big Deals Talk 2019.23.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 name="Paper.Big Deals Talk 2019.24.png" descr="Paper.Big Deals Talk 2019.24.png"/>
          <p:cNvPicPr>
            <a:picLocks noChangeAspect="1"/>
          </p:cNvPicPr>
          <p:nvPr/>
        </p:nvPicPr>
        <p:blipFill>
          <a:blip r:embed="rId2">
            <a:extLst/>
          </a:blip>
          <a:stretch>
            <a:fillRect/>
          </a:stretch>
        </p:blipFill>
        <p:spPr>
          <a:xfrm>
            <a:off x="0" y="0"/>
            <a:ext cx="13004800" cy="9753600"/>
          </a:xfrm>
          <a:prstGeom prst="rect">
            <a:avLst/>
          </a:prstGeom>
          <a:ln w="12700">
            <a:miter lim="400000"/>
          </a:ln>
        </p:spPr>
      </p:pic>
      <p:pic>
        <p:nvPicPr>
          <p:cNvPr id="191" name="Screen Shot 2019-10-17 at 2.30.28 PM.png" descr="Screen Shot 2019-10-17 at 2.30.28 PM.png"/>
          <p:cNvPicPr>
            <a:picLocks noGrp="1" noChangeAspect="1"/>
          </p:cNvPicPr>
          <p:nvPr>
            <p:ph type="pic" idx="13"/>
          </p:nvPr>
        </p:nvPicPr>
        <p:blipFill>
          <a:blip r:embed="rId3">
            <a:extLst/>
          </a:blip>
          <a:srcRect/>
          <a:stretch>
            <a:fillRect/>
          </a:stretch>
        </p:blipFill>
        <p:spPr>
          <a:xfrm>
            <a:off x="5575640" y="5480280"/>
            <a:ext cx="6907105" cy="4178141"/>
          </a:xfrm>
          <a:prstGeom prst="rect">
            <a:avLst/>
          </a:prstGeom>
        </p:spPr>
      </p:pic>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Other problems with “Cost per use”"/>
          <p:cNvSpPr txBox="1">
            <a:spLocks noGrp="1"/>
          </p:cNvSpPr>
          <p:nvPr>
            <p:ph type="title"/>
          </p:nvPr>
        </p:nvSpPr>
        <p:spPr>
          <a:prstGeom prst="rect">
            <a:avLst/>
          </a:prstGeom>
        </p:spPr>
        <p:txBody>
          <a:bodyPr/>
          <a:lstStyle>
            <a:lvl1pPr defTabSz="484886">
              <a:defRPr sz="6640"/>
            </a:lvl1pPr>
          </a:lstStyle>
          <a:p>
            <a:r>
              <a:rPr dirty="0"/>
              <a:t>Other problems with </a:t>
            </a:r>
            <a:br>
              <a:rPr lang="en-US" dirty="0"/>
            </a:br>
            <a:r>
              <a:rPr dirty="0"/>
              <a:t>“Cost per use” </a:t>
            </a:r>
          </a:p>
        </p:txBody>
      </p:sp>
      <p:sp>
        <p:nvSpPr>
          <p:cNvPr id="194" name="Site design influences “use”…"/>
          <p:cNvSpPr txBox="1">
            <a:spLocks noGrp="1"/>
          </p:cNvSpPr>
          <p:nvPr>
            <p:ph type="body" idx="1"/>
          </p:nvPr>
        </p:nvSpPr>
        <p:spPr>
          <a:prstGeom prst="rect">
            <a:avLst/>
          </a:prstGeom>
        </p:spPr>
        <p:txBody>
          <a:bodyPr/>
          <a:lstStyle/>
          <a:p>
            <a:pPr marL="311150" indent="-311150" defTabSz="408940">
              <a:spcBef>
                <a:spcPts val="2900"/>
              </a:spcBef>
              <a:defRPr sz="2240"/>
            </a:pPr>
            <a:r>
              <a:t>Site design influences “use”</a:t>
            </a:r>
          </a:p>
          <a:p>
            <a:pPr marL="311150" indent="-311150" defTabSz="408940">
              <a:spcBef>
                <a:spcPts val="2900"/>
              </a:spcBef>
              <a:defRPr sz="2240"/>
            </a:pPr>
            <a:r>
              <a:t>Deep catalogs have an advantage</a:t>
            </a:r>
          </a:p>
          <a:p>
            <a:pPr marL="311150" indent="-311150" defTabSz="408940">
              <a:spcBef>
                <a:spcPts val="2900"/>
              </a:spcBef>
              <a:defRPr sz="2240"/>
            </a:pPr>
            <a:r>
              <a:t>Usage practices vary by field</a:t>
            </a:r>
          </a:p>
          <a:p>
            <a:pPr marL="311150" indent="-311150" defTabSz="408940">
              <a:spcBef>
                <a:spcPts val="2900"/>
              </a:spcBef>
              <a:defRPr sz="2240"/>
            </a:pPr>
            <a:r>
              <a:t>Diverse content types in some (v. prestigious) journals</a:t>
            </a:r>
          </a:p>
          <a:p>
            <a:pPr marL="311150" indent="-311150" defTabSz="408940">
              <a:spcBef>
                <a:spcPts val="2900"/>
              </a:spcBef>
              <a:defRPr sz="2240"/>
            </a:pPr>
            <a:r>
              <a:t>Usage spikes (e.g. from course use) can hide in annual data</a:t>
            </a:r>
          </a:p>
          <a:p>
            <a:pPr marL="311150" indent="-311150" defTabSz="408940">
              <a:spcBef>
                <a:spcPts val="2900"/>
              </a:spcBef>
              <a:defRPr sz="2240"/>
            </a:pPr>
            <a:r>
              <a:t>Portfolios can be volatile as titles move around</a:t>
            </a:r>
          </a:p>
          <a:p>
            <a:pPr marL="311150" indent="-311150" defTabSz="408940">
              <a:spcBef>
                <a:spcPts val="2900"/>
              </a:spcBef>
              <a:defRPr sz="2240"/>
            </a:pPr>
            <a:r>
              <a:t>Aggregators like Ebsco, ProQuest, Hein, Gale offer alternatives </a:t>
            </a:r>
          </a:p>
          <a:p>
            <a:pPr marL="311150" indent="-311150" defTabSz="408940">
              <a:spcBef>
                <a:spcPts val="2900"/>
              </a:spcBef>
              <a:defRPr sz="2240"/>
            </a:pPr>
            <a:r>
              <a:t>Year-to-year fluctuations in quality - blockbuster issues vs. duds</a:t>
            </a:r>
          </a:p>
          <a:p>
            <a:pPr marL="311150" indent="-311150" defTabSz="408940">
              <a:spcBef>
                <a:spcPts val="2900"/>
              </a:spcBef>
              <a:defRPr sz="2240"/>
            </a:pPr>
            <a:r>
              <a:t>Untethered to publishers’ value-add, or their cost (marginal=0!)</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OA on the Rise"/>
          <p:cNvSpPr txBox="1">
            <a:spLocks noGrp="1"/>
          </p:cNvSpPr>
          <p:nvPr>
            <p:ph type="title"/>
          </p:nvPr>
        </p:nvSpPr>
        <p:spPr>
          <a:prstGeom prst="rect">
            <a:avLst/>
          </a:prstGeom>
        </p:spPr>
        <p:txBody>
          <a:bodyPr/>
          <a:lstStyle/>
          <a:p>
            <a:r>
              <a:t>OA on the Rise</a:t>
            </a:r>
          </a:p>
        </p:txBody>
      </p:sp>
      <p:sp>
        <p:nvSpPr>
          <p:cNvPr id="197" name="Plan S…"/>
          <p:cNvSpPr txBox="1">
            <a:spLocks noGrp="1"/>
          </p:cNvSpPr>
          <p:nvPr>
            <p:ph type="body" idx="1"/>
          </p:nvPr>
        </p:nvSpPr>
        <p:spPr>
          <a:prstGeom prst="rect">
            <a:avLst/>
          </a:prstGeom>
        </p:spPr>
        <p:txBody>
          <a:bodyPr/>
          <a:lstStyle/>
          <a:p>
            <a:pPr marL="386715" indent="-386715" defTabSz="508254">
              <a:spcBef>
                <a:spcPts val="3600"/>
              </a:spcBef>
              <a:defRPr sz="2784"/>
            </a:pPr>
            <a:r>
              <a:rPr dirty="0"/>
              <a:t>Plan S</a:t>
            </a:r>
          </a:p>
          <a:p>
            <a:pPr marL="386715" indent="-386715" defTabSz="508254">
              <a:spcBef>
                <a:spcPts val="3600"/>
              </a:spcBef>
              <a:defRPr sz="2784"/>
            </a:pPr>
            <a:r>
              <a:rPr dirty="0"/>
              <a:t>OA 2020</a:t>
            </a:r>
          </a:p>
          <a:p>
            <a:pPr marL="386715" indent="-386715" defTabSz="508254">
              <a:spcBef>
                <a:spcPts val="3600"/>
              </a:spcBef>
              <a:defRPr sz="2784"/>
            </a:pPr>
            <a:r>
              <a:rPr dirty="0"/>
              <a:t>Funder Initiatives (ORFG)</a:t>
            </a:r>
          </a:p>
          <a:p>
            <a:pPr marL="386715" indent="-386715" defTabSz="508254">
              <a:spcBef>
                <a:spcPts val="3600"/>
              </a:spcBef>
              <a:defRPr sz="2784"/>
            </a:pPr>
            <a:r>
              <a:rPr dirty="0"/>
              <a:t>Federal and state policies</a:t>
            </a:r>
          </a:p>
          <a:p>
            <a:pPr marL="386715" indent="-386715" defTabSz="508254">
              <a:spcBef>
                <a:spcPts val="3600"/>
              </a:spcBef>
              <a:defRPr sz="2784"/>
            </a:pPr>
            <a:r>
              <a:rPr dirty="0"/>
              <a:t>Nat’l Academies roundtable — </a:t>
            </a:r>
            <a:r>
              <a:rPr lang="en-US" dirty="0"/>
              <a:t>"</a:t>
            </a:r>
            <a:r>
              <a:rPr dirty="0"/>
              <a:t>aligning incentives for open science</a:t>
            </a:r>
            <a:r>
              <a:rPr lang="en-US" dirty="0"/>
              <a:t>"</a:t>
            </a:r>
            <a:endParaRPr dirty="0"/>
          </a:p>
          <a:p>
            <a:pPr marL="386715" indent="-386715" defTabSz="508254">
              <a:spcBef>
                <a:spcPts val="3600"/>
              </a:spcBef>
              <a:defRPr sz="2784"/>
            </a:pPr>
            <a:r>
              <a:rPr dirty="0"/>
              <a:t>Preprints on the rise (</a:t>
            </a:r>
            <a:r>
              <a:rPr dirty="0" err="1"/>
              <a:t>Biorxiv</a:t>
            </a:r>
            <a:r>
              <a:rPr dirty="0"/>
              <a:t> report, e.g.)</a:t>
            </a:r>
          </a:p>
          <a:p>
            <a:pPr marL="386715" indent="-386715" defTabSz="508254">
              <a:spcBef>
                <a:spcPts val="3600"/>
              </a:spcBef>
              <a:defRPr sz="2784"/>
            </a:pPr>
            <a:r>
              <a:rPr dirty="0"/>
              <a:t>Open data, open science decentering the article</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 name="F1.large.jpg" descr="F1.large.jpg"/>
          <p:cNvPicPr>
            <a:picLocks noGrp="1" noChangeAspect="1"/>
          </p:cNvPicPr>
          <p:nvPr>
            <p:ph type="pic" idx="13"/>
          </p:nvPr>
        </p:nvPicPr>
        <p:blipFill>
          <a:blip r:embed="rId2">
            <a:extLst/>
          </a:blip>
          <a:srcRect/>
          <a:stretch>
            <a:fillRect/>
          </a:stretch>
        </p:blipFill>
        <p:spPr>
          <a:xfrm>
            <a:off x="0" y="2753359"/>
            <a:ext cx="13004800" cy="4246882"/>
          </a:xfrm>
          <a:prstGeom prst="rect">
            <a:avLst/>
          </a:prstGeom>
        </p:spPr>
      </p:pic>
      <p:sp>
        <p:nvSpPr>
          <p:cNvPr id="200" name="The Future of OA: A large-scale analysis projecting Open Access publication and readership…"/>
          <p:cNvSpPr txBox="1"/>
          <p:nvPr/>
        </p:nvSpPr>
        <p:spPr>
          <a:xfrm>
            <a:off x="4381500" y="8738582"/>
            <a:ext cx="8298831" cy="7854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defTabSz="457200">
              <a:defRPr sz="1736" b="0">
                <a:solidFill>
                  <a:srgbClr val="030303"/>
                </a:solidFill>
                <a:latin typeface="Gill Sans"/>
                <a:ea typeface="Gill Sans"/>
                <a:cs typeface="Gill Sans"/>
                <a:sym typeface="Gill Sans"/>
              </a:defRPr>
            </a:pPr>
            <a:r>
              <a:t>The Future of OA: A large-scale analysis projecting Open Access publication and readership</a:t>
            </a:r>
            <a:endParaRPr sz="1600">
              <a:solidFill>
                <a:srgbClr val="000000"/>
              </a:solidFill>
            </a:endParaRPr>
          </a:p>
          <a:p>
            <a:pPr algn="l" defTabSz="457200">
              <a:defRPr sz="1470" b="0">
                <a:solidFill>
                  <a:srgbClr val="333333"/>
                </a:solidFill>
                <a:latin typeface="Gill Sans"/>
                <a:ea typeface="Gill Sans"/>
                <a:cs typeface="Gill Sans"/>
                <a:sym typeface="Gill Sans"/>
              </a:defRPr>
            </a:pPr>
            <a:r>
              <a:t>Heather</a:t>
            </a:r>
            <a:r>
              <a:rPr>
                <a:latin typeface="Helvetica Neue"/>
                <a:ea typeface="Helvetica Neue"/>
                <a:cs typeface="Helvetica Neue"/>
                <a:sym typeface="Helvetica Neue"/>
              </a:rPr>
              <a:t> </a:t>
            </a:r>
            <a:r>
              <a:t>Piwowar</a:t>
            </a:r>
            <a:r>
              <a:rPr>
                <a:latin typeface="Helvetica Neue"/>
                <a:ea typeface="Helvetica Neue"/>
                <a:cs typeface="Helvetica Neue"/>
                <a:sym typeface="Helvetica Neue"/>
              </a:rPr>
              <a:t>, </a:t>
            </a:r>
            <a:r>
              <a:t>Jason</a:t>
            </a:r>
            <a:r>
              <a:rPr>
                <a:latin typeface="Helvetica Neue"/>
                <a:ea typeface="Helvetica Neue"/>
                <a:cs typeface="Helvetica Neue"/>
                <a:sym typeface="Helvetica Neue"/>
              </a:rPr>
              <a:t> </a:t>
            </a:r>
            <a:r>
              <a:t>Priem</a:t>
            </a:r>
            <a:r>
              <a:rPr>
                <a:latin typeface="Helvetica Neue"/>
                <a:ea typeface="Helvetica Neue"/>
                <a:cs typeface="Helvetica Neue"/>
                <a:sym typeface="Helvetica Neue"/>
              </a:rPr>
              <a:t>, </a:t>
            </a:r>
            <a:r>
              <a:t>Richard</a:t>
            </a:r>
            <a:r>
              <a:rPr>
                <a:latin typeface="Helvetica Neue"/>
                <a:ea typeface="Helvetica Neue"/>
                <a:cs typeface="Helvetica Neue"/>
                <a:sym typeface="Helvetica Neue"/>
              </a:rPr>
              <a:t> </a:t>
            </a:r>
            <a:r>
              <a:t>Orr</a:t>
            </a:r>
            <a:endParaRPr>
              <a:latin typeface="Helvetica Neue"/>
              <a:ea typeface="Helvetica Neue"/>
              <a:cs typeface="Helvetica Neue"/>
              <a:sym typeface="Helvetica Neue"/>
            </a:endParaRPr>
          </a:p>
          <a:p>
            <a:pPr algn="l" defTabSz="457200">
              <a:defRPr sz="1470" b="0">
                <a:solidFill>
                  <a:srgbClr val="333333"/>
                </a:solidFill>
              </a:defRPr>
            </a:pPr>
            <a:r>
              <a:t>bioRxiv 795310; doi: https://doi.org/10.1101/795310</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Road Map"/>
          <p:cNvSpPr txBox="1">
            <a:spLocks noGrp="1"/>
          </p:cNvSpPr>
          <p:nvPr>
            <p:ph type="title"/>
          </p:nvPr>
        </p:nvSpPr>
        <p:spPr>
          <a:prstGeom prst="rect">
            <a:avLst/>
          </a:prstGeom>
        </p:spPr>
        <p:txBody>
          <a:bodyPr/>
          <a:lstStyle/>
          <a:p>
            <a:r>
              <a:t>Road Map</a:t>
            </a:r>
          </a:p>
        </p:txBody>
      </p:sp>
      <p:sp>
        <p:nvSpPr>
          <p:cNvPr id="135" name="What are Big Deals…"/>
          <p:cNvSpPr txBox="1">
            <a:spLocks noGrp="1"/>
          </p:cNvSpPr>
          <p:nvPr>
            <p:ph type="body" idx="1"/>
          </p:nvPr>
        </p:nvSpPr>
        <p:spPr>
          <a:prstGeom prst="rect">
            <a:avLst/>
          </a:prstGeom>
        </p:spPr>
        <p:txBody>
          <a:bodyPr/>
          <a:lstStyle/>
          <a:p>
            <a:pPr marL="413384" indent="-413384" defTabSz="543305">
              <a:spcBef>
                <a:spcPts val="3900"/>
              </a:spcBef>
              <a:defRPr sz="2976"/>
            </a:pPr>
            <a:r>
              <a:t>What are Big Deals</a:t>
            </a:r>
          </a:p>
          <a:p>
            <a:pPr marL="413384" indent="-413384" defTabSz="543305">
              <a:spcBef>
                <a:spcPts val="3900"/>
              </a:spcBef>
              <a:defRPr sz="2976"/>
            </a:pPr>
            <a:r>
              <a:t>Global Consensus for Change</a:t>
            </a:r>
          </a:p>
          <a:p>
            <a:pPr marL="413384" indent="-413384" defTabSz="543305">
              <a:spcBef>
                <a:spcPts val="3900"/>
              </a:spcBef>
              <a:defRPr sz="2976"/>
            </a:pPr>
            <a:r>
              <a:t>Pressures Fueling the Change</a:t>
            </a:r>
          </a:p>
          <a:p>
            <a:pPr marL="826769" lvl="1" indent="-413384" defTabSz="543305">
              <a:spcBef>
                <a:spcPts val="3900"/>
              </a:spcBef>
              <a:defRPr sz="2976"/>
            </a:pPr>
            <a:r>
              <a:t>Rising Price</a:t>
            </a:r>
          </a:p>
          <a:p>
            <a:pPr marL="826769" lvl="1" indent="-413384" defTabSz="543305">
              <a:spcBef>
                <a:spcPts val="3900"/>
              </a:spcBef>
              <a:defRPr sz="2976"/>
            </a:pPr>
            <a:r>
              <a:t>Declining Value</a:t>
            </a:r>
          </a:p>
          <a:p>
            <a:pPr marL="826769" lvl="1" indent="-413384" defTabSz="543305">
              <a:spcBef>
                <a:spcPts val="3900"/>
              </a:spcBef>
              <a:defRPr sz="2976"/>
            </a:pPr>
            <a:r>
              <a:t>Diverging Values</a:t>
            </a:r>
          </a:p>
          <a:p>
            <a:pPr marL="413384" indent="-413384" defTabSz="543305">
              <a:spcBef>
                <a:spcPts val="3900"/>
              </a:spcBef>
              <a:defRPr sz="2976"/>
            </a:pPr>
            <a:r>
              <a:t>Life After Big Deals</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Paper.Big Deals Talk 2019.28.png" descr="Paper.Big Deals Talk 2019.28.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Declaration of the Budapest Open Access Initiative, 2/14/02"/>
          <p:cNvSpPr txBox="1">
            <a:spLocks noGrp="1"/>
          </p:cNvSpPr>
          <p:nvPr>
            <p:ph type="body" idx="13"/>
          </p:nvPr>
        </p:nvSpPr>
        <p:spPr>
          <a:xfrm>
            <a:off x="1270000" y="8394700"/>
            <a:ext cx="10464800" cy="461366"/>
          </a:xfrm>
          <a:prstGeom prst="rect">
            <a:avLst/>
          </a:prstGeom>
        </p:spPr>
        <p:txBody>
          <a:bodyPr/>
          <a:lstStyle/>
          <a:p>
            <a:r>
              <a:t>–Declaration of the Budapest Open Access Initiative, 2/14/02</a:t>
            </a:r>
          </a:p>
        </p:txBody>
      </p:sp>
      <p:sp>
        <p:nvSpPr>
          <p:cNvPr id="205" name="“An old tradition and a new technology have converged to make possible an unprecedented public good. The old tradition is the willingness of scientists and scholars to publish the fruits of their research in scholarly journals without payment, for the sake of inquiry and knowledge. The new technology is the internet. The public good they make possible is the world-wide electronic distribution of the peer-reviewed journal literature and completely free and unrestricted access to it by all scientists, scholars, teachers, students, and other curious minds.”"/>
          <p:cNvSpPr txBox="1">
            <a:spLocks noGrp="1"/>
          </p:cNvSpPr>
          <p:nvPr>
            <p:ph type="body" idx="14"/>
          </p:nvPr>
        </p:nvSpPr>
        <p:spPr>
          <a:xfrm>
            <a:off x="1447800" y="1403262"/>
            <a:ext cx="10464800" cy="6337476"/>
          </a:xfrm>
          <a:prstGeom prst="rect">
            <a:avLst/>
          </a:prstGeom>
        </p:spPr>
        <p:txBody>
          <a:bodyPr/>
          <a:lstStyle/>
          <a:p>
            <a:r>
              <a:t>“An old tradition and a new technology have converged to make possible an unprecedented public good. The old tradition is the willingness of scientists and scholars to publish the fruits of their research in scholarly journals </a:t>
            </a:r>
            <a:r>
              <a:rPr>
                <a:solidFill>
                  <a:schemeClr val="accent5">
                    <a:hueOff val="-82419"/>
                    <a:satOff val="-9513"/>
                    <a:lumOff val="-16343"/>
                  </a:schemeClr>
                </a:solidFill>
              </a:rPr>
              <a:t>without payment, for the sake of inquiry and knowledge</a:t>
            </a:r>
            <a:r>
              <a:t>. The new technology is </a:t>
            </a:r>
            <a:r>
              <a:rPr>
                <a:solidFill>
                  <a:schemeClr val="accent5">
                    <a:hueOff val="-82419"/>
                    <a:satOff val="-9513"/>
                    <a:lumOff val="-16343"/>
                  </a:schemeClr>
                </a:solidFill>
              </a:rPr>
              <a:t>the internet</a:t>
            </a:r>
            <a:r>
              <a:t>. The public good they make possible is the world-wide electronic distribution of the peer-reviewed journal literature and </a:t>
            </a:r>
            <a:r>
              <a:rPr>
                <a:solidFill>
                  <a:schemeClr val="accent5">
                    <a:hueOff val="-82419"/>
                    <a:satOff val="-9513"/>
                    <a:lumOff val="-16343"/>
                  </a:schemeClr>
                </a:solidFill>
              </a:rPr>
              <a:t>completely free and unrestricted access to it by all scientists, scholars, teachers, students, and other curious minds</a:t>
            </a:r>
            <a:r>
              <a:t>.” </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SpringerNature, in its Prospectus for a (failed) IPO"/>
          <p:cNvSpPr txBox="1">
            <a:spLocks noGrp="1"/>
          </p:cNvSpPr>
          <p:nvPr>
            <p:ph type="body" idx="13"/>
          </p:nvPr>
        </p:nvSpPr>
        <p:spPr>
          <a:xfrm>
            <a:off x="1270000" y="8509000"/>
            <a:ext cx="10464800" cy="461366"/>
          </a:xfrm>
          <a:prstGeom prst="rect">
            <a:avLst/>
          </a:prstGeom>
        </p:spPr>
        <p:txBody>
          <a:bodyPr/>
          <a:lstStyle/>
          <a:p>
            <a:r>
              <a:t>–SpringerNature, in its Prospectus for a (failed) IPO</a:t>
            </a:r>
          </a:p>
        </p:txBody>
      </p:sp>
      <p:sp>
        <p:nvSpPr>
          <p:cNvPr id="208" name="“Springer Nature was one of the first academic publishers to actively embrace the opportunities offered by open access, which provides us additional opportunities to generate revenues, as open access publications are funded by authors and/or their funders or the relevant research institutions, not libraries. Accordingly, revenues stemming from APCs are in the short- to medium-term supplementary to the subscription business, not cannibalistic. Some of our journals are among the open access journals with the highest impact factor, providing us with the ability to charge higher APCs for these journals than for journals with average impact factors.”"/>
          <p:cNvSpPr txBox="1">
            <a:spLocks noGrp="1"/>
          </p:cNvSpPr>
          <p:nvPr>
            <p:ph type="body" idx="14"/>
          </p:nvPr>
        </p:nvSpPr>
        <p:spPr>
          <a:xfrm>
            <a:off x="1181100" y="666662"/>
            <a:ext cx="10464800" cy="7378876"/>
          </a:xfrm>
          <a:prstGeom prst="rect">
            <a:avLst/>
          </a:prstGeom>
        </p:spPr>
        <p:txBody>
          <a:bodyPr/>
          <a:lstStyle/>
          <a:p>
            <a:r>
              <a:t>“Springer Nature was one of the first academic publishers to actively embrace the opportunities offered by open access, which </a:t>
            </a:r>
            <a:r>
              <a:rPr>
                <a:solidFill>
                  <a:schemeClr val="accent5">
                    <a:hueOff val="-82419"/>
                    <a:satOff val="-9513"/>
                    <a:lumOff val="-16343"/>
                  </a:schemeClr>
                </a:solidFill>
              </a:rPr>
              <a:t>provides us additional opportunities to generate revenues</a:t>
            </a:r>
            <a:r>
              <a:t>, as open access publications are funded by authors and/or their funders or the relevant research institutions, not libraries. Accordingly, </a:t>
            </a:r>
            <a:r>
              <a:rPr>
                <a:solidFill>
                  <a:schemeClr val="accent5">
                    <a:hueOff val="-82419"/>
                    <a:satOff val="-9513"/>
                    <a:lumOff val="-16343"/>
                  </a:schemeClr>
                </a:solidFill>
              </a:rPr>
              <a:t>revenues stemming from APCs are in the short- to medium-term supplementary to the subscription business</a:t>
            </a:r>
            <a:r>
              <a:t>, not cannibalistic. Some of our journals are among the open access journals with the highest impact factor, providing us with the </a:t>
            </a:r>
            <a:r>
              <a:rPr>
                <a:solidFill>
                  <a:schemeClr val="accent5">
                    <a:hueOff val="-82419"/>
                    <a:satOff val="-9513"/>
                    <a:lumOff val="-16343"/>
                  </a:schemeClr>
                </a:solidFill>
              </a:rPr>
              <a:t>ability to charge higher APCs for these journals than for journals with average impact factors</a:t>
            </a:r>
            <a:r>
              <a:t>.” </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 name="10280-22891-1-PB.jpg" descr="10280-22891-1-PB.jpg"/>
          <p:cNvPicPr>
            <a:picLocks noGrp="1" noChangeAspect="1"/>
          </p:cNvPicPr>
          <p:nvPr>
            <p:ph type="pic" idx="13"/>
          </p:nvPr>
        </p:nvPicPr>
        <p:blipFill>
          <a:blip r:embed="rId2">
            <a:extLst/>
          </a:blip>
          <a:srcRect l="3906" r="3906"/>
          <a:stretch>
            <a:fillRect/>
          </a:stretch>
        </p:blipFill>
        <p:spPr>
          <a:xfrm>
            <a:off x="0" y="0"/>
            <a:ext cx="13004800" cy="9753600"/>
          </a:xfrm>
          <a:prstGeom prst="rect">
            <a:avLst/>
          </a:prstGeom>
        </p:spPr>
      </p:pic>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Life After Big Deals"/>
          <p:cNvSpPr txBox="1">
            <a:spLocks noGrp="1"/>
          </p:cNvSpPr>
          <p:nvPr>
            <p:ph type="title"/>
          </p:nvPr>
        </p:nvSpPr>
        <p:spPr>
          <a:prstGeom prst="rect">
            <a:avLst/>
          </a:prstGeom>
        </p:spPr>
        <p:txBody>
          <a:bodyPr/>
          <a:lstStyle/>
          <a:p>
            <a:r>
              <a:t>Life After Big Deals</a:t>
            </a:r>
          </a:p>
        </p:txBody>
      </p:sp>
      <p:sp>
        <p:nvSpPr>
          <p:cNvPr id="213" name="Instant access via:…"/>
          <p:cNvSpPr txBox="1">
            <a:spLocks noGrp="1"/>
          </p:cNvSpPr>
          <p:nvPr>
            <p:ph type="body" idx="1"/>
          </p:nvPr>
        </p:nvSpPr>
        <p:spPr>
          <a:prstGeom prst="rect">
            <a:avLst/>
          </a:prstGeom>
        </p:spPr>
        <p:txBody>
          <a:bodyPr/>
          <a:lstStyle/>
          <a:p>
            <a:pPr marL="355600" indent="-355600" defTabSz="467359">
              <a:spcBef>
                <a:spcPts val="3300"/>
              </a:spcBef>
              <a:defRPr sz="2560"/>
            </a:pPr>
            <a:r>
              <a:t>Instant access via:</a:t>
            </a:r>
          </a:p>
          <a:p>
            <a:pPr marL="711200" lvl="1" indent="-355600" defTabSz="467359">
              <a:spcBef>
                <a:spcPts val="3300"/>
              </a:spcBef>
              <a:defRPr sz="2560"/>
            </a:pPr>
            <a:r>
              <a:t>subscriptions to essential titles</a:t>
            </a:r>
          </a:p>
          <a:p>
            <a:pPr marL="711200" lvl="1" indent="-355600" defTabSz="467359">
              <a:spcBef>
                <a:spcPts val="3300"/>
              </a:spcBef>
              <a:defRPr sz="2560"/>
            </a:pPr>
            <a:r>
              <a:t>open access (via integrated search tools)</a:t>
            </a:r>
          </a:p>
          <a:p>
            <a:pPr marL="711200" lvl="1" indent="-355600" defTabSz="467359">
              <a:spcBef>
                <a:spcPts val="3300"/>
              </a:spcBef>
              <a:defRPr sz="2560"/>
            </a:pPr>
            <a:r>
              <a:t>document delivery</a:t>
            </a:r>
          </a:p>
          <a:p>
            <a:pPr marL="355600" indent="-355600" defTabSz="467359">
              <a:spcBef>
                <a:spcPts val="3300"/>
              </a:spcBef>
              <a:defRPr sz="2560"/>
            </a:pPr>
            <a:r>
              <a:t>Delayed access via </a:t>
            </a:r>
          </a:p>
          <a:p>
            <a:pPr marL="711200" lvl="1" indent="-355600" defTabSz="467359">
              <a:spcBef>
                <a:spcPts val="3300"/>
              </a:spcBef>
              <a:defRPr sz="2560"/>
            </a:pPr>
            <a:r>
              <a:t>interlibrary loan</a:t>
            </a:r>
          </a:p>
          <a:p>
            <a:pPr marL="711200" lvl="1" indent="-355600" defTabSz="467359">
              <a:spcBef>
                <a:spcPts val="3300"/>
              </a:spcBef>
              <a:defRPr sz="2560"/>
            </a:pPr>
            <a:r>
              <a:t>author requests</a:t>
            </a:r>
          </a:p>
          <a:p>
            <a:pPr marL="355600" indent="-355600" defTabSz="467359">
              <a:spcBef>
                <a:spcPts val="3300"/>
              </a:spcBef>
              <a:defRPr sz="2560"/>
            </a:pPr>
            <a:r>
              <a:t>“Soft turnaways”</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Recap"/>
          <p:cNvSpPr txBox="1">
            <a:spLocks noGrp="1"/>
          </p:cNvSpPr>
          <p:nvPr>
            <p:ph type="title"/>
          </p:nvPr>
        </p:nvSpPr>
        <p:spPr>
          <a:prstGeom prst="rect">
            <a:avLst/>
          </a:prstGeom>
        </p:spPr>
        <p:txBody>
          <a:bodyPr/>
          <a:lstStyle/>
          <a:p>
            <a:r>
              <a:t>Recap</a:t>
            </a:r>
          </a:p>
        </p:txBody>
      </p:sp>
      <p:sp>
        <p:nvSpPr>
          <p:cNvPr id="216" name="Big Deals are journal bundles sold by the biggest journal vendors…"/>
          <p:cNvSpPr txBox="1">
            <a:spLocks noGrp="1"/>
          </p:cNvSpPr>
          <p:nvPr>
            <p:ph type="body" idx="1"/>
          </p:nvPr>
        </p:nvSpPr>
        <p:spPr>
          <a:prstGeom prst="rect">
            <a:avLst/>
          </a:prstGeom>
        </p:spPr>
        <p:txBody>
          <a:bodyPr/>
          <a:lstStyle/>
          <a:p>
            <a:pPr marL="395604" indent="-395604" defTabSz="519937">
              <a:spcBef>
                <a:spcPts val="3700"/>
              </a:spcBef>
              <a:defRPr sz="2848"/>
            </a:pPr>
            <a:r>
              <a:rPr dirty="0"/>
              <a:t>Big Deals are journal bundles sold by the biggest journal vendors</a:t>
            </a:r>
          </a:p>
          <a:p>
            <a:pPr marL="395604" indent="-395604" defTabSz="519937">
              <a:spcBef>
                <a:spcPts val="3700"/>
              </a:spcBef>
              <a:defRPr sz="2848"/>
            </a:pPr>
            <a:r>
              <a:rPr dirty="0"/>
              <a:t>A global consensus favors Big Deal reform</a:t>
            </a:r>
          </a:p>
          <a:p>
            <a:pPr marL="395604" indent="-395604" defTabSz="519937">
              <a:spcBef>
                <a:spcPts val="3700"/>
              </a:spcBef>
              <a:defRPr sz="2848"/>
            </a:pPr>
            <a:r>
              <a:rPr dirty="0"/>
              <a:t>Big Deals are expensive, and they’re taking over our budgets</a:t>
            </a:r>
          </a:p>
          <a:p>
            <a:pPr marL="395604" indent="-395604" defTabSz="519937">
              <a:spcBef>
                <a:spcPts val="3700"/>
              </a:spcBef>
              <a:defRPr sz="2848"/>
            </a:pPr>
            <a:r>
              <a:rPr dirty="0"/>
              <a:t>Their value is in decline, and alternative access has never been easier</a:t>
            </a:r>
          </a:p>
          <a:p>
            <a:pPr marL="395604" indent="-395604" defTabSz="519937">
              <a:spcBef>
                <a:spcPts val="3700"/>
              </a:spcBef>
              <a:defRPr sz="2848"/>
            </a:pPr>
            <a:r>
              <a:rPr dirty="0"/>
              <a:t>The values of the biggest vendors are misaligned with the academy</a:t>
            </a:r>
          </a:p>
          <a:p>
            <a:pPr marL="395604" indent="-395604" defTabSz="519937">
              <a:spcBef>
                <a:spcPts val="3700"/>
              </a:spcBef>
              <a:defRPr sz="2848"/>
            </a:pPr>
            <a:r>
              <a:rPr dirty="0"/>
              <a:t>Life goes on after Big Deals</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Further Reading"/>
          <p:cNvSpPr txBox="1">
            <a:spLocks noGrp="1"/>
          </p:cNvSpPr>
          <p:nvPr>
            <p:ph type="title"/>
          </p:nvPr>
        </p:nvSpPr>
        <p:spPr>
          <a:prstGeom prst="rect">
            <a:avLst/>
          </a:prstGeom>
        </p:spPr>
        <p:txBody>
          <a:bodyPr/>
          <a:lstStyle/>
          <a:p>
            <a:r>
              <a:t>Further Reading</a:t>
            </a:r>
          </a:p>
        </p:txBody>
      </p:sp>
      <p:sp>
        <p:nvSpPr>
          <p:cNvPr id="219" name="Buranyi, Is the staggeringly profitable business of scientific publishing bad for science?, The Guardian, https://www.theguardian.com/science/2017/jun/27/profitable-business-scientific-publishing-bad-for-science…"/>
          <p:cNvSpPr txBox="1">
            <a:spLocks noGrp="1"/>
          </p:cNvSpPr>
          <p:nvPr>
            <p:ph type="body" idx="1"/>
          </p:nvPr>
        </p:nvSpPr>
        <p:spPr>
          <a:xfrm>
            <a:off x="952500" y="2597150"/>
            <a:ext cx="11099800" cy="6286500"/>
          </a:xfrm>
          <a:prstGeom prst="rect">
            <a:avLst/>
          </a:prstGeom>
        </p:spPr>
        <p:txBody>
          <a:bodyPr>
            <a:normAutofit lnSpcReduction="10000"/>
          </a:bodyPr>
          <a:lstStyle/>
          <a:p>
            <a:pPr marL="200025" indent="-200025" defTabSz="262889">
              <a:spcBef>
                <a:spcPts val="1800"/>
              </a:spcBef>
              <a:defRPr sz="1440"/>
            </a:pPr>
            <a:r>
              <a:rPr dirty="0" err="1"/>
              <a:t>Buranyi</a:t>
            </a:r>
            <a:r>
              <a:rPr dirty="0"/>
              <a:t>, Is the staggeringly profitable business of scientific publishing bad for science?, The Guardian, </a:t>
            </a:r>
            <a:r>
              <a:rPr u="sng" dirty="0">
                <a:hlinkClick r:id="rId2"/>
              </a:rPr>
              <a:t>https://www.theguardian.com/science/2017/jun/27/profitable-business-scientific-publishing-bad-for-science</a:t>
            </a:r>
          </a:p>
          <a:p>
            <a:pPr marL="200025" indent="-200025" defTabSz="262889">
              <a:spcBef>
                <a:spcPts val="1800"/>
              </a:spcBef>
              <a:defRPr sz="1440"/>
            </a:pPr>
            <a:r>
              <a:rPr dirty="0"/>
              <a:t>Negotiating with scholarly journal publishers: A toolkit from the University of California, </a:t>
            </a:r>
            <a:r>
              <a:rPr u="sng" dirty="0">
                <a:hlinkClick r:id="rId3"/>
              </a:rPr>
              <a:t>https://osc.universityofcalifornia.edu/open-access-at-uc/publisher-negotiations/negotiating-with-scholarly-journal-publishers-a-toolkit/</a:t>
            </a:r>
          </a:p>
          <a:p>
            <a:pPr marL="200025" indent="-200025" defTabSz="262889">
              <a:spcBef>
                <a:spcPts val="1800"/>
              </a:spcBef>
              <a:defRPr sz="1440"/>
            </a:pPr>
            <a:r>
              <a:rPr dirty="0" err="1"/>
              <a:t>Larivière</a:t>
            </a:r>
            <a:r>
              <a:rPr dirty="0"/>
              <a:t> V, </a:t>
            </a:r>
            <a:r>
              <a:rPr dirty="0" err="1"/>
              <a:t>Haustein</a:t>
            </a:r>
            <a:r>
              <a:rPr dirty="0"/>
              <a:t> S, </a:t>
            </a:r>
            <a:r>
              <a:rPr dirty="0" err="1"/>
              <a:t>Mongeon</a:t>
            </a:r>
            <a:r>
              <a:rPr dirty="0"/>
              <a:t> P (2015) The Oligopoly of Academic Publishers in the Digital Era. PLOS ONE 10(6): e0127502. </a:t>
            </a:r>
            <a:r>
              <a:rPr u="sng" dirty="0">
                <a:solidFill>
                  <a:srgbClr val="3E0577"/>
                </a:solidFill>
                <a:uFill>
                  <a:solidFill>
                    <a:srgbClr val="3E0577"/>
                  </a:solidFill>
                </a:uFill>
                <a:hlinkClick r:id="rId4"/>
              </a:rPr>
              <a:t>https://doi.org/10.1371/journal.pone.0127502</a:t>
            </a:r>
          </a:p>
          <a:p>
            <a:pPr marL="200025" indent="-200025" defTabSz="262889">
              <a:spcBef>
                <a:spcPts val="1800"/>
              </a:spcBef>
              <a:defRPr sz="1440"/>
            </a:pPr>
            <a:r>
              <a:rPr dirty="0"/>
              <a:t>SPARC, Big Deal Cancellation Tracking,  </a:t>
            </a:r>
            <a:r>
              <a:rPr u="sng" dirty="0">
                <a:hlinkClick r:id="rId5"/>
              </a:rPr>
              <a:t>https://sparcopen.org/our-work/big-deal-cancellation-tracking/</a:t>
            </a:r>
            <a:r>
              <a:rPr dirty="0"/>
              <a:t> </a:t>
            </a:r>
          </a:p>
          <a:p>
            <a:pPr marL="200025" indent="-200025" defTabSz="262889">
              <a:spcBef>
                <a:spcPts val="1800"/>
              </a:spcBef>
              <a:defRPr sz="1440"/>
            </a:pPr>
            <a:r>
              <a:rPr dirty="0"/>
              <a:t>Butler, Six Things UVA Researchers Need to Know About the UC System Walking Away from Elsevier, </a:t>
            </a:r>
            <a:r>
              <a:rPr u="sng" dirty="0">
                <a:hlinkClick r:id="rId6"/>
              </a:rPr>
              <a:t>https://news.library.virginia.edu/2019/03/07/six-things-uva-researchers-need-to-know-about-the-uc-system-walking-away-from-elsevier/</a:t>
            </a:r>
            <a:r>
              <a:rPr dirty="0"/>
              <a:t> </a:t>
            </a:r>
          </a:p>
          <a:p>
            <a:pPr marL="200025" indent="-200025" defTabSz="262889">
              <a:spcBef>
                <a:spcPts val="1800"/>
              </a:spcBef>
              <a:defRPr sz="1440"/>
            </a:pPr>
            <a:r>
              <a:rPr dirty="0"/>
              <a:t>Potter, University research produced for public good must be available to those who pay for it, Richmond Times Dispatch, </a:t>
            </a:r>
            <a:r>
              <a:rPr u="sng" dirty="0">
                <a:hlinkClick r:id="rId7"/>
              </a:rPr>
              <a:t>https://www.richmond.com/opinion/their-opinion/peter-potter-column-university-research-produced-for-public-good-must/article_d5cfc530-a972-5df0-a24c-91ee7b4ca2d8.html</a:t>
            </a:r>
            <a:r>
              <a:rPr dirty="0"/>
              <a:t>. </a:t>
            </a:r>
          </a:p>
          <a:p>
            <a:pPr marL="200025" indent="-200025" defTabSz="262889">
              <a:spcBef>
                <a:spcPts val="1800"/>
              </a:spcBef>
              <a:defRPr sz="1440"/>
            </a:pPr>
            <a:r>
              <a:rPr dirty="0" err="1"/>
              <a:t>Serven</a:t>
            </a:r>
            <a:r>
              <a:rPr dirty="0"/>
              <a:t>-Smith, </a:t>
            </a:r>
            <a:r>
              <a:rPr dirty="0" err="1"/>
              <a:t>UVa</a:t>
            </a:r>
            <a:r>
              <a:rPr dirty="0"/>
              <a:t> eyes new way to purchase scholarly journals, Daily Progress, </a:t>
            </a:r>
            <a:r>
              <a:rPr u="sng" dirty="0">
                <a:hlinkClick r:id="rId8"/>
              </a:rPr>
              <a:t>https://www.dailyprogress.com/news/uva/uva-eyes-new-way-to-purchase-scholarly-journals/article_50b692b2-7517-11e9-8499-1f86f89a0d11.html</a:t>
            </a:r>
          </a:p>
          <a:p>
            <a:pPr marL="200025" indent="-200025" defTabSz="262889">
              <a:spcBef>
                <a:spcPts val="1800"/>
              </a:spcBef>
              <a:defRPr sz="1440"/>
            </a:pPr>
            <a:r>
              <a:rPr dirty="0"/>
              <a:t>Shaun Yon-Seng Khoo, Article Processing Charge Hyperinflation and Price Insensitivity: An Open Access Sequel to the Serials Crisis, 29 LIBER Quarterly 1 (2019), </a:t>
            </a:r>
            <a:r>
              <a:rPr dirty="0">
                <a:hlinkClick r:id="rId9"/>
              </a:rPr>
              <a:t>https://www.liberquarterly.eu/article/10.18352/lq.10280/</a:t>
            </a:r>
            <a:r>
              <a:rPr lang="en-US" dirty="0"/>
              <a:t> </a:t>
            </a:r>
            <a:r>
              <a:rPr dirty="0"/>
              <a:t>(last visited Oct 7, 2019).</a:t>
            </a:r>
          </a:p>
          <a:p>
            <a:pPr marL="200025" indent="-200025" defTabSz="262889">
              <a:spcBef>
                <a:spcPts val="1800"/>
              </a:spcBef>
              <a:defRPr sz="1440"/>
            </a:pPr>
            <a:r>
              <a:rPr dirty="0"/>
              <a:t>Statement from Deans and Directors of Virginia Research Libraries on the University of California System’s Termination of Contract with Elsevier, </a:t>
            </a:r>
            <a:r>
              <a:rPr u="sng" dirty="0">
                <a:hlinkClick r:id="rId10"/>
              </a:rPr>
              <a:t>https://news.library.virginia.edu/2019/04/09/statement-from-deans-and-directors-of-virginia-research-libraries-on-the-university-of-california-systems-termination-of-contract-with-elsevier/</a:t>
            </a:r>
            <a:r>
              <a:rPr dirty="0"/>
              <a:t>. </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Further Reading (cont’d)"/>
          <p:cNvSpPr txBox="1">
            <a:spLocks noGrp="1"/>
          </p:cNvSpPr>
          <p:nvPr>
            <p:ph type="title"/>
          </p:nvPr>
        </p:nvSpPr>
        <p:spPr>
          <a:prstGeom prst="rect">
            <a:avLst/>
          </a:prstGeom>
        </p:spPr>
        <p:txBody>
          <a:bodyPr/>
          <a:lstStyle>
            <a:lvl1pPr defTabSz="560831">
              <a:defRPr sz="7679"/>
            </a:lvl1pPr>
          </a:lstStyle>
          <a:p>
            <a:r>
              <a:t>Further Reading (cont’d)</a:t>
            </a:r>
          </a:p>
        </p:txBody>
      </p:sp>
      <p:sp>
        <p:nvSpPr>
          <p:cNvPr id="222" name="Heather Piwowar et al., The state of OA: a large-scale analysis of the prevalence and impact of Open Access articles, 6 PeerJ e4375 (2018), https://peerj.com/articles/4375 (last visited May 29, 2019).…"/>
          <p:cNvSpPr txBox="1">
            <a:spLocks noGrp="1"/>
          </p:cNvSpPr>
          <p:nvPr>
            <p:ph type="body" idx="1"/>
          </p:nvPr>
        </p:nvSpPr>
        <p:spPr>
          <a:prstGeom prst="rect">
            <a:avLst/>
          </a:prstGeom>
        </p:spPr>
        <p:txBody>
          <a:bodyPr>
            <a:normAutofit lnSpcReduction="10000"/>
          </a:bodyPr>
          <a:lstStyle/>
          <a:p>
            <a:pPr marL="195579" indent="-195579" defTabSz="257047">
              <a:spcBef>
                <a:spcPts val="1800"/>
              </a:spcBef>
              <a:defRPr sz="1408"/>
            </a:pPr>
            <a:r>
              <a:rPr dirty="0"/>
              <a:t>Heather Piwowar et al., The state of OA: a large-scale analysis of the prevalence and impact of Open Access articles, 6 </a:t>
            </a:r>
            <a:r>
              <a:rPr dirty="0" err="1"/>
              <a:t>PeerJ</a:t>
            </a:r>
            <a:r>
              <a:rPr dirty="0"/>
              <a:t> e4375 (2018), </a:t>
            </a:r>
            <a:r>
              <a:rPr dirty="0">
                <a:hlinkClick r:id="rId2"/>
              </a:rPr>
              <a:t>https://peerj.com/articles/4375</a:t>
            </a:r>
            <a:r>
              <a:rPr lang="en-US" dirty="0"/>
              <a:t> </a:t>
            </a:r>
            <a:r>
              <a:rPr dirty="0"/>
              <a:t>(last visited May 29, 2019).</a:t>
            </a:r>
          </a:p>
          <a:p>
            <a:pPr marL="195579" indent="-195579" defTabSz="257047">
              <a:spcBef>
                <a:spcPts val="1800"/>
              </a:spcBef>
              <a:defRPr sz="1408"/>
            </a:pPr>
            <a:r>
              <a:rPr dirty="0"/>
              <a:t>Theodore C Bergstrom et al., Evaluating big deal journal bundles., 111 Proceedings of the National Academy of Sciences of the United States of America 9425–30 (2014), </a:t>
            </a:r>
            <a:r>
              <a:rPr u="sng" dirty="0">
                <a:hlinkClick r:id="rId3"/>
              </a:rPr>
              <a:t>http://www.pnas.org/content/111/26/9425.abstract</a:t>
            </a:r>
            <a:r>
              <a:rPr dirty="0"/>
              <a:t>.</a:t>
            </a:r>
          </a:p>
          <a:p>
            <a:pPr marL="195579" indent="-195579" defTabSz="257047">
              <a:spcBef>
                <a:spcPts val="1800"/>
              </a:spcBef>
              <a:defRPr sz="1408"/>
            </a:pPr>
            <a:r>
              <a:rPr dirty="0"/>
              <a:t>Jonathan </a:t>
            </a:r>
            <a:r>
              <a:rPr dirty="0" err="1"/>
              <a:t>Nabe</a:t>
            </a:r>
            <a:r>
              <a:rPr dirty="0"/>
              <a:t>, After the Big Deals Are Done, Against the Grain (2017), </a:t>
            </a:r>
            <a:r>
              <a:rPr u="sng" dirty="0">
                <a:hlinkClick r:id="rId4"/>
              </a:rPr>
              <a:t>https://against-the-grain.com/2017/04/v29-1-after-the-big-deals-are-done/</a:t>
            </a:r>
            <a:r>
              <a:rPr dirty="0"/>
              <a:t>.</a:t>
            </a:r>
          </a:p>
          <a:p>
            <a:pPr marL="195579" indent="-195579" defTabSz="257047">
              <a:spcBef>
                <a:spcPts val="1800"/>
              </a:spcBef>
              <a:defRPr sz="1408"/>
            </a:pPr>
            <a:r>
              <a:rPr dirty="0"/>
              <a:t>University of Montreal, Report of the Working Group on Periodical Collections, </a:t>
            </a:r>
            <a:r>
              <a:rPr dirty="0">
                <a:hlinkClick r:id="rId5"/>
              </a:rPr>
              <a:t>http://www.bib.umontreal.ca/a-propos/rapport-gtcp-vf_14-10-2015.pdf</a:t>
            </a:r>
            <a:r>
              <a:rPr lang="en-US" dirty="0"/>
              <a:t> </a:t>
            </a:r>
            <a:r>
              <a:rPr dirty="0"/>
              <a:t>(last visited Jul 3, 2018).</a:t>
            </a:r>
          </a:p>
          <a:p>
            <a:pPr marL="195579" indent="-195579" defTabSz="257047">
              <a:spcBef>
                <a:spcPts val="1800"/>
              </a:spcBef>
              <a:defRPr sz="1408"/>
            </a:pPr>
            <a:r>
              <a:rPr dirty="0"/>
              <a:t>Kathleen Shearer, Responding to Unsustainable Journal Costs (2018), </a:t>
            </a:r>
            <a:r>
              <a:rPr u="sng" dirty="0">
                <a:hlinkClick r:id="rId6"/>
              </a:rPr>
              <a:t>http://www.carl-abrc.ca/wp-content/uploads/2018/02/CARL_Brief_Subscription_Costs_en.pdf</a:t>
            </a:r>
            <a:r>
              <a:rPr dirty="0"/>
              <a:t>.</a:t>
            </a:r>
          </a:p>
          <a:p>
            <a:pPr marL="195579" indent="-195579" defTabSz="257047">
              <a:spcBef>
                <a:spcPts val="1800"/>
              </a:spcBef>
              <a:defRPr sz="1408"/>
            </a:pPr>
            <a:r>
              <a:rPr dirty="0"/>
              <a:t>Roger C. </a:t>
            </a:r>
            <a:r>
              <a:rPr dirty="0" err="1"/>
              <a:t>Schonfeld</a:t>
            </a:r>
            <a:r>
              <a:rPr dirty="0"/>
              <a:t>, Is the Value of the Big Deal in Decline? The Scholarly Kitchen (2019), </a:t>
            </a:r>
            <a:r>
              <a:rPr dirty="0">
                <a:hlinkClick r:id="rId7"/>
              </a:rPr>
              <a:t>https://scholarlykitchen.sspnet.org/2019/03/07/value-big-deal-leakage/</a:t>
            </a:r>
            <a:r>
              <a:rPr lang="en-US" dirty="0"/>
              <a:t> </a:t>
            </a:r>
            <a:r>
              <a:rPr dirty="0"/>
              <a:t>(last visited Jul 1, 2019).</a:t>
            </a:r>
          </a:p>
          <a:p>
            <a:pPr marL="195579" indent="-195579" defTabSz="257047">
              <a:spcBef>
                <a:spcPts val="1800"/>
              </a:spcBef>
              <a:defRPr sz="1408"/>
            </a:pPr>
            <a:r>
              <a:rPr dirty="0"/>
              <a:t>Breaking Bad, Good or Mixed? Perspectives on exiting (and sometimes re-entering) journal package deals, ASERL Webinar Recording (2016), </a:t>
            </a:r>
            <a:r>
              <a:rPr u="sng" dirty="0">
                <a:hlinkClick r:id="rId8"/>
              </a:rPr>
              <a:t>https://vimeo.com/188899571</a:t>
            </a:r>
            <a:r>
              <a:rPr dirty="0"/>
              <a:t>.</a:t>
            </a:r>
          </a:p>
          <a:p>
            <a:pPr marL="195579" indent="-195579" defTabSz="257047">
              <a:spcBef>
                <a:spcPts val="1800"/>
              </a:spcBef>
              <a:defRPr sz="1408"/>
            </a:pPr>
            <a:r>
              <a:rPr dirty="0"/>
              <a:t>Kristin </a:t>
            </a:r>
            <a:r>
              <a:rPr dirty="0" err="1"/>
              <a:t>Antelman</a:t>
            </a:r>
            <a:r>
              <a:rPr dirty="0"/>
              <a:t>, Leveraging the Growth of Open Access in Library Collection Decision Making 12 (2017), </a:t>
            </a:r>
            <a:r>
              <a:rPr u="sng" dirty="0">
                <a:hlinkClick r:id="rId9"/>
              </a:rPr>
              <a:t>http://www.ala.org/acrl/sites/ala.org.acrl/files/content/conferences/confsandpreconfs/2017/LeveragingtheGrowthofOpenAccess.pdf</a:t>
            </a:r>
            <a:r>
              <a:rPr dirty="0"/>
              <a:t>. </a:t>
            </a:r>
          </a:p>
          <a:p>
            <a:pPr marL="195579" indent="-195579" defTabSz="257047">
              <a:spcBef>
                <a:spcPts val="1800"/>
              </a:spcBef>
              <a:defRPr sz="1408"/>
            </a:pPr>
            <a:r>
              <a:rPr dirty="0"/>
              <a:t>Ted Bergstrom, Richard </a:t>
            </a:r>
            <a:r>
              <a:rPr dirty="0" err="1"/>
              <a:t>Uhrig</a:t>
            </a:r>
            <a:r>
              <a:rPr dirty="0"/>
              <a:t> &amp; Kristin </a:t>
            </a:r>
            <a:r>
              <a:rPr dirty="0" err="1"/>
              <a:t>Antelman</a:t>
            </a:r>
            <a:r>
              <a:rPr dirty="0"/>
              <a:t>, Looking under the COUNTER for overcounted downloads (2018), </a:t>
            </a:r>
            <a:r>
              <a:rPr dirty="0">
                <a:hlinkClick r:id="rId10"/>
              </a:rPr>
              <a:t>https://escholarship.org/uc/item/0vf2k2p0</a:t>
            </a:r>
            <a:r>
              <a:rPr lang="en-US" dirty="0"/>
              <a:t> </a:t>
            </a:r>
            <a:r>
              <a:rPr dirty="0"/>
              <a:t>(last visited Mar 6, 2019).</a:t>
            </a:r>
          </a:p>
          <a:p>
            <a:pPr marL="195579" indent="-195579" defTabSz="257047">
              <a:spcBef>
                <a:spcPts val="1800"/>
              </a:spcBef>
              <a:defRPr sz="1408"/>
            </a:pPr>
            <a:r>
              <a:rPr dirty="0"/>
              <a:t>Heather Piwowar, Jason </a:t>
            </a:r>
            <a:r>
              <a:rPr dirty="0" err="1"/>
              <a:t>Priem</a:t>
            </a:r>
            <a:r>
              <a:rPr dirty="0"/>
              <a:t>, Richard Orr, The Future of OA: A large-scale analysis projecting Open Access publication and readership, </a:t>
            </a:r>
            <a:r>
              <a:rPr dirty="0" err="1"/>
              <a:t>bioRxiv</a:t>
            </a:r>
            <a:r>
              <a:rPr dirty="0"/>
              <a:t> 795310; </a:t>
            </a:r>
            <a:r>
              <a:rPr dirty="0" err="1"/>
              <a:t>doi</a:t>
            </a:r>
            <a:r>
              <a:rPr dirty="0"/>
              <a:t>: </a:t>
            </a:r>
            <a:r>
              <a:rPr dirty="0">
                <a:hlinkClick r:id="rId11"/>
              </a:rPr>
              <a:t>https://doi.org/10.1101/795310</a:t>
            </a:r>
            <a:r>
              <a:rPr lang="en-US" dirty="0"/>
              <a:t> (last visited Oct. 18, 2019).</a:t>
            </a: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 name="Paper.Big Deals Talk 2019.3.png" descr="Paper.Big Deals Talk 2019.3.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 name="Paper.Big Deals Talk 2019.30.png" descr="Paper.Big Deals Talk 2019.30.png"/>
          <p:cNvPicPr>
            <a:picLocks noGrp="1" noChangeAspect="1"/>
          </p:cNvPicPr>
          <p:nvPr>
            <p:ph type="pic" idx="13"/>
          </p:nvPr>
        </p:nvPicPr>
        <p:blipFill>
          <a:blip r:embed="rId2">
            <a:extLst/>
          </a:blip>
          <a:srcRect/>
          <a:stretch>
            <a:fillRect/>
          </a:stretch>
        </p:blipFill>
        <p:spPr>
          <a:xfrm>
            <a:off x="0" y="0"/>
            <a:ext cx="13004800" cy="9753600"/>
          </a:xfrm>
          <a:prstGeom prst="rect">
            <a:avLst/>
          </a:prstGeom>
        </p:spPr>
      </p:pic>
      <p:sp>
        <p:nvSpPr>
          <p:cNvPr id="140" name="Global Consensus…"/>
          <p:cNvSpPr txBox="1"/>
          <p:nvPr/>
        </p:nvSpPr>
        <p:spPr>
          <a:xfrm>
            <a:off x="339195" y="740048"/>
            <a:ext cx="6294993" cy="17953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5500"/>
            </a:pPr>
            <a:r>
              <a:rPr dirty="0"/>
              <a:t>Global </a:t>
            </a:r>
            <a:r>
              <a:rPr lang="en-US" dirty="0"/>
              <a:t>c</a:t>
            </a:r>
            <a:r>
              <a:rPr dirty="0"/>
              <a:t>onsensus</a:t>
            </a:r>
            <a:r>
              <a:rPr lang="en-US" dirty="0"/>
              <a:t> </a:t>
            </a:r>
          </a:p>
          <a:p>
            <a:pPr>
              <a:defRPr sz="5500"/>
            </a:pPr>
            <a:r>
              <a:rPr lang="en-US" dirty="0"/>
              <a:t>f</a:t>
            </a:r>
            <a:r>
              <a:rPr dirty="0"/>
              <a:t>or</a:t>
            </a:r>
            <a:r>
              <a:rPr lang="en-US" dirty="0"/>
              <a:t> c</a:t>
            </a:r>
            <a:r>
              <a:rPr dirty="0"/>
              <a:t>hange</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C26E14F-9187-914C-9989-13A402B014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2824" y="863931"/>
            <a:ext cx="5341976" cy="2797848"/>
          </a:xfrm>
          <a:prstGeom prst="rect">
            <a:avLst/>
          </a:prstGeom>
        </p:spPr>
      </p:pic>
      <p:pic>
        <p:nvPicPr>
          <p:cNvPr id="3" name="Picture 2">
            <a:extLst>
              <a:ext uri="{FF2B5EF4-FFF2-40B4-BE49-F238E27FC236}">
                <a16:creationId xmlns:a16="http://schemas.microsoft.com/office/drawing/2014/main" id="{5B326CBA-05F1-D94A-B766-FF258F5F78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6617"/>
            <a:ext cx="9829800" cy="2006600"/>
          </a:xfrm>
          <a:prstGeom prst="rect">
            <a:avLst/>
          </a:prstGeom>
        </p:spPr>
      </p:pic>
      <p:pic>
        <p:nvPicPr>
          <p:cNvPr id="5" name="Picture 4">
            <a:extLst>
              <a:ext uri="{FF2B5EF4-FFF2-40B4-BE49-F238E27FC236}">
                <a16:creationId xmlns:a16="http://schemas.microsoft.com/office/drawing/2014/main" id="{93EE8732-DA49-4044-8C9B-56541F650D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833695"/>
            <a:ext cx="13004800" cy="734242"/>
          </a:xfrm>
          <a:prstGeom prst="rect">
            <a:avLst/>
          </a:prstGeom>
        </p:spPr>
      </p:pic>
      <p:pic>
        <p:nvPicPr>
          <p:cNvPr id="9" name="Picture 8">
            <a:extLst>
              <a:ext uri="{FF2B5EF4-FFF2-40B4-BE49-F238E27FC236}">
                <a16:creationId xmlns:a16="http://schemas.microsoft.com/office/drawing/2014/main" id="{FFFADA16-FF71-934D-A103-664F2E6CC0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85365" y="4913387"/>
            <a:ext cx="8393579" cy="3816139"/>
          </a:xfrm>
          <a:prstGeom prst="rect">
            <a:avLst/>
          </a:prstGeom>
        </p:spPr>
      </p:pic>
      <p:pic>
        <p:nvPicPr>
          <p:cNvPr id="7" name="Picture 6">
            <a:extLst>
              <a:ext uri="{FF2B5EF4-FFF2-40B4-BE49-F238E27FC236}">
                <a16:creationId xmlns:a16="http://schemas.microsoft.com/office/drawing/2014/main" id="{1DB3CA07-3BCB-6E46-9E84-27E36C5C29E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39982" y="7485450"/>
            <a:ext cx="8229600" cy="1028700"/>
          </a:xfrm>
          <a:prstGeom prst="rect">
            <a:avLst/>
          </a:prstGeom>
        </p:spPr>
      </p:pic>
      <p:pic>
        <p:nvPicPr>
          <p:cNvPr id="11" name="Picture 10">
            <a:extLst>
              <a:ext uri="{FF2B5EF4-FFF2-40B4-BE49-F238E27FC236}">
                <a16:creationId xmlns:a16="http://schemas.microsoft.com/office/drawing/2014/main" id="{0B23A952-3C9B-FF49-AB03-2F1086BFC291}"/>
              </a:ext>
            </a:extLst>
          </p:cNvPr>
          <p:cNvPicPr>
            <a:picLocks noChangeAspect="1"/>
          </p:cNvPicPr>
          <p:nvPr/>
        </p:nvPicPr>
        <p:blipFill rotWithShape="1">
          <a:blip r:embed="rId7">
            <a:extLst>
              <a:ext uri="{28A0092B-C50C-407E-A947-70E740481C1C}">
                <a14:useLocalDpi xmlns:a14="http://schemas.microsoft.com/office/drawing/2010/main" val="0"/>
              </a:ext>
            </a:extLst>
          </a:blip>
          <a:srcRect b="22472"/>
          <a:stretch/>
        </p:blipFill>
        <p:spPr>
          <a:xfrm>
            <a:off x="3628091" y="3634101"/>
            <a:ext cx="9241491" cy="2560320"/>
          </a:xfrm>
          <a:prstGeom prst="rect">
            <a:avLst/>
          </a:prstGeom>
        </p:spPr>
      </p:pic>
      <p:pic>
        <p:nvPicPr>
          <p:cNvPr id="13" name="Picture 12">
            <a:extLst>
              <a:ext uri="{FF2B5EF4-FFF2-40B4-BE49-F238E27FC236}">
                <a16:creationId xmlns:a16="http://schemas.microsoft.com/office/drawing/2014/main" id="{11F79A3C-080F-D241-9B3C-AA215820B96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7439" y="2390376"/>
            <a:ext cx="7378700" cy="1574800"/>
          </a:xfrm>
          <a:prstGeom prst="rect">
            <a:avLst/>
          </a:prstGeom>
        </p:spPr>
      </p:pic>
    </p:spTree>
    <p:extLst>
      <p:ext uri="{BB962C8B-B14F-4D97-AF65-F5344CB8AC3E}">
        <p14:creationId xmlns:p14="http://schemas.microsoft.com/office/powerpoint/2010/main" val="35332726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A14F1F-4309-1A44-99C5-6133501145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457" y="3306646"/>
            <a:ext cx="12331700" cy="5816600"/>
          </a:xfrm>
          <a:prstGeom prst="rect">
            <a:avLst/>
          </a:prstGeom>
        </p:spPr>
      </p:pic>
      <p:pic>
        <p:nvPicPr>
          <p:cNvPr id="5" name="Picture 4">
            <a:extLst>
              <a:ext uri="{FF2B5EF4-FFF2-40B4-BE49-F238E27FC236}">
                <a16:creationId xmlns:a16="http://schemas.microsoft.com/office/drawing/2014/main" id="{9D72D102-92D5-A840-86A2-74139567D5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457" y="358543"/>
            <a:ext cx="7950200" cy="1587500"/>
          </a:xfrm>
          <a:prstGeom prst="rect">
            <a:avLst/>
          </a:prstGeom>
        </p:spPr>
      </p:pic>
      <p:pic>
        <p:nvPicPr>
          <p:cNvPr id="7" name="Picture 6">
            <a:extLst>
              <a:ext uri="{FF2B5EF4-FFF2-40B4-BE49-F238E27FC236}">
                <a16:creationId xmlns:a16="http://schemas.microsoft.com/office/drawing/2014/main" id="{09B4F85A-3FE8-9145-B452-C22360C47A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7657" y="1946043"/>
            <a:ext cx="9207500" cy="1257300"/>
          </a:xfrm>
          <a:prstGeom prst="rect">
            <a:avLst/>
          </a:prstGeom>
        </p:spPr>
      </p:pic>
    </p:spTree>
    <p:extLst>
      <p:ext uri="{BB962C8B-B14F-4D97-AF65-F5344CB8AC3E}">
        <p14:creationId xmlns:p14="http://schemas.microsoft.com/office/powerpoint/2010/main" val="313683080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rend 1: Purely Price-induced Breakups"/>
          <p:cNvSpPr txBox="1">
            <a:spLocks noGrp="1"/>
          </p:cNvSpPr>
          <p:nvPr>
            <p:ph type="title"/>
          </p:nvPr>
        </p:nvSpPr>
        <p:spPr>
          <a:prstGeom prst="rect">
            <a:avLst/>
          </a:prstGeom>
        </p:spPr>
        <p:txBody>
          <a:bodyPr/>
          <a:lstStyle>
            <a:lvl1pPr defTabSz="484886">
              <a:defRPr sz="6640"/>
            </a:lvl1pPr>
          </a:lstStyle>
          <a:p>
            <a:r>
              <a:t>Trend 1: Purely Price-induced Breakups</a:t>
            </a:r>
          </a:p>
        </p:txBody>
      </p:sp>
      <p:sp>
        <p:nvSpPr>
          <p:cNvPr id="143" name="Long-running, global phenomenon fueled by serials price inflation, exacerbated by macro-economic factors (2008 recession, state funding crises, currency fluctuation)…"/>
          <p:cNvSpPr txBox="1">
            <a:spLocks noGrp="1"/>
          </p:cNvSpPr>
          <p:nvPr>
            <p:ph type="body" idx="1"/>
          </p:nvPr>
        </p:nvSpPr>
        <p:spPr>
          <a:prstGeom prst="rect">
            <a:avLst/>
          </a:prstGeom>
        </p:spPr>
        <p:txBody>
          <a:bodyPr/>
          <a:lstStyle/>
          <a:p>
            <a:r>
              <a:t>Long-running, global phenomenon fueled by serials price inflation, exacerbated by macro-economic factors (2008 recession, state funding crises, currency fluctuation)</a:t>
            </a:r>
          </a:p>
          <a:p>
            <a:r>
              <a:t>These institutions replace Big Deals with subscriptions to a sub-set of titles—80-20 rule typically applies (top 20% of titles account for 80% of usage)</a:t>
            </a:r>
          </a:p>
          <a:p>
            <a:r>
              <a:t>Examples: Harvard, Florida State University, CalTech, WVU, U. de Montreal, LSU, IA State, UKansas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Trend 2: Price+OA Walkaways"/>
          <p:cNvSpPr txBox="1">
            <a:spLocks noGrp="1"/>
          </p:cNvSpPr>
          <p:nvPr>
            <p:ph type="title"/>
          </p:nvPr>
        </p:nvSpPr>
        <p:spPr>
          <a:prstGeom prst="rect">
            <a:avLst/>
          </a:prstGeom>
        </p:spPr>
        <p:txBody>
          <a:bodyPr/>
          <a:lstStyle>
            <a:lvl1pPr defTabSz="484886">
              <a:defRPr sz="6640"/>
            </a:lvl1pPr>
          </a:lstStyle>
          <a:p>
            <a:r>
              <a:t>Trend 2: Price+OA Walkaways</a:t>
            </a:r>
          </a:p>
        </p:txBody>
      </p:sp>
      <p:sp>
        <p:nvSpPr>
          <p:cNvPr id="146" name="Much more recent phenomenon, spurred by EU policy aspiration of “flipping” all academic content to open access by 2020…"/>
          <p:cNvSpPr txBox="1">
            <a:spLocks noGrp="1"/>
          </p:cNvSpPr>
          <p:nvPr>
            <p:ph type="body" idx="1"/>
          </p:nvPr>
        </p:nvSpPr>
        <p:spPr>
          <a:prstGeom prst="rect">
            <a:avLst/>
          </a:prstGeom>
        </p:spPr>
        <p:txBody>
          <a:bodyPr/>
          <a:lstStyle/>
          <a:p>
            <a:pPr marL="355600" indent="-355600" defTabSz="467359">
              <a:spcBef>
                <a:spcPts val="3300"/>
              </a:spcBef>
              <a:defRPr sz="2560"/>
            </a:pPr>
            <a:r>
              <a:t>Much more recent phenomenon, spurred by EU policy aspiration of “flipping” all academic content to open access by 2020</a:t>
            </a:r>
          </a:p>
          <a:p>
            <a:pPr marL="355600" indent="-355600" defTabSz="467359">
              <a:spcBef>
                <a:spcPts val="3300"/>
              </a:spcBef>
              <a:defRPr sz="2560"/>
            </a:pPr>
            <a:r>
              <a:t>Seeing APC model as unsustainable, inst’ns seek to bundle subscription and open publishing charges into one package - “read-and-publish,” “offsetting,” or “OA Big Deal”</a:t>
            </a:r>
          </a:p>
          <a:p>
            <a:pPr marL="355600" indent="-355600" defTabSz="467359">
              <a:spcBef>
                <a:spcPts val="3300"/>
              </a:spcBef>
              <a:defRPr sz="2560"/>
            </a:pPr>
            <a:r>
              <a:t>Elsevier has not accepted these terms, leading to complete cancellation:</a:t>
            </a:r>
          </a:p>
          <a:p>
            <a:pPr marL="711200" lvl="1" indent="-355600" defTabSz="467359">
              <a:spcBef>
                <a:spcPts val="3300"/>
              </a:spcBef>
              <a:defRPr sz="2560"/>
            </a:pPr>
            <a:r>
              <a:t>Projekt Deal (Germany), Sweden, Norway</a:t>
            </a:r>
          </a:p>
          <a:p>
            <a:pPr marL="711200" lvl="1" indent="-355600" defTabSz="467359">
              <a:spcBef>
                <a:spcPts val="3300"/>
              </a:spcBef>
              <a:defRPr sz="2560"/>
            </a:pPr>
            <a:r>
              <a:t>France, later struck a deal with prices going steadily </a:t>
            </a:r>
            <a:r>
              <a:rPr i="1"/>
              <a:t>down</a:t>
            </a:r>
          </a:p>
          <a:p>
            <a:pPr marL="711200" lvl="1" indent="-355600" defTabSz="467359">
              <a:spcBef>
                <a:spcPts val="3300"/>
              </a:spcBef>
              <a:defRPr sz="2560"/>
            </a:pPr>
            <a:r>
              <a:t>The University of California system walked away from Elsevier in February, lost access in July</a:t>
            </a:r>
          </a:p>
        </p:txBody>
      </p:sp>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82</TotalTime>
  <Words>1379</Words>
  <Application>Microsoft Office PowerPoint</Application>
  <PresentationFormat>Custom</PresentationFormat>
  <Paragraphs>118</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Gill Sans</vt:lpstr>
      <vt:lpstr>Helvetica</vt:lpstr>
      <vt:lpstr>Helvetica Light</vt:lpstr>
      <vt:lpstr>Helvetica Neue</vt:lpstr>
      <vt:lpstr>Helvetica Neue Light</vt:lpstr>
      <vt:lpstr>Helvetica Neue Medium</vt:lpstr>
      <vt:lpstr>Helvetica Neue Thin</vt:lpstr>
      <vt:lpstr>White</vt:lpstr>
      <vt:lpstr>What’s the Big Deal?</vt:lpstr>
      <vt:lpstr>PowerPoint Presentation</vt:lpstr>
      <vt:lpstr>Road Map</vt:lpstr>
      <vt:lpstr>PowerPoint Presentation</vt:lpstr>
      <vt:lpstr>PowerPoint Presentation</vt:lpstr>
      <vt:lpstr>PowerPoint Presentation</vt:lpstr>
      <vt:lpstr>PowerPoint Presentation</vt:lpstr>
      <vt:lpstr>Trend 1: Purely Price-induced Breakups</vt:lpstr>
      <vt:lpstr>Trend 2: Price+OA Walkaways</vt:lpstr>
      <vt:lpstr>PowerPoint Presentation</vt:lpstr>
      <vt:lpstr>Unsustainable Price Inflation</vt:lpstr>
      <vt:lpstr>PowerPoint Presentation</vt:lpstr>
      <vt:lpstr>PowerPoint Presentation</vt:lpstr>
      <vt:lpstr>Banks, Drugs, Cars, iPads, and… Journals</vt:lpstr>
      <vt:lpstr>PowerPoint Presentation</vt:lpstr>
      <vt:lpstr>PowerPoint Presentation</vt:lpstr>
      <vt:lpstr>Sharp Bargaining Practices</vt:lpstr>
      <vt:lpstr>PowerPoint Presentation</vt:lpstr>
      <vt:lpstr>Big Deal Value in Decline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Other problems with  “Cost per use” </vt:lpstr>
      <vt:lpstr>OA on the Rise</vt:lpstr>
      <vt:lpstr>PowerPoint Presentation</vt:lpstr>
      <vt:lpstr>PowerPoint Presentation</vt:lpstr>
      <vt:lpstr>PowerPoint Presentation</vt:lpstr>
      <vt:lpstr>PowerPoint Presentation</vt:lpstr>
      <vt:lpstr>PowerPoint Presentation</vt:lpstr>
      <vt:lpstr>Life After Big Deals</vt:lpstr>
      <vt:lpstr>Recap</vt:lpstr>
      <vt:lpstr>Further Reading</vt:lpstr>
      <vt:lpstr>Further Reading (cont’d)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the Big Deal?</dc:title>
  <dc:creator>Walz, Anita</dc:creator>
  <cp:lastModifiedBy>Walz, Anita</cp:lastModifiedBy>
  <cp:revision>7</cp:revision>
  <dcterms:modified xsi:type="dcterms:W3CDTF">2019-10-23T21:41:46Z</dcterms:modified>
</cp:coreProperties>
</file>